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660"/>
  </p:normalViewPr>
  <p:slideViewPr>
    <p:cSldViewPr>
      <p:cViewPr varScale="1">
        <p:scale>
          <a:sx n="69" d="100"/>
          <a:sy n="69"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F4FB128-7599-48D8-91AB-4564F2637874}" type="datetimeFigureOut">
              <a:rPr lang="id-ID" smtClean="0"/>
              <a:t>06/03/2017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F9AC85-DC30-448F-9642-14C21706470F}" type="slidenum">
              <a:rPr lang="id-ID" smtClean="0"/>
              <a:t>‹#›</a:t>
            </a:fld>
            <a:endParaRPr lang="id-ID"/>
          </a:p>
        </p:txBody>
      </p:sp>
    </p:spTree>
    <p:extLst>
      <p:ext uri="{BB962C8B-B14F-4D97-AF65-F5344CB8AC3E}">
        <p14:creationId xmlns:p14="http://schemas.microsoft.com/office/powerpoint/2010/main" val="307215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F4FB128-7599-48D8-91AB-4564F2637874}" type="datetimeFigureOut">
              <a:rPr lang="id-ID" smtClean="0"/>
              <a:t>06/03/2017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F9AC85-DC30-448F-9642-14C21706470F}" type="slidenum">
              <a:rPr lang="id-ID" smtClean="0"/>
              <a:t>‹#›</a:t>
            </a:fld>
            <a:endParaRPr lang="id-ID"/>
          </a:p>
        </p:txBody>
      </p:sp>
    </p:spTree>
    <p:extLst>
      <p:ext uri="{BB962C8B-B14F-4D97-AF65-F5344CB8AC3E}">
        <p14:creationId xmlns:p14="http://schemas.microsoft.com/office/powerpoint/2010/main" val="422755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F4FB128-7599-48D8-91AB-4564F2637874}" type="datetimeFigureOut">
              <a:rPr lang="id-ID" smtClean="0"/>
              <a:t>06/03/2017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F9AC85-DC30-448F-9642-14C21706470F}" type="slidenum">
              <a:rPr lang="id-ID" smtClean="0"/>
              <a:t>‹#›</a:t>
            </a:fld>
            <a:endParaRPr lang="id-ID"/>
          </a:p>
        </p:txBody>
      </p:sp>
    </p:spTree>
    <p:extLst>
      <p:ext uri="{BB962C8B-B14F-4D97-AF65-F5344CB8AC3E}">
        <p14:creationId xmlns:p14="http://schemas.microsoft.com/office/powerpoint/2010/main" val="3069081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F4FB128-7599-48D8-91AB-4564F2637874}" type="datetimeFigureOut">
              <a:rPr lang="id-ID" smtClean="0"/>
              <a:t>06/03/2017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F9AC85-DC30-448F-9642-14C21706470F}" type="slidenum">
              <a:rPr lang="id-ID" smtClean="0"/>
              <a:t>‹#›</a:t>
            </a:fld>
            <a:endParaRPr lang="id-ID"/>
          </a:p>
        </p:txBody>
      </p:sp>
    </p:spTree>
    <p:extLst>
      <p:ext uri="{BB962C8B-B14F-4D97-AF65-F5344CB8AC3E}">
        <p14:creationId xmlns:p14="http://schemas.microsoft.com/office/powerpoint/2010/main" val="3220470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FB128-7599-48D8-91AB-4564F2637874}" type="datetimeFigureOut">
              <a:rPr lang="id-ID" smtClean="0"/>
              <a:t>06/03/2017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6F9AC85-DC30-448F-9642-14C21706470F}" type="slidenum">
              <a:rPr lang="id-ID" smtClean="0"/>
              <a:t>‹#›</a:t>
            </a:fld>
            <a:endParaRPr lang="id-ID"/>
          </a:p>
        </p:txBody>
      </p:sp>
    </p:spTree>
    <p:extLst>
      <p:ext uri="{BB962C8B-B14F-4D97-AF65-F5344CB8AC3E}">
        <p14:creationId xmlns:p14="http://schemas.microsoft.com/office/powerpoint/2010/main" val="328125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F4FB128-7599-48D8-91AB-4564F2637874}" type="datetimeFigureOut">
              <a:rPr lang="id-ID" smtClean="0"/>
              <a:t>06/03/2017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F9AC85-DC30-448F-9642-14C21706470F}" type="slidenum">
              <a:rPr lang="id-ID" smtClean="0"/>
              <a:t>‹#›</a:t>
            </a:fld>
            <a:endParaRPr lang="id-ID"/>
          </a:p>
        </p:txBody>
      </p:sp>
    </p:spTree>
    <p:extLst>
      <p:ext uri="{BB962C8B-B14F-4D97-AF65-F5344CB8AC3E}">
        <p14:creationId xmlns:p14="http://schemas.microsoft.com/office/powerpoint/2010/main" val="321995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F4FB128-7599-48D8-91AB-4564F2637874}" type="datetimeFigureOut">
              <a:rPr lang="id-ID" smtClean="0"/>
              <a:t>06/03/2017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6F9AC85-DC30-448F-9642-14C21706470F}" type="slidenum">
              <a:rPr lang="id-ID" smtClean="0"/>
              <a:t>‹#›</a:t>
            </a:fld>
            <a:endParaRPr lang="id-ID"/>
          </a:p>
        </p:txBody>
      </p:sp>
    </p:spTree>
    <p:extLst>
      <p:ext uri="{BB962C8B-B14F-4D97-AF65-F5344CB8AC3E}">
        <p14:creationId xmlns:p14="http://schemas.microsoft.com/office/powerpoint/2010/main" val="502702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F4FB128-7599-48D8-91AB-4564F2637874}" type="datetimeFigureOut">
              <a:rPr lang="id-ID" smtClean="0"/>
              <a:t>06/03/2017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6F9AC85-DC30-448F-9642-14C21706470F}" type="slidenum">
              <a:rPr lang="id-ID" smtClean="0"/>
              <a:t>‹#›</a:t>
            </a:fld>
            <a:endParaRPr lang="id-ID"/>
          </a:p>
        </p:txBody>
      </p:sp>
    </p:spTree>
    <p:extLst>
      <p:ext uri="{BB962C8B-B14F-4D97-AF65-F5344CB8AC3E}">
        <p14:creationId xmlns:p14="http://schemas.microsoft.com/office/powerpoint/2010/main" val="387456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FB128-7599-48D8-91AB-4564F2637874}" type="datetimeFigureOut">
              <a:rPr lang="id-ID" smtClean="0"/>
              <a:t>06/03/2017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6F9AC85-DC30-448F-9642-14C21706470F}" type="slidenum">
              <a:rPr lang="id-ID" smtClean="0"/>
              <a:t>‹#›</a:t>
            </a:fld>
            <a:endParaRPr lang="id-ID"/>
          </a:p>
        </p:txBody>
      </p:sp>
    </p:spTree>
    <p:extLst>
      <p:ext uri="{BB962C8B-B14F-4D97-AF65-F5344CB8AC3E}">
        <p14:creationId xmlns:p14="http://schemas.microsoft.com/office/powerpoint/2010/main" val="156260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FB128-7599-48D8-91AB-4564F2637874}" type="datetimeFigureOut">
              <a:rPr lang="id-ID" smtClean="0"/>
              <a:t>06/03/2017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F9AC85-DC30-448F-9642-14C21706470F}" type="slidenum">
              <a:rPr lang="id-ID" smtClean="0"/>
              <a:t>‹#›</a:t>
            </a:fld>
            <a:endParaRPr lang="id-ID"/>
          </a:p>
        </p:txBody>
      </p:sp>
    </p:spTree>
    <p:extLst>
      <p:ext uri="{BB962C8B-B14F-4D97-AF65-F5344CB8AC3E}">
        <p14:creationId xmlns:p14="http://schemas.microsoft.com/office/powerpoint/2010/main" val="785151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FB128-7599-48D8-91AB-4564F2637874}" type="datetimeFigureOut">
              <a:rPr lang="id-ID" smtClean="0"/>
              <a:t>06/03/2017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6F9AC85-DC30-448F-9642-14C21706470F}" type="slidenum">
              <a:rPr lang="id-ID" smtClean="0"/>
              <a:t>‹#›</a:t>
            </a:fld>
            <a:endParaRPr lang="id-ID"/>
          </a:p>
        </p:txBody>
      </p:sp>
    </p:spTree>
    <p:extLst>
      <p:ext uri="{BB962C8B-B14F-4D97-AF65-F5344CB8AC3E}">
        <p14:creationId xmlns:p14="http://schemas.microsoft.com/office/powerpoint/2010/main" val="3847509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4FB128-7599-48D8-91AB-4564F2637874}" type="datetimeFigureOut">
              <a:rPr lang="id-ID" smtClean="0"/>
              <a:t>06/03/2017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9AC85-DC30-448F-9642-14C21706470F}" type="slidenum">
              <a:rPr lang="id-ID" smtClean="0"/>
              <a:t>‹#›</a:t>
            </a:fld>
            <a:endParaRPr lang="id-ID"/>
          </a:p>
        </p:txBody>
      </p:sp>
    </p:spTree>
    <p:extLst>
      <p:ext uri="{BB962C8B-B14F-4D97-AF65-F5344CB8AC3E}">
        <p14:creationId xmlns:p14="http://schemas.microsoft.com/office/powerpoint/2010/main" val="2961514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MOTIVASI DALAM ORGANISASI</a:t>
            </a:r>
            <a:endParaRPr lang="id-ID" dirty="0"/>
          </a:p>
        </p:txBody>
      </p:sp>
      <p:sp>
        <p:nvSpPr>
          <p:cNvPr id="3" name="Subtitle 2"/>
          <p:cNvSpPr>
            <a:spLocks noGrp="1"/>
          </p:cNvSpPr>
          <p:nvPr>
            <p:ph type="subTitle" idx="1"/>
          </p:nvPr>
        </p:nvSpPr>
        <p:spPr/>
        <p:txBody>
          <a:bodyPr/>
          <a:lstStyle/>
          <a:p>
            <a:r>
              <a:rPr lang="id-ID" dirty="0" smtClean="0"/>
              <a:t>BAB 7</a:t>
            </a:r>
            <a:endParaRPr lang="id-ID" dirty="0"/>
          </a:p>
        </p:txBody>
      </p:sp>
    </p:spTree>
    <p:extLst>
      <p:ext uri="{BB962C8B-B14F-4D97-AF65-F5344CB8AC3E}">
        <p14:creationId xmlns:p14="http://schemas.microsoft.com/office/powerpoint/2010/main" val="2920122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91264" cy="5649491"/>
          </a:xfrm>
        </p:spPr>
        <p:txBody>
          <a:bodyPr>
            <a:normAutofit/>
          </a:bodyPr>
          <a:lstStyle/>
          <a:p>
            <a:pPr marL="0" indent="0">
              <a:buNone/>
            </a:pPr>
            <a:r>
              <a:rPr lang="id-ID" dirty="0" smtClean="0"/>
              <a:t>c. Teori Evaluasi Kognitif</a:t>
            </a:r>
          </a:p>
          <a:p>
            <a:pPr marL="0" indent="0">
              <a:buNone/>
            </a:pPr>
            <a:r>
              <a:rPr lang="id-ID" dirty="0" smtClean="0"/>
              <a:t>Teori berasumsi bahwa membagi ganjaran-ganjaran ekstrinsik untuk perilaku yang sebelumnya secara intrinstik telah diberi hadiah, cenderung mengurangi tingkat motivasi keseluruhan. Artinya, bila ekstrinsik diberikan kepada seseorang untuk menjalankan suatu tugas yang menarik, pemberian ganjaran itu menyebabkan minat intrinsik terhadap tugas senditi merosot</a:t>
            </a:r>
            <a:endParaRPr lang="id-ID" dirty="0"/>
          </a:p>
        </p:txBody>
      </p:sp>
    </p:spTree>
    <p:extLst>
      <p:ext uri="{BB962C8B-B14F-4D97-AF65-F5344CB8AC3E}">
        <p14:creationId xmlns:p14="http://schemas.microsoft.com/office/powerpoint/2010/main" val="163250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Pengertian dan Proses Motivasi</a:t>
            </a:r>
            <a:endParaRPr lang="id-ID" dirty="0"/>
          </a:p>
        </p:txBody>
      </p:sp>
      <p:sp>
        <p:nvSpPr>
          <p:cNvPr id="3" name="Content Placeholder 2"/>
          <p:cNvSpPr>
            <a:spLocks noGrp="1"/>
          </p:cNvSpPr>
          <p:nvPr>
            <p:ph idx="1"/>
          </p:nvPr>
        </p:nvSpPr>
        <p:spPr/>
        <p:txBody>
          <a:bodyPr>
            <a:normAutofit fontScale="85000" lnSpcReduction="10000"/>
          </a:bodyPr>
          <a:lstStyle/>
          <a:p>
            <a:pPr marL="0" indent="0">
              <a:buNone/>
            </a:pPr>
            <a:r>
              <a:rPr lang="id-ID" dirty="0" smtClean="0"/>
              <a:t>Dalam mempemlajari kajian motivasi dalam perilaku organisasi terlebih dahulu harus memahami istilah dorongan (motif), yaitu </a:t>
            </a:r>
          </a:p>
          <a:p>
            <a:pPr marL="514350" indent="-514350">
              <a:buAutoNum type="arabicParenR"/>
            </a:pPr>
            <a:r>
              <a:rPr lang="id-ID" dirty="0" smtClean="0"/>
              <a:t>Dorongan yang tombul dari diri seseorang secara sadar atau tidak sadar untuk melakukan suatu tindakan dengan tujuan tertentu.</a:t>
            </a:r>
          </a:p>
          <a:p>
            <a:pPr marL="514350" indent="-514350">
              <a:buAutoNum type="arabicParenR"/>
            </a:pPr>
            <a:r>
              <a:rPr lang="id-ID" dirty="0" smtClean="0"/>
              <a:t>Usaha yang menyebabkan seseorang atau kelompok orang tertrntu tergerak melakukan sesuatu karena ingin mencapai tuhuan yang dikehendakinya atau mendapat kepuasan dengan pekerjaannya (kamus Bwsar Bahasa Indonesia, 2002;756)</a:t>
            </a:r>
            <a:endParaRPr lang="id-ID" dirty="0"/>
          </a:p>
        </p:txBody>
      </p:sp>
    </p:spTree>
    <p:extLst>
      <p:ext uri="{BB962C8B-B14F-4D97-AF65-F5344CB8AC3E}">
        <p14:creationId xmlns:p14="http://schemas.microsoft.com/office/powerpoint/2010/main" val="291932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79007"/>
            <a:ext cx="8280920" cy="5958305"/>
          </a:xfrm>
        </p:spPr>
        <p:txBody>
          <a:bodyPr>
            <a:normAutofit fontScale="85000" lnSpcReduction="10000"/>
          </a:bodyPr>
          <a:lstStyle/>
          <a:p>
            <a:pPr marL="0" indent="0">
              <a:buNone/>
            </a:pPr>
            <a:r>
              <a:rPr lang="id-ID" dirty="0" smtClean="0"/>
              <a:t>Motivasi merupakan suatu proses yang dilandasi oleh suatu dorongan. Dorongan inilah yang kemudian disebut sebagai kebutuhan.</a:t>
            </a:r>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smtClean="0"/>
          </a:p>
          <a:p>
            <a:pPr marL="0" indent="0">
              <a:buNone/>
            </a:pPr>
            <a:endParaRPr lang="id-ID" dirty="0"/>
          </a:p>
          <a:p>
            <a:pPr marL="0" indent="0">
              <a:buNone/>
            </a:pPr>
            <a:r>
              <a:rPr lang="id-ID" dirty="0" smtClean="0"/>
              <a:t>Berdasarkan gambar tersebut, dapat dipahami bahwa proses motivasi dapat diurai menjadi enam tahapan</a:t>
            </a:r>
          </a:p>
          <a:p>
            <a:pPr marL="0" indent="0">
              <a:buNone/>
            </a:pPr>
            <a:endParaRPr lang="id-ID" dirty="0"/>
          </a:p>
        </p:txBody>
      </p:sp>
      <p:sp>
        <p:nvSpPr>
          <p:cNvPr id="4" name="Rectangle 3"/>
          <p:cNvSpPr/>
          <p:nvPr/>
        </p:nvSpPr>
        <p:spPr>
          <a:xfrm>
            <a:off x="696469" y="2276872"/>
            <a:ext cx="180020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Kebutuhan tak terpuaskan</a:t>
            </a:r>
            <a:endParaRPr lang="id-ID" dirty="0"/>
          </a:p>
        </p:txBody>
      </p:sp>
      <p:sp>
        <p:nvSpPr>
          <p:cNvPr id="5" name="Rectangle 4"/>
          <p:cNvSpPr/>
          <p:nvPr/>
        </p:nvSpPr>
        <p:spPr>
          <a:xfrm>
            <a:off x="3411666" y="2347958"/>
            <a:ext cx="187220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Tegangan</a:t>
            </a:r>
            <a:endParaRPr lang="id-ID" dirty="0"/>
          </a:p>
        </p:txBody>
      </p:sp>
      <p:sp>
        <p:nvSpPr>
          <p:cNvPr id="6" name="Rectangle 5"/>
          <p:cNvSpPr/>
          <p:nvPr/>
        </p:nvSpPr>
        <p:spPr>
          <a:xfrm>
            <a:off x="6224023" y="2420888"/>
            <a:ext cx="187220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Dorongan</a:t>
            </a:r>
            <a:endParaRPr lang="id-ID" dirty="0"/>
          </a:p>
        </p:txBody>
      </p:sp>
      <p:sp>
        <p:nvSpPr>
          <p:cNvPr id="8" name="Rectangle 7"/>
          <p:cNvSpPr/>
          <p:nvPr/>
        </p:nvSpPr>
        <p:spPr>
          <a:xfrm>
            <a:off x="6228184" y="4174263"/>
            <a:ext cx="194421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Perilaku pencarian</a:t>
            </a:r>
            <a:endParaRPr lang="id-ID" dirty="0"/>
          </a:p>
        </p:txBody>
      </p:sp>
      <p:sp>
        <p:nvSpPr>
          <p:cNvPr id="9" name="Rectangle 8"/>
          <p:cNvSpPr/>
          <p:nvPr/>
        </p:nvSpPr>
        <p:spPr>
          <a:xfrm>
            <a:off x="3419872" y="4085665"/>
            <a:ext cx="187220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Kebutuhan dipuaskan</a:t>
            </a:r>
            <a:endParaRPr lang="id-ID" dirty="0"/>
          </a:p>
        </p:txBody>
      </p:sp>
      <p:sp>
        <p:nvSpPr>
          <p:cNvPr id="10" name="Rectangle 9"/>
          <p:cNvSpPr/>
          <p:nvPr/>
        </p:nvSpPr>
        <p:spPr>
          <a:xfrm>
            <a:off x="696469" y="4149080"/>
            <a:ext cx="180020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Pengurangan tegangan</a:t>
            </a:r>
            <a:endParaRPr lang="id-ID" dirty="0"/>
          </a:p>
        </p:txBody>
      </p:sp>
      <p:cxnSp>
        <p:nvCxnSpPr>
          <p:cNvPr id="12" name="Straight Arrow Connector 11"/>
          <p:cNvCxnSpPr/>
          <p:nvPr/>
        </p:nvCxnSpPr>
        <p:spPr>
          <a:xfrm>
            <a:off x="2653560" y="2672916"/>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436096" y="2815386"/>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204939" y="3349886"/>
            <a:ext cx="7596" cy="7357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364088" y="4570307"/>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2578816" y="4481709"/>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1983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91264" cy="5793507"/>
          </a:xfrm>
        </p:spPr>
        <p:txBody>
          <a:bodyPr>
            <a:normAutofit fontScale="92500" lnSpcReduction="10000"/>
          </a:bodyPr>
          <a:lstStyle/>
          <a:p>
            <a:pPr marL="0" indent="0">
              <a:buNone/>
            </a:pPr>
            <a:r>
              <a:rPr lang="id-ID" dirty="0" smtClean="0"/>
              <a:t>Yaiu diawali dengan munculnya kebutuhan yang tak terpuaskan, mjunculnya tegnagan, kemudian dari ketegangan dalam dirinya memunculkan dorongan. Untuk memenuhi doronga tersebut ia mencari berbagai hal untuk memenuhinya. Apabila pencarain itu menghasilkan suatu aktivitas yang memnuhi dorongan, maka ketegangan dalam diri seseorang akan berkurang, atau bahkan terpenuhi. Tetpi apabila dorongan (kebutuhan) ini tidak terpenuhi oleh aktivitas yang dicari dan dilakukan,maka ketegangan akan terus berlangsung atau bahkan menjadi mamuncak. Dalam kondisi inilah, seseorang mengalami stres</a:t>
            </a:r>
            <a:endParaRPr lang="id-ID" dirty="0"/>
          </a:p>
        </p:txBody>
      </p:sp>
    </p:spTree>
    <p:extLst>
      <p:ext uri="{BB962C8B-B14F-4D97-AF65-F5344CB8AC3E}">
        <p14:creationId xmlns:p14="http://schemas.microsoft.com/office/powerpoint/2010/main" val="176062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 Teori-Teori Motivasi</a:t>
            </a:r>
            <a:endParaRPr lang="id-ID" dirty="0"/>
          </a:p>
        </p:txBody>
      </p:sp>
      <p:sp>
        <p:nvSpPr>
          <p:cNvPr id="3" name="Content Placeholder 2"/>
          <p:cNvSpPr>
            <a:spLocks noGrp="1"/>
          </p:cNvSpPr>
          <p:nvPr>
            <p:ph idx="1"/>
          </p:nvPr>
        </p:nvSpPr>
        <p:spPr>
          <a:xfrm>
            <a:off x="395536" y="1340768"/>
            <a:ext cx="8352928" cy="5256584"/>
          </a:xfrm>
        </p:spPr>
        <p:txBody>
          <a:bodyPr>
            <a:normAutofit fontScale="92500" lnSpcReduction="20000"/>
          </a:bodyPr>
          <a:lstStyle/>
          <a:p>
            <a:pPr marL="514350" indent="-514350">
              <a:buAutoNum type="arabicPeriod"/>
            </a:pPr>
            <a:r>
              <a:rPr lang="id-ID" dirty="0" smtClean="0"/>
              <a:t>Teori Dini (1950-an)</a:t>
            </a:r>
          </a:p>
          <a:p>
            <a:pPr marL="514350" indent="-514350">
              <a:buAutoNum type="alphaLcPeriod"/>
            </a:pPr>
            <a:r>
              <a:rPr lang="id-ID" dirty="0" smtClean="0"/>
              <a:t>Teori Hierarki Kebutuhan</a:t>
            </a:r>
          </a:p>
          <a:p>
            <a:pPr marL="0" indent="0">
              <a:buNone/>
            </a:pPr>
            <a:r>
              <a:rPr lang="id-ID" dirty="0" smtClean="0"/>
              <a:t>Braham Harold Maslow ahli psikologi tahun 1954 mengeluarkan buki “Motivation and Personality” maslow menyusun sebuah hierarki tentang kebutuhan manusia. Dalam teorinya ia menjelaskan bahwa motivasi yang tumbuh dalam diri seseorang tergantung pada keberadaan dalam hierarki tersebut. Semakin tinggi keberadaan seseorang dalam hierarki tersebut, semakin tinggi pula motivasinya untuk melakukan sesuatu yang besar demi mencapai sebuah prestasi yang dapat mrmbanggakan dirinya dan/organisasinya.</a:t>
            </a:r>
            <a:endParaRPr lang="id-ID" dirty="0"/>
          </a:p>
        </p:txBody>
      </p:sp>
    </p:spTree>
    <p:extLst>
      <p:ext uri="{BB962C8B-B14F-4D97-AF65-F5344CB8AC3E}">
        <p14:creationId xmlns:p14="http://schemas.microsoft.com/office/powerpoint/2010/main" val="166879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19256" cy="5577483"/>
          </a:xfrm>
        </p:spPr>
        <p:txBody>
          <a:bodyPr>
            <a:normAutofit fontScale="92500" lnSpcReduction="10000"/>
          </a:bodyPr>
          <a:lstStyle/>
          <a:p>
            <a:pPr marL="0" indent="0">
              <a:buNone/>
            </a:pPr>
            <a:r>
              <a:rPr lang="id-ID" dirty="0" smtClean="0"/>
              <a:t>b. Teori X dan Y</a:t>
            </a:r>
          </a:p>
          <a:p>
            <a:pPr marL="0" indent="0">
              <a:buNone/>
            </a:pPr>
            <a:r>
              <a:rPr lang="id-ID" dirty="0" smtClean="0"/>
              <a:t>Teori X dan Y adlah sebuah teori yang dikemukakan oleh Douglas McGregor. Menuruh=t McGregor, karakteristik  manusia itu dapat diklasifikasi pada dua kategori yaitu tipe X da tipe Y. Terori X berasumsi bahwa karyawan tidak menyukai kerja, malas, tidak menyukai tanggung jawab, dan harus dipaksa agar berprestasi. Teori Y berasumsi bahwa karyawan menyukai kerja,kretif, berusaha, bertanggung jawab, dan dapat menjalankan pengarahan diri. Berdasarkan pada uda teori ini, maka sesorang akan dapat diklasifikasi berdasarkan dua teori ini, yaitu tipe X dan tipe Y</a:t>
            </a:r>
            <a:endParaRPr lang="id-ID" dirty="0"/>
          </a:p>
        </p:txBody>
      </p:sp>
    </p:spTree>
    <p:extLst>
      <p:ext uri="{BB962C8B-B14F-4D97-AF65-F5344CB8AC3E}">
        <p14:creationId xmlns:p14="http://schemas.microsoft.com/office/powerpoint/2010/main" val="216116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91264" cy="5793507"/>
          </a:xfrm>
        </p:spPr>
        <p:txBody>
          <a:bodyPr>
            <a:normAutofit/>
          </a:bodyPr>
          <a:lstStyle/>
          <a:p>
            <a:pPr marL="0" indent="0">
              <a:buNone/>
            </a:pPr>
            <a:r>
              <a:rPr lang="id-ID" dirty="0" smtClean="0"/>
              <a:t>c. Teori Motivasi-Higiene</a:t>
            </a:r>
          </a:p>
          <a:p>
            <a:pPr marL="0" indent="0">
              <a:buNone/>
            </a:pPr>
            <a:r>
              <a:rPr lang="id-ID" dirty="0" smtClean="0"/>
              <a:t>Teori ini dikemukakan oleh Frederick Hezberg. Menurutnya, faktor-faktor intrinstik dihubungkan dengan kepusasan kerja, sementara faktor-faktor intrinstik dikaitkan dengan ketidakpuasan. Artinya, dorongan dalam diri seseorang untuk melakukan sesuatu itu muncul karena ada faktor-faktor intrinsik dan ekstrinsik yang berkaitan dengan pemenuhan kepuasan diri.</a:t>
            </a:r>
            <a:endParaRPr lang="id-ID" dirty="0"/>
          </a:p>
        </p:txBody>
      </p:sp>
    </p:spTree>
    <p:extLst>
      <p:ext uri="{BB962C8B-B14F-4D97-AF65-F5344CB8AC3E}">
        <p14:creationId xmlns:p14="http://schemas.microsoft.com/office/powerpoint/2010/main" val="347495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91264" cy="5865515"/>
          </a:xfrm>
        </p:spPr>
        <p:txBody>
          <a:bodyPr>
            <a:normAutofit fontScale="92500" lnSpcReduction="20000"/>
          </a:bodyPr>
          <a:lstStyle/>
          <a:p>
            <a:pPr marL="0" indent="0">
              <a:buNone/>
            </a:pPr>
            <a:r>
              <a:rPr lang="id-ID" dirty="0" smtClean="0"/>
              <a:t>2. Teori Kontemporer</a:t>
            </a:r>
          </a:p>
          <a:p>
            <a:pPr marL="514350" indent="-514350">
              <a:buAutoNum type="alphaLcPeriod"/>
            </a:pPr>
            <a:r>
              <a:rPr lang="id-ID" dirty="0" smtClean="0"/>
              <a:t>Teori ERG</a:t>
            </a:r>
          </a:p>
          <a:p>
            <a:pPr marL="0" indent="0">
              <a:buNone/>
            </a:pPr>
            <a:r>
              <a:rPr lang="id-ID" dirty="0" smtClean="0"/>
              <a:t>Teori ERG dikemukakan oleh Clayton Alderfer. Kata ERG merupakan sebuah kepanjangan dari exsistence, relatedness, dan growth</a:t>
            </a:r>
          </a:p>
          <a:p>
            <a:r>
              <a:rPr lang="id-ID" dirty="0" smtClean="0"/>
              <a:t>Existence(eksistensi); kebutuhan faail dalam klasifikasi Maslow</a:t>
            </a:r>
          </a:p>
          <a:p>
            <a:r>
              <a:rPr lang="id-ID" dirty="0" smtClean="0"/>
              <a:t>Relatedness (hubungan); kebutuhan sosial komponen eksternal penghargaan dalam klasifikasi Maslow</a:t>
            </a:r>
          </a:p>
          <a:p>
            <a:r>
              <a:rPr lang="id-ID" dirty="0" smtClean="0"/>
              <a:t>Growth(pertumbuhan); hasrat intrinstik untuk perkembangan pribadi, mencakup komponen intrinsik dari kategori penghargaan Maslow dan karakteristik yang tercakup pada aktualisasi diri</a:t>
            </a:r>
          </a:p>
          <a:p>
            <a:pPr marL="0" indent="0">
              <a:buNone/>
            </a:pPr>
            <a:endParaRPr lang="id-ID" dirty="0" smtClean="0"/>
          </a:p>
        </p:txBody>
      </p:sp>
    </p:spTree>
    <p:extLst>
      <p:ext uri="{BB962C8B-B14F-4D97-AF65-F5344CB8AC3E}">
        <p14:creationId xmlns:p14="http://schemas.microsoft.com/office/powerpoint/2010/main" val="2290550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0" indent="0">
              <a:buNone/>
            </a:pPr>
            <a:r>
              <a:rPr lang="id-ID" dirty="0" smtClean="0"/>
              <a:t>b. Teori Kebutuhan McClelland</a:t>
            </a:r>
          </a:p>
          <a:p>
            <a:pPr marL="0" indent="0">
              <a:buNone/>
            </a:pPr>
            <a:r>
              <a:rPr lang="id-ID" dirty="0" smtClean="0"/>
              <a:t>McCelland menguji kondisi masing-masing individo dengan menggunakan alat yang dikuantifikasikan dalam suatu ukuran. Terdapat tiga motif yang dimiliki oleh setiap orang, yaitu sebagai berikut.</a:t>
            </a:r>
          </a:p>
          <a:p>
            <a:pPr marL="514350" indent="-514350">
              <a:buAutoNum type="arabicParenR"/>
            </a:pPr>
            <a:r>
              <a:rPr lang="id-ID" dirty="0" smtClean="0"/>
              <a:t>Motif Berprestasi</a:t>
            </a:r>
          </a:p>
          <a:p>
            <a:pPr marL="514350" indent="-514350">
              <a:buAutoNum type="arabicParenR"/>
            </a:pPr>
            <a:r>
              <a:rPr lang="id-ID" dirty="0" smtClean="0"/>
              <a:t>Motif Berkuasa</a:t>
            </a:r>
          </a:p>
          <a:p>
            <a:pPr marL="514350" indent="-514350">
              <a:buAutoNum type="arabicParenR"/>
            </a:pPr>
            <a:r>
              <a:rPr lang="id-ID" dirty="0" smtClean="0"/>
              <a:t>Motif Bersahabat</a:t>
            </a:r>
            <a:endParaRPr lang="id-ID" dirty="0"/>
          </a:p>
        </p:txBody>
      </p:sp>
    </p:spTree>
    <p:extLst>
      <p:ext uri="{BB962C8B-B14F-4D97-AF65-F5344CB8AC3E}">
        <p14:creationId xmlns:p14="http://schemas.microsoft.com/office/powerpoint/2010/main" val="3624192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589</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MOTIVASI DALAM ORGANISASI</vt:lpstr>
      <vt:lpstr>A. Pengertian dan Proses Motivasi</vt:lpstr>
      <vt:lpstr>PowerPoint Presentation</vt:lpstr>
      <vt:lpstr>PowerPoint Presentation</vt:lpstr>
      <vt:lpstr>B. Teori-Teori Motivasi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MOTIVASI DALAM ORGANISASI</dc:title>
  <dc:creator>user</dc:creator>
  <cp:lastModifiedBy>user</cp:lastModifiedBy>
  <cp:revision>10</cp:revision>
  <dcterms:created xsi:type="dcterms:W3CDTF">2017-03-06T03:17:22Z</dcterms:created>
  <dcterms:modified xsi:type="dcterms:W3CDTF">2017-03-06T04:43:53Z</dcterms:modified>
</cp:coreProperties>
</file>