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84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7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1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2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9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92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5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3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3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4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2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964864" y="995047"/>
            <a:ext cx="8229600" cy="2232248"/>
          </a:xfrm>
          <a:prstGeom prst="rect">
            <a:avLst/>
          </a:prstGeom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/>
              <a:t>Bab 9 </a:t>
            </a:r>
            <a:r>
              <a:rPr lang="en-US" dirty="0"/>
              <a:t/>
            </a:r>
            <a:br>
              <a:rPr lang="en-US" dirty="0"/>
            </a:br>
            <a:r>
              <a:rPr lang="id-ID" dirty="0"/>
              <a:t>Stress dan Kreativitas Kerja</a:t>
            </a:r>
            <a:endParaRPr lang="id-ID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64864" y="3614424"/>
            <a:ext cx="8229600" cy="2376264"/>
          </a:xfrm>
          <a:prstGeom prst="rect">
            <a:avLst/>
          </a:prstGeom>
          <a:solidFill>
            <a:srgbClr val="E8DEDD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/>
              <a:t>Fajar</a:t>
            </a:r>
            <a:r>
              <a:rPr lang="en-US" sz="2800" dirty="0"/>
              <a:t> S </a:t>
            </a:r>
            <a:r>
              <a:rPr lang="en-US" sz="2800" dirty="0" smtClean="0"/>
              <a:t>			1401150075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Panji</a:t>
            </a:r>
            <a:r>
              <a:rPr lang="en-US" sz="2800" dirty="0"/>
              <a:t> Rahman </a:t>
            </a:r>
            <a:r>
              <a:rPr lang="en-US" sz="2800" dirty="0" smtClean="0"/>
              <a:t>		1401154159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Dhimas</a:t>
            </a:r>
            <a:r>
              <a:rPr lang="en-US" sz="2800" dirty="0"/>
              <a:t> </a:t>
            </a:r>
            <a:r>
              <a:rPr lang="en-US" sz="2800" dirty="0" err="1"/>
              <a:t>Ilham</a:t>
            </a:r>
            <a:r>
              <a:rPr lang="en-US" sz="2800" dirty="0"/>
              <a:t> </a:t>
            </a:r>
            <a:r>
              <a:rPr lang="en-US" sz="2800" dirty="0" err="1"/>
              <a:t>Prakoso</a:t>
            </a:r>
            <a:r>
              <a:rPr lang="en-US" sz="2800" dirty="0"/>
              <a:t> </a:t>
            </a:r>
            <a:r>
              <a:rPr lang="en-US" sz="2800" dirty="0" smtClean="0"/>
              <a:t>	1401154173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Made </a:t>
            </a:r>
            <a:r>
              <a:rPr lang="en-US" sz="2800" dirty="0" err="1"/>
              <a:t>leo</a:t>
            </a:r>
            <a:r>
              <a:rPr lang="en-US" sz="2800" dirty="0"/>
              <a:t> </a:t>
            </a:r>
            <a:r>
              <a:rPr lang="en-US" sz="2800" dirty="0" smtClean="0"/>
              <a:t>Aditya	 	1401154271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Ruthis</a:t>
            </a:r>
            <a:r>
              <a:rPr lang="en-US" sz="2800" dirty="0"/>
              <a:t> Thira </a:t>
            </a:r>
            <a:r>
              <a:rPr lang="en-US" sz="2800" dirty="0" smtClean="0"/>
              <a:t>			1401150009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190245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id-ID" dirty="0" smtClean="0"/>
              <a:t>Definisi Stress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id-ID" dirty="0" smtClean="0"/>
              <a:t>Stress adalah kedaan yang bersifat internal yang bisa disebabkan oleh tuntutan fisik atau lingkungan dan situasi sosial yang berpotensi merusak dan tidak terkontrol.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19518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id-ID" dirty="0" smtClean="0"/>
              <a:t>Jenis-Jenis Stress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id-ID" dirty="0" smtClean="0"/>
              <a:t>Eustress 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Yaitu hasil dari respons terhadap stress yang bersifat sehat,positif dan konstruktif. Hal tersebut termasuk kesejahteraan individu dan juga organisasi yang diasosiasikan dengan pertumbuhan organisasi</a:t>
            </a:r>
          </a:p>
          <a:p>
            <a:r>
              <a:rPr lang="id-ID" dirty="0" smtClean="0"/>
              <a:t>Distress</a:t>
            </a:r>
          </a:p>
          <a:p>
            <a:pPr marL="457200" lvl="1" indent="0">
              <a:buNone/>
            </a:pPr>
            <a:r>
              <a:rPr lang="id-ID" dirty="0" smtClean="0"/>
              <a:t>Yatu hasil dari respon stress yang bersifat tidak sehat atau negatif dan destruktif. Hal tersebut termasuk konsekuensi individu dan juga organisasi.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56712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id-ID" dirty="0" smtClean="0"/>
              <a:t>Definisi Stress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id-ID" dirty="0" smtClean="0"/>
              <a:t>Stress kerja adalah sebagai sumber yang menyebabkan reaksi individu berupa reaksi fisiologis,psikologis dan perilaku.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04505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id-ID" dirty="0" smtClean="0"/>
              <a:t>Sumber-Sumber Stress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id-ID" dirty="0" smtClean="0"/>
              <a:t>Kondisi dan situasi pekerjaan</a:t>
            </a:r>
          </a:p>
          <a:p>
            <a:r>
              <a:rPr lang="id-ID" dirty="0" smtClean="0"/>
              <a:t>Pekerjaannya</a:t>
            </a:r>
          </a:p>
          <a:p>
            <a:r>
              <a:rPr lang="id-ID" dirty="0" smtClean="0"/>
              <a:t>Job requirment</a:t>
            </a:r>
          </a:p>
          <a:p>
            <a:r>
              <a:rPr lang="id-ID" dirty="0" smtClean="0"/>
              <a:t>Hubungan interpersonal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9159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id-ID" dirty="0" smtClean="0"/>
              <a:t>Dampak Stress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id-ID" dirty="0" smtClean="0"/>
              <a:t>Gejala Psikologis</a:t>
            </a:r>
          </a:p>
          <a:p>
            <a:pPr lvl="1"/>
            <a:r>
              <a:rPr lang="id-ID" dirty="0" smtClean="0"/>
              <a:t>Kecemasan,ketegangan,bingung dan mudah tersinggung</a:t>
            </a:r>
          </a:p>
          <a:p>
            <a:pPr lvl="1"/>
            <a:r>
              <a:rPr lang="id-ID" dirty="0" smtClean="0"/>
              <a:t>Frustasi</a:t>
            </a:r>
          </a:p>
          <a:p>
            <a:pPr lvl="1"/>
            <a:r>
              <a:rPr lang="id-ID" dirty="0" smtClean="0"/>
              <a:t>Sensitif</a:t>
            </a:r>
          </a:p>
          <a:p>
            <a:pPr lvl="1"/>
            <a:r>
              <a:rPr lang="id-ID" dirty="0" smtClean="0"/>
              <a:t>Depresi</a:t>
            </a:r>
          </a:p>
          <a:p>
            <a:pPr lvl="1"/>
            <a:r>
              <a:rPr lang="id-ID" dirty="0" smtClean="0"/>
              <a:t>Komunikasi tidak efektif</a:t>
            </a:r>
          </a:p>
          <a:p>
            <a:pPr lvl="1"/>
            <a:r>
              <a:rPr lang="id-ID" dirty="0" smtClean="0"/>
              <a:t>Perasaan terkucil</a:t>
            </a:r>
          </a:p>
          <a:p>
            <a:pPr lvl="1"/>
            <a:r>
              <a:rPr lang="id-ID" dirty="0" smtClean="0"/>
              <a:t>Kebosanan</a:t>
            </a:r>
          </a:p>
          <a:p>
            <a:pPr lvl="1"/>
            <a:r>
              <a:rPr lang="id-ID" dirty="0" smtClean="0"/>
              <a:t>Menurunnya rasa percaya diri</a:t>
            </a:r>
          </a:p>
          <a:p>
            <a:pPr marL="457200" lvl="1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6850923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id-ID" dirty="0" smtClean="0"/>
              <a:t>Gejala Fisiologis</a:t>
            </a:r>
          </a:p>
          <a:p>
            <a:pPr lvl="1"/>
            <a:r>
              <a:rPr lang="id-ID" dirty="0" smtClean="0"/>
              <a:t>Meningkatnya denyut jantung</a:t>
            </a:r>
          </a:p>
          <a:p>
            <a:pPr lvl="1"/>
            <a:r>
              <a:rPr lang="id-ID" dirty="0" smtClean="0"/>
              <a:t>Meningkatkan sekresi hormon stress</a:t>
            </a:r>
          </a:p>
          <a:p>
            <a:pPr lvl="1"/>
            <a:r>
              <a:rPr lang="id-ID" dirty="0" smtClean="0"/>
              <a:t>Gangguan gastrointensial</a:t>
            </a:r>
          </a:p>
          <a:p>
            <a:pPr lvl="1"/>
            <a:r>
              <a:rPr lang="id-ID" dirty="0" smtClean="0"/>
              <a:t>Kelelahan secara fisik</a:t>
            </a:r>
          </a:p>
          <a:p>
            <a:pPr lvl="1"/>
            <a:r>
              <a:rPr lang="id-ID" dirty="0" smtClean="0"/>
              <a:t>Gangguan pernafasan</a:t>
            </a:r>
          </a:p>
          <a:p>
            <a:pPr lvl="1"/>
            <a:r>
              <a:rPr lang="id-ID" dirty="0" smtClean="0"/>
              <a:t>Gangguan pada kulit</a:t>
            </a:r>
          </a:p>
          <a:p>
            <a:pPr lvl="1"/>
            <a:r>
              <a:rPr lang="id-ID" dirty="0" smtClean="0"/>
              <a:t>Gangguan tidur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0506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64496" y="1974889"/>
            <a:ext cx="5036457" cy="3077029"/>
          </a:xfrm>
          <a:prstGeom prst="roundRect">
            <a:avLst/>
          </a:prstGeom>
          <a:solidFill>
            <a:srgbClr val="C7DAFD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TERIMA KASIH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866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108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Definisi Stress</vt:lpstr>
      <vt:lpstr>Jenis-Jenis Stress</vt:lpstr>
      <vt:lpstr>Definisi Stress Kerja</vt:lpstr>
      <vt:lpstr>Sumber-Sumber Stress Kerja</vt:lpstr>
      <vt:lpstr>Dampak Stress Kerja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9 : Stress dan Kreativitas Kerja</dc:title>
  <dc:creator>Coza</dc:creator>
  <cp:lastModifiedBy>panjirahman</cp:lastModifiedBy>
  <cp:revision>3</cp:revision>
  <dcterms:created xsi:type="dcterms:W3CDTF">2017-02-10T14:47:45Z</dcterms:created>
  <dcterms:modified xsi:type="dcterms:W3CDTF">2017-02-22T13:42:19Z</dcterms:modified>
</cp:coreProperties>
</file>