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78"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AD347D-5ACD-4C99-B74B-A9C85AD731AF}" type="datetimeFigureOut">
              <a:rPr lang="en-US" smtClean="0"/>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69836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41769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7317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34928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40964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96027F-7875-4030-9381-8BD8C4F21935}" type="datetimeFigureOut">
              <a:rPr lang="en-US" smtClean="0"/>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09484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96027F-7875-4030-9381-8BD8C4F21935}" type="datetimeFigureOut">
              <a:rPr lang="en-US" smtClean="0"/>
              <a:t>2/22/2017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30317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09A250-FF31-4206-8172-F9D3106AACB1}" type="datetimeFigureOut">
              <a:rPr lang="en-US" smtClean="0"/>
              <a:t>2/22/2017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28830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2/22/2017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43332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0360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92792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D347D-5ACD-4C99-B74B-A9C85AD731AF}" type="datetimeFigureOut">
              <a:rPr lang="en-US" smtClean="0"/>
              <a:t>2/22/2017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92723938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1933273" y="1169858"/>
            <a:ext cx="8229600" cy="2232248"/>
          </a:xfrm>
          <a:prstGeom prst="rect">
            <a:avLst/>
          </a:prstGeom>
          <a:solidFill>
            <a:srgbClr val="FFF7F5">
              <a:alpha val="50000"/>
            </a:srgbClr>
          </a:solidFill>
          <a:effectLst>
            <a:outerShdw blurRad="1270000" dist="50800" dir="5400000" algn="ctr" rotWithShape="0">
              <a:srgbClr val="000000">
                <a:alpha val="43137"/>
              </a:srgbClr>
            </a:outerShdw>
          </a:effectLst>
        </p:spPr>
        <p:txBody>
          <a:bodyPr vert="horz" lIns="91440" tIns="45720" rIns="91440" bIns="45720" rtlCol="0" anchor="b">
            <a:normAutofit fontScale="77500" lnSpcReduction="2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d-ID" dirty="0"/>
              <a:t>Bab 8</a:t>
            </a:r>
            <a:r>
              <a:rPr lang="en-US" dirty="0"/>
              <a:t/>
            </a:r>
            <a:br>
              <a:rPr lang="en-US" dirty="0"/>
            </a:br>
            <a:r>
              <a:rPr lang="id-ID" dirty="0"/>
              <a:t>Sikap Kerja, Kepuasan dan Prestasi Kerja</a:t>
            </a:r>
          </a:p>
        </p:txBody>
      </p:sp>
      <p:sp>
        <p:nvSpPr>
          <p:cNvPr id="5" name="Title 3"/>
          <p:cNvSpPr txBox="1">
            <a:spLocks/>
          </p:cNvSpPr>
          <p:nvPr/>
        </p:nvSpPr>
        <p:spPr>
          <a:xfrm>
            <a:off x="1933273" y="3626804"/>
            <a:ext cx="8229600" cy="2376264"/>
          </a:xfrm>
          <a:prstGeom prst="rect">
            <a:avLst/>
          </a:prstGeom>
          <a:solidFill>
            <a:srgbClr val="E8DEDD">
              <a:alpha val="50000"/>
            </a:srgbClr>
          </a:solidFill>
          <a:effectLst>
            <a:outerShdw blurRad="1270000" dist="50800" dir="5400000" algn="ctr" rotWithShape="0">
              <a:srgbClr val="000000">
                <a:alpha val="43137"/>
              </a:srgbClr>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err="1"/>
              <a:t>Fajar</a:t>
            </a:r>
            <a:r>
              <a:rPr lang="en-US" sz="2800" dirty="0"/>
              <a:t> S </a:t>
            </a:r>
            <a:r>
              <a:rPr lang="en-US" sz="2800" dirty="0" smtClean="0"/>
              <a:t>			1401150075</a:t>
            </a:r>
            <a:r>
              <a:rPr lang="en-US" sz="2800" dirty="0"/>
              <a:t/>
            </a:r>
            <a:br>
              <a:rPr lang="en-US" sz="2800" dirty="0"/>
            </a:br>
            <a:r>
              <a:rPr lang="en-US" sz="2800" dirty="0" err="1"/>
              <a:t>Panji</a:t>
            </a:r>
            <a:r>
              <a:rPr lang="en-US" sz="2800" dirty="0"/>
              <a:t> Rahman </a:t>
            </a:r>
            <a:r>
              <a:rPr lang="en-US" sz="2800" dirty="0" smtClean="0"/>
              <a:t>		1401154159</a:t>
            </a:r>
            <a:r>
              <a:rPr lang="en-US" sz="2800" dirty="0"/>
              <a:t/>
            </a:r>
            <a:br>
              <a:rPr lang="en-US" sz="2800" dirty="0"/>
            </a:br>
            <a:r>
              <a:rPr lang="en-US" sz="2800" dirty="0" err="1"/>
              <a:t>Dhimas</a:t>
            </a:r>
            <a:r>
              <a:rPr lang="en-US" sz="2800" dirty="0"/>
              <a:t> </a:t>
            </a:r>
            <a:r>
              <a:rPr lang="en-US" sz="2800" dirty="0" err="1"/>
              <a:t>Ilham</a:t>
            </a:r>
            <a:r>
              <a:rPr lang="en-US" sz="2800" dirty="0"/>
              <a:t> </a:t>
            </a:r>
            <a:r>
              <a:rPr lang="en-US" sz="2800" dirty="0" err="1"/>
              <a:t>Prakoso</a:t>
            </a:r>
            <a:r>
              <a:rPr lang="en-US" sz="2800" dirty="0"/>
              <a:t> </a:t>
            </a:r>
            <a:r>
              <a:rPr lang="en-US" sz="2800" dirty="0" smtClean="0"/>
              <a:t>	1401154173</a:t>
            </a:r>
            <a:r>
              <a:rPr lang="en-US" sz="2800" dirty="0"/>
              <a:t/>
            </a:r>
            <a:br>
              <a:rPr lang="en-US" sz="2800" dirty="0"/>
            </a:br>
            <a:r>
              <a:rPr lang="en-US" sz="2800" dirty="0"/>
              <a:t>Made </a:t>
            </a:r>
            <a:r>
              <a:rPr lang="en-US" sz="2800" dirty="0" err="1"/>
              <a:t>leo</a:t>
            </a:r>
            <a:r>
              <a:rPr lang="en-US" sz="2800" dirty="0"/>
              <a:t> </a:t>
            </a:r>
            <a:r>
              <a:rPr lang="en-US" sz="2800" dirty="0" smtClean="0"/>
              <a:t>Aditya	 	1401154271</a:t>
            </a:r>
            <a:r>
              <a:rPr lang="en-US" sz="2800" dirty="0"/>
              <a:t/>
            </a:r>
            <a:br>
              <a:rPr lang="en-US" sz="2800" dirty="0"/>
            </a:br>
            <a:r>
              <a:rPr lang="en-US" sz="2800" dirty="0" err="1"/>
              <a:t>Ruthis</a:t>
            </a:r>
            <a:r>
              <a:rPr lang="en-US" sz="2800" dirty="0"/>
              <a:t> Thira </a:t>
            </a:r>
            <a:r>
              <a:rPr lang="en-US" sz="2800" dirty="0" smtClean="0"/>
              <a:t>			1401150009</a:t>
            </a:r>
            <a:endParaRPr lang="id-ID" sz="2800" dirty="0"/>
          </a:p>
        </p:txBody>
      </p:sp>
    </p:spTree>
    <p:extLst>
      <p:ext uri="{BB962C8B-B14F-4D97-AF65-F5344CB8AC3E}">
        <p14:creationId xmlns:p14="http://schemas.microsoft.com/office/powerpoint/2010/main" val="219531659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635467" y="1989403"/>
            <a:ext cx="5036457" cy="3077029"/>
          </a:xfrm>
          <a:prstGeom prst="roundRect">
            <a:avLst/>
          </a:prstGeom>
          <a:solidFill>
            <a:srgbClr val="C7DAFD">
              <a:alpha val="50000"/>
            </a:srgbClr>
          </a:solidFill>
          <a:effectLst>
            <a:outerShdw blurRad="1270000" dist="50800" dir="5400000" algn="ctr" rotWithShape="0">
              <a:srgbClr val="000000">
                <a:alpha val="5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tx1"/>
                </a:solidFill>
              </a:rPr>
              <a:t>TERIMA KASIH</a:t>
            </a:r>
            <a:endParaRPr lang="en-US" sz="4400" dirty="0">
              <a:solidFill>
                <a:schemeClr val="tx1"/>
              </a:solidFill>
            </a:endParaRPr>
          </a:p>
        </p:txBody>
      </p:sp>
    </p:spTree>
    <p:extLst>
      <p:ext uri="{BB962C8B-B14F-4D97-AF65-F5344CB8AC3E}">
        <p14:creationId xmlns:p14="http://schemas.microsoft.com/office/powerpoint/2010/main" val="2286592293"/>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smtClean="0"/>
              <a:t>Pengertian Sikap Kerja</a:t>
            </a:r>
            <a:endParaRPr lang="id-ID" dirty="0"/>
          </a:p>
        </p:txBody>
      </p:sp>
      <p:sp>
        <p:nvSpPr>
          <p:cNvPr id="3" name="Content Placeholder 2"/>
          <p:cNvSpPr>
            <a:spLocks noGrp="1"/>
          </p:cNvSpPr>
          <p:nvPr>
            <p:ph idx="1"/>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smtClean="0"/>
              <a:t>Gibson Menjelaskan sikap merupakan perasaan positif atau negatif atau keadaan mental yang selalu disiapkan, dipelajari dan diatur melalui pengalaman yang memberikan pengaruh khusus pada respon seseorang terhadap orang, objek ataupun keadaan</a:t>
            </a:r>
            <a:endParaRPr lang="id-ID" dirty="0"/>
          </a:p>
        </p:txBody>
      </p:sp>
    </p:spTree>
    <p:extLst>
      <p:ext uri="{BB962C8B-B14F-4D97-AF65-F5344CB8AC3E}">
        <p14:creationId xmlns:p14="http://schemas.microsoft.com/office/powerpoint/2010/main" val="74278625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smtClean="0"/>
              <a:t>Faktor-Faktor Sikap Kerja </a:t>
            </a:r>
            <a:endParaRPr lang="id-ID" dirty="0"/>
          </a:p>
        </p:txBody>
      </p:sp>
      <p:sp>
        <p:nvSpPr>
          <p:cNvPr id="3" name="Content Placeholder 2"/>
          <p:cNvSpPr>
            <a:spLocks noGrp="1"/>
          </p:cNvSpPr>
          <p:nvPr>
            <p:ph idx="1"/>
          </p:nvPr>
        </p:nvSpPr>
        <p:spPr>
          <a:solidFill>
            <a:schemeClr val="bg1">
              <a:alpha val="50000"/>
            </a:schemeClr>
          </a:solidFill>
          <a:effectLst>
            <a:outerShdw blurRad="1270000" dist="50800" dir="5400000" algn="ctr" rotWithShape="0">
              <a:srgbClr val="000000">
                <a:alpha val="43137"/>
              </a:srgbClr>
            </a:outerShdw>
          </a:effectLst>
        </p:spPr>
        <p:txBody>
          <a:bodyPr>
            <a:normAutofit fontScale="70000" lnSpcReduction="20000"/>
          </a:bodyPr>
          <a:lstStyle/>
          <a:p>
            <a:r>
              <a:rPr lang="id-ID" dirty="0" smtClean="0"/>
              <a:t>Kondisi Kerja</a:t>
            </a:r>
          </a:p>
          <a:p>
            <a:pPr marL="0" indent="0">
              <a:buNone/>
            </a:pPr>
            <a:r>
              <a:rPr lang="id-ID" dirty="0"/>
              <a:t>	</a:t>
            </a:r>
            <a:r>
              <a:rPr lang="id-ID" dirty="0" smtClean="0"/>
              <a:t>Situasi yang meliputi lingkungan fisik maupun sosial yang mempengaruhi kenyamanan dalam bekerja.</a:t>
            </a:r>
          </a:p>
          <a:p>
            <a:r>
              <a:rPr lang="id-ID" dirty="0" smtClean="0"/>
              <a:t>Pengawasan Atasan</a:t>
            </a:r>
          </a:p>
          <a:p>
            <a:pPr marL="0" indent="0">
              <a:buNone/>
            </a:pPr>
            <a:r>
              <a:rPr lang="id-ID" dirty="0"/>
              <a:t>	</a:t>
            </a:r>
            <a:r>
              <a:rPr lang="id-ID" dirty="0" smtClean="0"/>
              <a:t>Seorang pemimpin melakukan pengawasan terhadap karyawan dengan baik demi mencapai tujuan organisasi</a:t>
            </a:r>
          </a:p>
          <a:p>
            <a:r>
              <a:rPr lang="id-ID" dirty="0" smtClean="0"/>
              <a:t>Kerjasama Teman Sekerja</a:t>
            </a:r>
          </a:p>
          <a:p>
            <a:pPr marL="0" indent="0">
              <a:buNone/>
            </a:pPr>
            <a:r>
              <a:rPr lang="id-ID" dirty="0"/>
              <a:t>	</a:t>
            </a:r>
            <a:r>
              <a:rPr lang="id-ID" dirty="0" smtClean="0"/>
              <a:t>adanya kerjasama antar pegawai untuk mencapai kualitas dan prestasi dalam menyelesaikan tugas.</a:t>
            </a:r>
          </a:p>
          <a:p>
            <a:r>
              <a:rPr lang="id-ID" dirty="0" smtClean="0"/>
              <a:t>Fasilitas Kerja</a:t>
            </a:r>
          </a:p>
          <a:p>
            <a:pPr marL="0" indent="0">
              <a:buNone/>
            </a:pPr>
            <a:r>
              <a:rPr lang="id-ID" dirty="0"/>
              <a:t>	</a:t>
            </a:r>
            <a:r>
              <a:rPr lang="id-ID" dirty="0" smtClean="0"/>
              <a:t>Tersedianya fasilitas yang digunakan karyawan dalam pekerjaannya</a:t>
            </a:r>
          </a:p>
          <a:p>
            <a:r>
              <a:rPr lang="id-ID" dirty="0" smtClean="0"/>
              <a:t>Gaji Pegawai</a:t>
            </a:r>
          </a:p>
          <a:p>
            <a:pPr marL="0" indent="0">
              <a:buNone/>
            </a:pPr>
            <a:r>
              <a:rPr lang="id-ID" dirty="0"/>
              <a:t>	</a:t>
            </a:r>
            <a:r>
              <a:rPr lang="id-ID" dirty="0" smtClean="0"/>
              <a:t>Rasa senang terhadap imbalan yang diberikan perusahaan yang akan mempengaruhi sikap karyawan kepada perusahaan.</a:t>
            </a:r>
          </a:p>
        </p:txBody>
      </p:sp>
    </p:spTree>
    <p:extLst>
      <p:ext uri="{BB962C8B-B14F-4D97-AF65-F5344CB8AC3E}">
        <p14:creationId xmlns:p14="http://schemas.microsoft.com/office/powerpoint/2010/main" val="3423598792"/>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smtClean="0"/>
              <a:t>Definisi Kinerja </a:t>
            </a:r>
            <a:endParaRPr lang="id-ID" dirty="0"/>
          </a:p>
        </p:txBody>
      </p:sp>
      <p:sp>
        <p:nvSpPr>
          <p:cNvPr id="3" name="Content Placeholder 2"/>
          <p:cNvSpPr>
            <a:spLocks noGrp="1"/>
          </p:cNvSpPr>
          <p:nvPr>
            <p:ph idx="1"/>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smtClean="0"/>
              <a:t>Kinerja adalah catatan mengenai akibat-akibat yang dihasilkan pada sebuah fungsi pekerjaan atau aktivitas selama periode tertentu yang berhubungan dengan tujuan organisasi</a:t>
            </a:r>
            <a:endParaRPr lang="id-ID" dirty="0"/>
          </a:p>
        </p:txBody>
      </p:sp>
    </p:spTree>
    <p:extLst>
      <p:ext uri="{BB962C8B-B14F-4D97-AF65-F5344CB8AC3E}">
        <p14:creationId xmlns:p14="http://schemas.microsoft.com/office/powerpoint/2010/main" val="2977744419"/>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smtClean="0"/>
              <a:t>Faktor-Faktor Yang Mempengaruhi Kinerja</a:t>
            </a:r>
            <a:endParaRPr lang="id-ID" dirty="0"/>
          </a:p>
        </p:txBody>
      </p:sp>
      <p:sp>
        <p:nvSpPr>
          <p:cNvPr id="3" name="Content Placeholder 2"/>
          <p:cNvSpPr>
            <a:spLocks noGrp="1"/>
          </p:cNvSpPr>
          <p:nvPr>
            <p:ph idx="1"/>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smtClean="0"/>
              <a:t>Kemampuan</a:t>
            </a:r>
          </a:p>
          <a:p>
            <a:r>
              <a:rPr lang="id-ID" dirty="0" smtClean="0"/>
              <a:t>Motivasi</a:t>
            </a:r>
          </a:p>
          <a:p>
            <a:r>
              <a:rPr lang="id-ID" dirty="0" smtClean="0"/>
              <a:t>Dukungan yang diterima</a:t>
            </a:r>
          </a:p>
          <a:p>
            <a:r>
              <a:rPr lang="id-ID" dirty="0" smtClean="0"/>
              <a:t>Keberadaan pekerjaan yang mereka lakukan</a:t>
            </a:r>
          </a:p>
          <a:p>
            <a:r>
              <a:rPr lang="id-ID" dirty="0" smtClean="0"/>
              <a:t>Hubungan mereka dengan organisasi</a:t>
            </a:r>
            <a:endParaRPr lang="id-ID" dirty="0"/>
          </a:p>
        </p:txBody>
      </p:sp>
    </p:spTree>
    <p:extLst>
      <p:ext uri="{BB962C8B-B14F-4D97-AF65-F5344CB8AC3E}">
        <p14:creationId xmlns:p14="http://schemas.microsoft.com/office/powerpoint/2010/main" val="313156153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smtClean="0"/>
              <a:t>Definisi Kepuasan Kerja</a:t>
            </a:r>
            <a:endParaRPr lang="id-ID" dirty="0"/>
          </a:p>
        </p:txBody>
      </p:sp>
      <p:sp>
        <p:nvSpPr>
          <p:cNvPr id="3" name="Content Placeholder 2"/>
          <p:cNvSpPr>
            <a:spLocks noGrp="1"/>
          </p:cNvSpPr>
          <p:nvPr>
            <p:ph idx="1"/>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smtClean="0"/>
              <a:t>Kepuasan kerja merupakan sikap positif tenaga kerja terhadap pekerjaannya yang timbul berdasarkan penilaian terhadap situasi kerja</a:t>
            </a:r>
            <a:endParaRPr lang="id-ID" dirty="0"/>
          </a:p>
        </p:txBody>
      </p:sp>
    </p:spTree>
    <p:extLst>
      <p:ext uri="{BB962C8B-B14F-4D97-AF65-F5344CB8AC3E}">
        <p14:creationId xmlns:p14="http://schemas.microsoft.com/office/powerpoint/2010/main" val="2745364125"/>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smtClean="0"/>
              <a:t>Mengukur Kepuasan Kerja</a:t>
            </a:r>
            <a:endParaRPr lang="id-ID" dirty="0"/>
          </a:p>
        </p:txBody>
      </p:sp>
      <p:sp>
        <p:nvSpPr>
          <p:cNvPr id="3" name="Content Placeholder 2"/>
          <p:cNvSpPr>
            <a:spLocks noGrp="1"/>
          </p:cNvSpPr>
          <p:nvPr>
            <p:ph idx="1"/>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smtClean="0"/>
              <a:t>Pengukuran kepuasan kerja dilihat sebagai konsep global</a:t>
            </a:r>
          </a:p>
          <a:p>
            <a:r>
              <a:rPr lang="id-ID" dirty="0" smtClean="0"/>
              <a:t>Pengukuran kepuasan kerja dilihat sebagai konsep permukaan</a:t>
            </a:r>
          </a:p>
          <a:p>
            <a:r>
              <a:rPr lang="id-ID" dirty="0" smtClean="0"/>
              <a:t>Pengukuran kepuasan kerja dilihat sebagai kebutuhan yang terpenuhkan</a:t>
            </a:r>
            <a:endParaRPr lang="id-ID" dirty="0"/>
          </a:p>
        </p:txBody>
      </p:sp>
    </p:spTree>
    <p:extLst>
      <p:ext uri="{BB962C8B-B14F-4D97-AF65-F5344CB8AC3E}">
        <p14:creationId xmlns:p14="http://schemas.microsoft.com/office/powerpoint/2010/main" val="331531622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smtClean="0"/>
              <a:t>Definisi Prestasi Kerja</a:t>
            </a:r>
            <a:endParaRPr lang="id-ID" dirty="0"/>
          </a:p>
        </p:txBody>
      </p:sp>
      <p:sp>
        <p:nvSpPr>
          <p:cNvPr id="3" name="Content Placeholder 2"/>
          <p:cNvSpPr>
            <a:spLocks noGrp="1"/>
          </p:cNvSpPr>
          <p:nvPr>
            <p:ph idx="1"/>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smtClean="0"/>
              <a:t>Definisi Prestasi kerja menurut Lawler adalah suatu hasil yang dicapai oleh karyawan dalam mengerjakan tugas atau pekerjaannya secara efisien dan efektif</a:t>
            </a:r>
            <a:endParaRPr lang="id-ID" dirty="0"/>
          </a:p>
        </p:txBody>
      </p:sp>
    </p:spTree>
    <p:extLst>
      <p:ext uri="{BB962C8B-B14F-4D97-AF65-F5344CB8AC3E}">
        <p14:creationId xmlns:p14="http://schemas.microsoft.com/office/powerpoint/2010/main" val="4183155029"/>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smtClean="0"/>
              <a:t>Faktor Yang Mempengaruhi Prestasi Kerja</a:t>
            </a:r>
            <a:endParaRPr lang="id-ID" dirty="0"/>
          </a:p>
        </p:txBody>
      </p:sp>
      <p:sp>
        <p:nvSpPr>
          <p:cNvPr id="3" name="Content Placeholder 2"/>
          <p:cNvSpPr>
            <a:spLocks noGrp="1"/>
          </p:cNvSpPr>
          <p:nvPr>
            <p:ph idx="1"/>
          </p:nvPr>
        </p:nvSpPr>
        <p:spPr>
          <a:solidFill>
            <a:schemeClr val="bg1">
              <a:alpha val="50000"/>
            </a:schemeClr>
          </a:solidFill>
          <a:effectLst>
            <a:outerShdw blurRad="1270000" dist="50800" dir="5400000" algn="ctr" rotWithShape="0">
              <a:srgbClr val="000000">
                <a:alpha val="43137"/>
              </a:srgbClr>
            </a:outerShdw>
          </a:effectLst>
        </p:spPr>
        <p:txBody>
          <a:bodyPr/>
          <a:lstStyle/>
          <a:p>
            <a:r>
              <a:rPr lang="id-ID" dirty="0" smtClean="0"/>
              <a:t>Faktor Organizitional meliputi :</a:t>
            </a:r>
          </a:p>
          <a:p>
            <a:pPr lvl="1"/>
            <a:r>
              <a:rPr lang="id-ID" dirty="0" smtClean="0"/>
              <a:t>Sistem imbal jasa</a:t>
            </a:r>
          </a:p>
          <a:p>
            <a:pPr lvl="1"/>
            <a:r>
              <a:rPr lang="id-ID" dirty="0" smtClean="0"/>
              <a:t>Kualitas pengawasan</a:t>
            </a:r>
          </a:p>
          <a:p>
            <a:pPr lvl="1"/>
            <a:r>
              <a:rPr lang="id-ID" dirty="0" smtClean="0"/>
              <a:t>Beban kerja</a:t>
            </a:r>
          </a:p>
          <a:p>
            <a:pPr lvl="1"/>
            <a:r>
              <a:rPr lang="id-ID" dirty="0" smtClean="0"/>
              <a:t>Nilai dan minat</a:t>
            </a:r>
          </a:p>
          <a:p>
            <a:pPr lvl="1"/>
            <a:r>
              <a:rPr lang="id-ID" dirty="0" smtClean="0"/>
              <a:t>Kondisi fisik dari lingkungan kerja</a:t>
            </a:r>
          </a:p>
          <a:p>
            <a:r>
              <a:rPr lang="id-ID" dirty="0" smtClean="0"/>
              <a:t>Faktor Personal </a:t>
            </a:r>
          </a:p>
          <a:p>
            <a:pPr lvl="1"/>
            <a:r>
              <a:rPr lang="id-ID" dirty="0" smtClean="0"/>
              <a:t>Ciri sifat kepribadian</a:t>
            </a:r>
          </a:p>
          <a:p>
            <a:pPr lvl="1"/>
            <a:r>
              <a:rPr lang="id-ID" dirty="0" smtClean="0"/>
              <a:t>Masa kerja</a:t>
            </a:r>
          </a:p>
          <a:p>
            <a:pPr lvl="1"/>
            <a:r>
              <a:rPr lang="id-ID" dirty="0" smtClean="0"/>
              <a:t>Kemampuan ataupun keterampilan</a:t>
            </a:r>
            <a:endParaRPr lang="id-ID" dirty="0"/>
          </a:p>
        </p:txBody>
      </p:sp>
    </p:spTree>
    <p:extLst>
      <p:ext uri="{BB962C8B-B14F-4D97-AF65-F5344CB8AC3E}">
        <p14:creationId xmlns:p14="http://schemas.microsoft.com/office/powerpoint/2010/main" val="3096722610"/>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TotalTime>
  <Words>190</Words>
  <Application>Microsoft Office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Pengertian Sikap Kerja</vt:lpstr>
      <vt:lpstr>Faktor-Faktor Sikap Kerja </vt:lpstr>
      <vt:lpstr>Definisi Kinerja </vt:lpstr>
      <vt:lpstr>Faktor-Faktor Yang Mempengaruhi Kinerja</vt:lpstr>
      <vt:lpstr>Definisi Kepuasan Kerja</vt:lpstr>
      <vt:lpstr>Mengukur Kepuasan Kerja</vt:lpstr>
      <vt:lpstr>Definisi Prestasi Kerja</vt:lpstr>
      <vt:lpstr>Faktor Yang Mempengaruhi Prestasi Kerja</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8 : Sikap Kerja, Kepuasan dan Prestasi Kerja</dc:title>
  <dc:creator>Coza</dc:creator>
  <cp:lastModifiedBy>panjirahman</cp:lastModifiedBy>
  <cp:revision>4</cp:revision>
  <dcterms:created xsi:type="dcterms:W3CDTF">2017-02-10T14:25:13Z</dcterms:created>
  <dcterms:modified xsi:type="dcterms:W3CDTF">2017-02-22T13:37:54Z</dcterms:modified>
</cp:coreProperties>
</file>