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EF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654"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050A3ED7-4D5C-4F2A-A612-3039970967EB}" type="datetimeFigureOut">
              <a:rPr lang="id-ID" smtClean="0"/>
              <a:t>22/02/2017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FA887AE-C104-4460-BC8B-AB5B4A759AC0}" type="slidenum">
              <a:rPr lang="id-ID" smtClean="0"/>
              <a:t>‹#›</a:t>
            </a:fld>
            <a:endParaRPr lang="id-ID"/>
          </a:p>
        </p:txBody>
      </p:sp>
    </p:spTree>
    <p:extLst>
      <p:ext uri="{BB962C8B-B14F-4D97-AF65-F5344CB8AC3E}">
        <p14:creationId xmlns:p14="http://schemas.microsoft.com/office/powerpoint/2010/main" val="2064742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50A3ED7-4D5C-4F2A-A612-3039970967EB}" type="datetimeFigureOut">
              <a:rPr lang="id-ID" smtClean="0"/>
              <a:t>22/02/2017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FA887AE-C104-4460-BC8B-AB5B4A759AC0}" type="slidenum">
              <a:rPr lang="id-ID" smtClean="0"/>
              <a:t>‹#›</a:t>
            </a:fld>
            <a:endParaRPr lang="id-ID"/>
          </a:p>
        </p:txBody>
      </p:sp>
    </p:spTree>
    <p:extLst>
      <p:ext uri="{BB962C8B-B14F-4D97-AF65-F5344CB8AC3E}">
        <p14:creationId xmlns:p14="http://schemas.microsoft.com/office/powerpoint/2010/main" val="2713106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50A3ED7-4D5C-4F2A-A612-3039970967EB}" type="datetimeFigureOut">
              <a:rPr lang="id-ID" smtClean="0"/>
              <a:t>22/02/2017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FA887AE-C104-4460-BC8B-AB5B4A759AC0}" type="slidenum">
              <a:rPr lang="id-ID" smtClean="0"/>
              <a:t>‹#›</a:t>
            </a:fld>
            <a:endParaRPr lang="id-ID"/>
          </a:p>
        </p:txBody>
      </p:sp>
    </p:spTree>
    <p:extLst>
      <p:ext uri="{BB962C8B-B14F-4D97-AF65-F5344CB8AC3E}">
        <p14:creationId xmlns:p14="http://schemas.microsoft.com/office/powerpoint/2010/main" val="4265985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50A3ED7-4D5C-4F2A-A612-3039970967EB}" type="datetimeFigureOut">
              <a:rPr lang="id-ID" smtClean="0"/>
              <a:t>22/02/2017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FA887AE-C104-4460-BC8B-AB5B4A759AC0}" type="slidenum">
              <a:rPr lang="id-ID" smtClean="0"/>
              <a:t>‹#›</a:t>
            </a:fld>
            <a:endParaRPr lang="id-ID"/>
          </a:p>
        </p:txBody>
      </p:sp>
    </p:spTree>
    <p:extLst>
      <p:ext uri="{BB962C8B-B14F-4D97-AF65-F5344CB8AC3E}">
        <p14:creationId xmlns:p14="http://schemas.microsoft.com/office/powerpoint/2010/main" val="382984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0A3ED7-4D5C-4F2A-A612-3039970967EB}" type="datetimeFigureOut">
              <a:rPr lang="id-ID" smtClean="0"/>
              <a:t>22/02/2017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FA887AE-C104-4460-BC8B-AB5B4A759AC0}" type="slidenum">
              <a:rPr lang="id-ID" smtClean="0"/>
              <a:t>‹#›</a:t>
            </a:fld>
            <a:endParaRPr lang="id-ID"/>
          </a:p>
        </p:txBody>
      </p:sp>
    </p:spTree>
    <p:extLst>
      <p:ext uri="{BB962C8B-B14F-4D97-AF65-F5344CB8AC3E}">
        <p14:creationId xmlns:p14="http://schemas.microsoft.com/office/powerpoint/2010/main" val="1233507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050A3ED7-4D5C-4F2A-A612-3039970967EB}" type="datetimeFigureOut">
              <a:rPr lang="id-ID" smtClean="0"/>
              <a:t>22/02/2017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FA887AE-C104-4460-BC8B-AB5B4A759AC0}" type="slidenum">
              <a:rPr lang="id-ID" smtClean="0"/>
              <a:t>‹#›</a:t>
            </a:fld>
            <a:endParaRPr lang="id-ID"/>
          </a:p>
        </p:txBody>
      </p:sp>
    </p:spTree>
    <p:extLst>
      <p:ext uri="{BB962C8B-B14F-4D97-AF65-F5344CB8AC3E}">
        <p14:creationId xmlns:p14="http://schemas.microsoft.com/office/powerpoint/2010/main" val="3229747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050A3ED7-4D5C-4F2A-A612-3039970967EB}" type="datetimeFigureOut">
              <a:rPr lang="id-ID" smtClean="0"/>
              <a:t>22/02/2017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FFA887AE-C104-4460-BC8B-AB5B4A759AC0}" type="slidenum">
              <a:rPr lang="id-ID" smtClean="0"/>
              <a:t>‹#›</a:t>
            </a:fld>
            <a:endParaRPr lang="id-ID"/>
          </a:p>
        </p:txBody>
      </p:sp>
    </p:spTree>
    <p:extLst>
      <p:ext uri="{BB962C8B-B14F-4D97-AF65-F5344CB8AC3E}">
        <p14:creationId xmlns:p14="http://schemas.microsoft.com/office/powerpoint/2010/main" val="2412555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050A3ED7-4D5C-4F2A-A612-3039970967EB}" type="datetimeFigureOut">
              <a:rPr lang="id-ID" smtClean="0"/>
              <a:t>22/02/2017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FFA887AE-C104-4460-BC8B-AB5B4A759AC0}" type="slidenum">
              <a:rPr lang="id-ID" smtClean="0"/>
              <a:t>‹#›</a:t>
            </a:fld>
            <a:endParaRPr lang="id-ID"/>
          </a:p>
        </p:txBody>
      </p:sp>
    </p:spTree>
    <p:extLst>
      <p:ext uri="{BB962C8B-B14F-4D97-AF65-F5344CB8AC3E}">
        <p14:creationId xmlns:p14="http://schemas.microsoft.com/office/powerpoint/2010/main" val="495201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0A3ED7-4D5C-4F2A-A612-3039970967EB}" type="datetimeFigureOut">
              <a:rPr lang="id-ID" smtClean="0"/>
              <a:t>22/02/2017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FFA887AE-C104-4460-BC8B-AB5B4A759AC0}" type="slidenum">
              <a:rPr lang="id-ID" smtClean="0"/>
              <a:t>‹#›</a:t>
            </a:fld>
            <a:endParaRPr lang="id-ID"/>
          </a:p>
        </p:txBody>
      </p:sp>
    </p:spTree>
    <p:extLst>
      <p:ext uri="{BB962C8B-B14F-4D97-AF65-F5344CB8AC3E}">
        <p14:creationId xmlns:p14="http://schemas.microsoft.com/office/powerpoint/2010/main" val="2305575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0A3ED7-4D5C-4F2A-A612-3039970967EB}" type="datetimeFigureOut">
              <a:rPr lang="id-ID" smtClean="0"/>
              <a:t>22/02/2017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FA887AE-C104-4460-BC8B-AB5B4A759AC0}" type="slidenum">
              <a:rPr lang="id-ID" smtClean="0"/>
              <a:t>‹#›</a:t>
            </a:fld>
            <a:endParaRPr lang="id-ID"/>
          </a:p>
        </p:txBody>
      </p:sp>
    </p:spTree>
    <p:extLst>
      <p:ext uri="{BB962C8B-B14F-4D97-AF65-F5344CB8AC3E}">
        <p14:creationId xmlns:p14="http://schemas.microsoft.com/office/powerpoint/2010/main" val="2205935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0A3ED7-4D5C-4F2A-A612-3039970967EB}" type="datetimeFigureOut">
              <a:rPr lang="id-ID" smtClean="0"/>
              <a:t>22/02/2017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FA887AE-C104-4460-BC8B-AB5B4A759AC0}" type="slidenum">
              <a:rPr lang="id-ID" smtClean="0"/>
              <a:t>‹#›</a:t>
            </a:fld>
            <a:endParaRPr lang="id-ID"/>
          </a:p>
        </p:txBody>
      </p:sp>
    </p:spTree>
    <p:extLst>
      <p:ext uri="{BB962C8B-B14F-4D97-AF65-F5344CB8AC3E}">
        <p14:creationId xmlns:p14="http://schemas.microsoft.com/office/powerpoint/2010/main" val="9858102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0A3ED7-4D5C-4F2A-A612-3039970967EB}" type="datetimeFigureOut">
              <a:rPr lang="id-ID" smtClean="0"/>
              <a:t>22/02/2017</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A887AE-C104-4460-BC8B-AB5B4A759AC0}" type="slidenum">
              <a:rPr lang="id-ID" smtClean="0"/>
              <a:t>‹#›</a:t>
            </a:fld>
            <a:endParaRPr lang="id-ID"/>
          </a:p>
        </p:txBody>
      </p:sp>
    </p:spTree>
    <p:extLst>
      <p:ext uri="{BB962C8B-B14F-4D97-AF65-F5344CB8AC3E}">
        <p14:creationId xmlns:p14="http://schemas.microsoft.com/office/powerpoint/2010/main" val="7318953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p:txBody>
          <a:bodyPr/>
          <a:lstStyle/>
          <a:p>
            <a:endParaRPr lang="id-ID"/>
          </a:p>
        </p:txBody>
      </p:sp>
      <p:sp>
        <p:nvSpPr>
          <p:cNvPr id="5" name="Title 3"/>
          <p:cNvSpPr txBox="1">
            <a:spLocks/>
          </p:cNvSpPr>
          <p:nvPr/>
        </p:nvSpPr>
        <p:spPr>
          <a:xfrm>
            <a:off x="514995" y="1254361"/>
            <a:ext cx="8229600" cy="2232248"/>
          </a:xfrm>
          <a:prstGeom prst="rect">
            <a:avLst/>
          </a:prstGeom>
          <a:solidFill>
            <a:srgbClr val="FFF7F5">
              <a:alpha val="50000"/>
            </a:srgbClr>
          </a:solidFill>
          <a:effectLst>
            <a:outerShdw blurRad="1270000" dist="50800" dir="5400000" algn="ctr" rotWithShape="0">
              <a:srgbClr val="000000">
                <a:alpha val="43137"/>
              </a:srgbClr>
            </a:outerShdw>
          </a:effectLst>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BAB 7</a:t>
            </a:r>
            <a:br>
              <a:rPr lang="en-US" dirty="0"/>
            </a:br>
            <a:r>
              <a:rPr lang="id-ID" dirty="0"/>
              <a:t>Motivasi Dalam Berorganisasi</a:t>
            </a:r>
          </a:p>
        </p:txBody>
      </p:sp>
      <p:sp>
        <p:nvSpPr>
          <p:cNvPr id="7" name="Title 3"/>
          <p:cNvSpPr txBox="1">
            <a:spLocks/>
          </p:cNvSpPr>
          <p:nvPr/>
        </p:nvSpPr>
        <p:spPr>
          <a:xfrm>
            <a:off x="548184" y="3717032"/>
            <a:ext cx="8229600" cy="2376264"/>
          </a:xfrm>
          <a:prstGeom prst="rect">
            <a:avLst/>
          </a:prstGeom>
          <a:solidFill>
            <a:srgbClr val="E8DEDD">
              <a:alpha val="50000"/>
            </a:srgbClr>
          </a:solidFill>
          <a:effectLst>
            <a:outerShdw blurRad="1270000" dist="50800" dir="5400000" algn="ctr" rotWithShape="0">
              <a:srgbClr val="000000">
                <a:alpha val="43137"/>
              </a:srgbClr>
            </a:outerShdw>
          </a:effectLst>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dirty="0" err="1"/>
              <a:t>Fajar</a:t>
            </a:r>
            <a:r>
              <a:rPr lang="en-US" sz="2800" dirty="0"/>
              <a:t> S </a:t>
            </a:r>
            <a:r>
              <a:rPr lang="en-US" sz="2800" dirty="0" smtClean="0"/>
              <a:t>			1401150075</a:t>
            </a:r>
            <a:r>
              <a:rPr lang="en-US" sz="2800" dirty="0"/>
              <a:t/>
            </a:r>
            <a:br>
              <a:rPr lang="en-US" sz="2800" dirty="0"/>
            </a:br>
            <a:r>
              <a:rPr lang="en-US" sz="2800" dirty="0" err="1"/>
              <a:t>Panji</a:t>
            </a:r>
            <a:r>
              <a:rPr lang="en-US" sz="2800" dirty="0"/>
              <a:t> Rahman </a:t>
            </a:r>
            <a:r>
              <a:rPr lang="en-US" sz="2800" dirty="0" smtClean="0"/>
              <a:t>		1401154159</a:t>
            </a:r>
            <a:r>
              <a:rPr lang="en-US" sz="2800" dirty="0"/>
              <a:t/>
            </a:r>
            <a:br>
              <a:rPr lang="en-US" sz="2800" dirty="0"/>
            </a:br>
            <a:r>
              <a:rPr lang="en-US" sz="2800" dirty="0" err="1"/>
              <a:t>Dhimas</a:t>
            </a:r>
            <a:r>
              <a:rPr lang="en-US" sz="2800" dirty="0"/>
              <a:t> </a:t>
            </a:r>
            <a:r>
              <a:rPr lang="en-US" sz="2800" dirty="0" err="1"/>
              <a:t>Ilham</a:t>
            </a:r>
            <a:r>
              <a:rPr lang="en-US" sz="2800" dirty="0"/>
              <a:t> </a:t>
            </a:r>
            <a:r>
              <a:rPr lang="en-US" sz="2800" dirty="0" err="1"/>
              <a:t>Prakoso</a:t>
            </a:r>
            <a:r>
              <a:rPr lang="en-US" sz="2800" dirty="0"/>
              <a:t> </a:t>
            </a:r>
            <a:r>
              <a:rPr lang="en-US" sz="2800" dirty="0" smtClean="0"/>
              <a:t>	1401154173</a:t>
            </a:r>
            <a:r>
              <a:rPr lang="en-US" sz="2800" dirty="0"/>
              <a:t/>
            </a:r>
            <a:br>
              <a:rPr lang="en-US" sz="2800" dirty="0"/>
            </a:br>
            <a:r>
              <a:rPr lang="en-US" sz="2800" dirty="0"/>
              <a:t>Made </a:t>
            </a:r>
            <a:r>
              <a:rPr lang="en-US" sz="2800" dirty="0" err="1"/>
              <a:t>leo</a:t>
            </a:r>
            <a:r>
              <a:rPr lang="en-US" sz="2800" dirty="0"/>
              <a:t> </a:t>
            </a:r>
            <a:r>
              <a:rPr lang="en-US" sz="2800" dirty="0" smtClean="0"/>
              <a:t>Aditya	 	1401154271</a:t>
            </a:r>
            <a:r>
              <a:rPr lang="en-US" sz="2800" dirty="0"/>
              <a:t/>
            </a:r>
            <a:br>
              <a:rPr lang="en-US" sz="2800" dirty="0"/>
            </a:br>
            <a:r>
              <a:rPr lang="en-US" sz="2800" dirty="0" err="1"/>
              <a:t>Ruthis</a:t>
            </a:r>
            <a:r>
              <a:rPr lang="en-US" sz="2800" dirty="0"/>
              <a:t> Thira </a:t>
            </a:r>
            <a:r>
              <a:rPr lang="en-US" sz="2800" dirty="0" smtClean="0"/>
              <a:t>			1401150009</a:t>
            </a:r>
            <a:endParaRPr lang="id-ID" sz="2800" dirty="0"/>
          </a:p>
        </p:txBody>
      </p:sp>
    </p:spTree>
    <p:extLst>
      <p:ext uri="{BB962C8B-B14F-4D97-AF65-F5344CB8AC3E}">
        <p14:creationId xmlns:p14="http://schemas.microsoft.com/office/powerpoint/2010/main" val="416961108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835696" y="1916832"/>
            <a:ext cx="5036457" cy="3077029"/>
          </a:xfrm>
          <a:prstGeom prst="roundRect">
            <a:avLst/>
          </a:prstGeom>
          <a:solidFill>
            <a:srgbClr val="C7DAFD">
              <a:alpha val="50000"/>
            </a:srgbClr>
          </a:solidFill>
          <a:effectLst>
            <a:outerShdw blurRad="1270000" dist="50800" dir="5400000" algn="ctr" rotWithShape="0">
              <a:srgbClr val="000000">
                <a:alpha val="59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smtClean="0">
                <a:solidFill>
                  <a:schemeClr val="tx1"/>
                </a:solidFill>
              </a:rPr>
              <a:t>TERIMA KASIH</a:t>
            </a:r>
            <a:endParaRPr lang="en-US" sz="4400" dirty="0">
              <a:solidFill>
                <a:schemeClr val="tx1"/>
              </a:solidFill>
            </a:endParaRPr>
          </a:p>
        </p:txBody>
      </p:sp>
    </p:spTree>
    <p:extLst>
      <p:ext uri="{BB962C8B-B14F-4D97-AF65-F5344CB8AC3E}">
        <p14:creationId xmlns:p14="http://schemas.microsoft.com/office/powerpoint/2010/main" val="620688521"/>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1512168"/>
          </a:xfrm>
          <a:solidFill>
            <a:srgbClr val="FDEFEF">
              <a:alpha val="50000"/>
            </a:srgbClr>
          </a:solidFill>
          <a:effectLst>
            <a:outerShdw blurRad="1270000" dist="50800" dir="5400000" algn="ctr" rotWithShape="0">
              <a:srgbClr val="000000">
                <a:alpha val="43137"/>
              </a:srgbClr>
            </a:outerShdw>
          </a:effectLst>
        </p:spPr>
        <p:txBody>
          <a:bodyPr>
            <a:normAutofit/>
          </a:bodyPr>
          <a:lstStyle/>
          <a:p>
            <a:r>
              <a:rPr lang="id-ID" dirty="0" smtClean="0"/>
              <a:t>Pengartian Motif Untuk Menemukan Motivasi</a:t>
            </a:r>
            <a:endParaRPr lang="id-ID" dirty="0"/>
          </a:p>
        </p:txBody>
      </p:sp>
      <p:sp>
        <p:nvSpPr>
          <p:cNvPr id="3" name="Content Placeholder 2"/>
          <p:cNvSpPr>
            <a:spLocks noGrp="1"/>
          </p:cNvSpPr>
          <p:nvPr>
            <p:ph idx="1"/>
          </p:nvPr>
        </p:nvSpPr>
        <p:spPr>
          <a:xfrm>
            <a:off x="457200" y="2060848"/>
            <a:ext cx="8229600" cy="4525963"/>
          </a:xfrm>
          <a:solidFill>
            <a:srgbClr val="FDEFEF">
              <a:alpha val="50000"/>
            </a:srgbClr>
          </a:solidFill>
          <a:effectLst>
            <a:outerShdw blurRad="1270000" dist="50800" dir="5400000" algn="ctr" rotWithShape="0">
              <a:srgbClr val="000000">
                <a:alpha val="43137"/>
              </a:srgbClr>
            </a:outerShdw>
          </a:effectLst>
        </p:spPr>
        <p:txBody>
          <a:bodyPr/>
          <a:lstStyle/>
          <a:p>
            <a:pPr marL="457200" lvl="1" indent="0">
              <a:buNone/>
            </a:pPr>
            <a:r>
              <a:rPr lang="id-ID" dirty="0" smtClean="0"/>
              <a:t>	Motif sering di artikan sebagai istilah dorongan . Dorongan atau tenaga terebut merupakan gerak jiwa dan jasmani untuk membuat kemauan.</a:t>
            </a:r>
          </a:p>
          <a:p>
            <a:pPr marL="457200" lvl="1" indent="0">
              <a:buNone/>
            </a:pPr>
            <a:endParaRPr lang="id-ID" dirty="0"/>
          </a:p>
          <a:p>
            <a:pPr marL="457200" lvl="1" indent="0">
              <a:buNone/>
            </a:pPr>
            <a:r>
              <a:rPr lang="id-ID" dirty="0"/>
              <a:t>	</a:t>
            </a:r>
            <a:r>
              <a:rPr lang="id-ID" dirty="0" smtClean="0"/>
              <a:t>Dengan demikian motif merupakan suatu </a:t>
            </a:r>
            <a:r>
              <a:rPr lang="id-ID" i="1" dirty="0" smtClean="0"/>
              <a:t>driving force </a:t>
            </a:r>
            <a:r>
              <a:rPr lang="id-ID" dirty="0" smtClean="0"/>
              <a:t>yang menggerakkan manusia untuk bertingkahlaku dan didalam perbuatannya itu terdapat tujuan tertentu.</a:t>
            </a:r>
            <a:endParaRPr lang="id-ID" i="1" dirty="0"/>
          </a:p>
        </p:txBody>
      </p:sp>
    </p:spTree>
    <p:extLst>
      <p:ext uri="{BB962C8B-B14F-4D97-AF65-F5344CB8AC3E}">
        <p14:creationId xmlns:p14="http://schemas.microsoft.com/office/powerpoint/2010/main" val="134684694"/>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DEFEF">
              <a:alpha val="50000"/>
            </a:srgbClr>
          </a:solidFill>
          <a:effectLst>
            <a:outerShdw blurRad="1270000" dist="50800" dir="5400000" algn="ctr" rotWithShape="0">
              <a:srgbClr val="000000">
                <a:alpha val="43137"/>
              </a:srgbClr>
            </a:outerShdw>
          </a:effectLst>
        </p:spPr>
        <p:txBody>
          <a:bodyPr/>
          <a:lstStyle/>
          <a:p>
            <a:r>
              <a:rPr lang="id-ID" dirty="0" smtClean="0"/>
              <a:t>Ciri-Ciri Motif Individu</a:t>
            </a:r>
            <a:endParaRPr lang="id-ID" dirty="0"/>
          </a:p>
        </p:txBody>
      </p:sp>
      <p:sp>
        <p:nvSpPr>
          <p:cNvPr id="3" name="Content Placeholder 2"/>
          <p:cNvSpPr>
            <a:spLocks noGrp="1"/>
          </p:cNvSpPr>
          <p:nvPr>
            <p:ph idx="1"/>
          </p:nvPr>
        </p:nvSpPr>
        <p:spPr>
          <a:solidFill>
            <a:srgbClr val="FDEFEF">
              <a:alpha val="50000"/>
            </a:srgbClr>
          </a:solidFill>
          <a:effectLst>
            <a:outerShdw blurRad="1270000" dist="50800" dir="5400000" algn="ctr" rotWithShape="0">
              <a:srgbClr val="000000">
                <a:alpha val="43137"/>
              </a:srgbClr>
            </a:outerShdw>
          </a:effectLst>
        </p:spPr>
        <p:txBody>
          <a:bodyPr/>
          <a:lstStyle/>
          <a:p>
            <a:r>
              <a:rPr lang="id-ID" dirty="0" smtClean="0"/>
              <a:t>Motif adalah majemuk, setiap perbuatan yang dilakukan memiliki berbagai tujuan.</a:t>
            </a:r>
          </a:p>
          <a:p>
            <a:r>
              <a:rPr lang="id-ID" dirty="0" smtClean="0"/>
              <a:t>Motif dapat berubah-ubah, keinginan manusia selalu berubah-ubah sesuai keinginan dan kepentingannya.</a:t>
            </a:r>
          </a:p>
          <a:p>
            <a:r>
              <a:rPr lang="id-ID" dirty="0" smtClean="0"/>
              <a:t>Motif berdeda-beda tiap individu</a:t>
            </a:r>
          </a:p>
          <a:p>
            <a:endParaRPr lang="id-ID" dirty="0"/>
          </a:p>
        </p:txBody>
      </p:sp>
    </p:spTree>
    <p:extLst>
      <p:ext uri="{BB962C8B-B14F-4D97-AF65-F5344CB8AC3E}">
        <p14:creationId xmlns:p14="http://schemas.microsoft.com/office/powerpoint/2010/main" val="1970438885"/>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DEFEF">
              <a:alpha val="50000"/>
            </a:srgbClr>
          </a:solidFill>
          <a:effectLst>
            <a:outerShdw blurRad="1270000" dist="50800" dir="5400000" algn="ctr" rotWithShape="0">
              <a:srgbClr val="000000">
                <a:alpha val="43137"/>
              </a:srgbClr>
            </a:outerShdw>
          </a:effectLst>
        </p:spPr>
        <p:txBody>
          <a:bodyPr/>
          <a:lstStyle/>
          <a:p>
            <a:r>
              <a:rPr lang="id-ID" dirty="0" smtClean="0"/>
              <a:t>Motivasi </a:t>
            </a:r>
            <a:endParaRPr lang="id-ID" dirty="0"/>
          </a:p>
        </p:txBody>
      </p:sp>
      <p:sp>
        <p:nvSpPr>
          <p:cNvPr id="3" name="Content Placeholder 2"/>
          <p:cNvSpPr>
            <a:spLocks noGrp="1"/>
          </p:cNvSpPr>
          <p:nvPr>
            <p:ph idx="1"/>
          </p:nvPr>
        </p:nvSpPr>
        <p:spPr>
          <a:solidFill>
            <a:srgbClr val="FDEFEF">
              <a:alpha val="50000"/>
            </a:srgbClr>
          </a:solidFill>
          <a:effectLst>
            <a:outerShdw blurRad="1270000" dist="50800" dir="5400000" algn="ctr" rotWithShape="0">
              <a:srgbClr val="000000">
                <a:alpha val="43137"/>
              </a:srgbClr>
            </a:outerShdw>
          </a:effectLst>
        </p:spPr>
        <p:txBody>
          <a:bodyPr/>
          <a:lstStyle/>
          <a:p>
            <a:pPr marL="457200" lvl="1" indent="0" algn="just">
              <a:buNone/>
            </a:pPr>
            <a:r>
              <a:rPr lang="id-ID" dirty="0" smtClean="0"/>
              <a:t>	Tahun 1950 adalah waktu dimana motivasi paling gumilang dalam pengembangannya. </a:t>
            </a:r>
          </a:p>
          <a:p>
            <a:pPr marL="457200" lvl="1" indent="0" algn="just">
              <a:buNone/>
            </a:pPr>
            <a:r>
              <a:rPr lang="id-ID" dirty="0"/>
              <a:t>	</a:t>
            </a:r>
            <a:r>
              <a:rPr lang="id-ID" dirty="0" smtClean="0"/>
              <a:t>Definisi dari motivasi adalah proses yang ikut menentukan intensitas , arah dan ketentuan individu dalam upaya mencapai sasaran.</a:t>
            </a:r>
            <a:endParaRPr lang="id-ID" dirty="0"/>
          </a:p>
        </p:txBody>
      </p:sp>
    </p:spTree>
    <p:extLst>
      <p:ext uri="{BB962C8B-B14F-4D97-AF65-F5344CB8AC3E}">
        <p14:creationId xmlns:p14="http://schemas.microsoft.com/office/powerpoint/2010/main" val="957468727"/>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DEFEF">
              <a:alpha val="50000"/>
            </a:srgbClr>
          </a:solidFill>
          <a:effectLst>
            <a:outerShdw blurRad="1270000" dist="50800" dir="5400000" algn="ctr" rotWithShape="0">
              <a:srgbClr val="000000">
                <a:alpha val="43137"/>
              </a:srgbClr>
            </a:outerShdw>
          </a:effectLst>
        </p:spPr>
        <p:txBody>
          <a:bodyPr/>
          <a:lstStyle/>
          <a:p>
            <a:r>
              <a:rPr lang="id-ID" dirty="0" smtClean="0"/>
              <a:t>Teori Hierarki Kebutuhan</a:t>
            </a:r>
            <a:endParaRPr lang="id-ID" dirty="0"/>
          </a:p>
        </p:txBody>
      </p:sp>
      <p:sp>
        <p:nvSpPr>
          <p:cNvPr id="3" name="Content Placeholder 2"/>
          <p:cNvSpPr>
            <a:spLocks noGrp="1"/>
          </p:cNvSpPr>
          <p:nvPr>
            <p:ph idx="1"/>
          </p:nvPr>
        </p:nvSpPr>
        <p:spPr>
          <a:solidFill>
            <a:srgbClr val="FDEFEF">
              <a:alpha val="50000"/>
            </a:srgbClr>
          </a:solidFill>
          <a:effectLst>
            <a:outerShdw blurRad="1270000" dist="50800" dir="5400000" algn="ctr" rotWithShape="0">
              <a:srgbClr val="000000">
                <a:alpha val="43137"/>
              </a:srgbClr>
            </a:outerShdw>
          </a:effectLst>
        </p:spPr>
        <p:txBody>
          <a:bodyPr>
            <a:normAutofit fontScale="77500" lnSpcReduction="20000"/>
          </a:bodyPr>
          <a:lstStyle/>
          <a:p>
            <a:pPr marL="0" indent="0" algn="just">
              <a:buNone/>
            </a:pPr>
            <a:r>
              <a:rPr lang="id-ID" dirty="0" smtClean="0"/>
              <a:t>	Teori ini paling terkenal yang diungkapkan oleh Abraham Maslow. Hipotesisnya Mengatakan bahwa di dalam diri semua manusia bersemayam lima jenjang kebutuhan.</a:t>
            </a:r>
          </a:p>
          <a:p>
            <a:pPr marL="0" indent="0" algn="just">
              <a:buNone/>
            </a:pPr>
            <a:endParaRPr lang="id-ID" dirty="0" smtClean="0"/>
          </a:p>
          <a:p>
            <a:pPr algn="just"/>
            <a:r>
              <a:rPr lang="id-ID" dirty="0" smtClean="0"/>
              <a:t>Psikologis</a:t>
            </a:r>
          </a:p>
          <a:p>
            <a:pPr algn="just"/>
            <a:r>
              <a:rPr lang="id-ID" dirty="0" smtClean="0"/>
              <a:t>Keamanan</a:t>
            </a:r>
          </a:p>
          <a:p>
            <a:pPr algn="just"/>
            <a:r>
              <a:rPr lang="id-ID" dirty="0" smtClean="0"/>
              <a:t>Sosial</a:t>
            </a:r>
          </a:p>
          <a:p>
            <a:pPr algn="just"/>
            <a:r>
              <a:rPr lang="id-ID" dirty="0" smtClean="0"/>
              <a:t>Penghargaan</a:t>
            </a:r>
          </a:p>
          <a:p>
            <a:pPr algn="just"/>
            <a:r>
              <a:rPr lang="id-ID" dirty="0" smtClean="0"/>
              <a:t>Aktualisasi</a:t>
            </a:r>
          </a:p>
          <a:p>
            <a:pPr algn="just"/>
            <a:endParaRPr lang="id-ID" dirty="0" smtClean="0"/>
          </a:p>
          <a:p>
            <a:pPr marL="0" indent="0" algn="just">
              <a:buNone/>
            </a:pPr>
            <a:r>
              <a:rPr lang="id-ID" dirty="0"/>
              <a:t>	</a:t>
            </a:r>
            <a:r>
              <a:rPr lang="id-ID" dirty="0" smtClean="0"/>
              <a:t>Maslow memisahkan kelima kebutuhan itu sebagai tingkat tinggi dan tingkat rendah.</a:t>
            </a:r>
            <a:endParaRPr lang="id-ID" dirty="0"/>
          </a:p>
        </p:txBody>
      </p:sp>
    </p:spTree>
    <p:extLst>
      <p:ext uri="{BB962C8B-B14F-4D97-AF65-F5344CB8AC3E}">
        <p14:creationId xmlns:p14="http://schemas.microsoft.com/office/powerpoint/2010/main" val="4010586678"/>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DEFEF">
              <a:alpha val="50000"/>
            </a:srgbClr>
          </a:solidFill>
          <a:effectLst>
            <a:outerShdw blurRad="1270000" dist="50800" dir="5400000" algn="ctr" rotWithShape="0">
              <a:srgbClr val="000000">
                <a:alpha val="43137"/>
              </a:srgbClr>
            </a:outerShdw>
          </a:effectLst>
        </p:spPr>
        <p:txBody>
          <a:bodyPr/>
          <a:lstStyle/>
          <a:p>
            <a:r>
              <a:rPr lang="id-ID" dirty="0" smtClean="0"/>
              <a:t>Teori X dan Y</a:t>
            </a:r>
            <a:endParaRPr lang="id-ID" dirty="0"/>
          </a:p>
        </p:txBody>
      </p:sp>
      <p:sp>
        <p:nvSpPr>
          <p:cNvPr id="3" name="Content Placeholder 2"/>
          <p:cNvSpPr>
            <a:spLocks noGrp="1"/>
          </p:cNvSpPr>
          <p:nvPr>
            <p:ph idx="1"/>
          </p:nvPr>
        </p:nvSpPr>
        <p:spPr>
          <a:solidFill>
            <a:srgbClr val="FDEFEF">
              <a:alpha val="50000"/>
            </a:srgbClr>
          </a:solidFill>
          <a:effectLst>
            <a:outerShdw blurRad="1270000" dist="50800" dir="5400000" algn="ctr" rotWithShape="0">
              <a:srgbClr val="000000">
                <a:alpha val="43137"/>
              </a:srgbClr>
            </a:outerShdw>
          </a:effectLst>
        </p:spPr>
        <p:txBody>
          <a:bodyPr>
            <a:normAutofit fontScale="92500" lnSpcReduction="10000"/>
          </a:bodyPr>
          <a:lstStyle/>
          <a:p>
            <a:pPr marL="0" indent="0" algn="just">
              <a:buNone/>
            </a:pPr>
            <a:r>
              <a:rPr lang="id-ID" dirty="0" smtClean="0"/>
              <a:t>	Douglas McGregor, mengemukakan dua pandang yang jelas berbeda mengenai manusia. Pada dasarnya, yang negatif ditandai sebagai teori X dan positif sebagai Y.</a:t>
            </a:r>
          </a:p>
          <a:p>
            <a:pPr algn="just"/>
            <a:r>
              <a:rPr lang="id-ID" dirty="0"/>
              <a:t> </a:t>
            </a:r>
            <a:r>
              <a:rPr lang="id-ID" dirty="0" smtClean="0"/>
              <a:t>Menurut teori X ada 4 asumsi</a:t>
            </a:r>
          </a:p>
          <a:p>
            <a:pPr lvl="1" algn="just"/>
            <a:r>
              <a:rPr lang="id-ID" dirty="0" smtClean="0"/>
              <a:t>Karyawan secara inheren tidak menyukai kerja.</a:t>
            </a:r>
          </a:p>
          <a:p>
            <a:pPr lvl="1" algn="just"/>
            <a:r>
              <a:rPr lang="id-ID" dirty="0" smtClean="0"/>
              <a:t>Pemaksaan harus dilakukan agar mereka menyukainya.</a:t>
            </a:r>
          </a:p>
          <a:p>
            <a:pPr lvl="1" algn="just"/>
            <a:r>
              <a:rPr lang="id-ID" dirty="0" smtClean="0"/>
              <a:t>Karyawan akan menghindari tanggung jawab.</a:t>
            </a:r>
          </a:p>
          <a:p>
            <a:pPr lvl="1" algn="just"/>
            <a:r>
              <a:rPr lang="id-ID" dirty="0" smtClean="0"/>
              <a:t>Menunjukkan ambisi yang rendah</a:t>
            </a:r>
            <a:endParaRPr lang="id-ID" dirty="0"/>
          </a:p>
        </p:txBody>
      </p:sp>
    </p:spTree>
    <p:extLst>
      <p:ext uri="{BB962C8B-B14F-4D97-AF65-F5344CB8AC3E}">
        <p14:creationId xmlns:p14="http://schemas.microsoft.com/office/powerpoint/2010/main" val="2124059634"/>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a:solidFill>
            <a:srgbClr val="FDEFEF">
              <a:alpha val="50000"/>
            </a:srgbClr>
          </a:solidFill>
          <a:effectLst>
            <a:outerShdw blurRad="1270000" dist="50800" dir="5400000" algn="ctr" rotWithShape="0">
              <a:srgbClr val="000000">
                <a:alpha val="43137"/>
              </a:srgbClr>
            </a:outerShdw>
          </a:effectLst>
        </p:spPr>
        <p:txBody>
          <a:bodyPr/>
          <a:lstStyle/>
          <a:p>
            <a:r>
              <a:rPr lang="id-ID" dirty="0" smtClean="0"/>
              <a:t>Teori Y sebagai hal positif yang kontras dari asumsi teori X ,McGregor juga mencatat 4 asumsi.</a:t>
            </a:r>
          </a:p>
          <a:p>
            <a:pPr lvl="1"/>
            <a:r>
              <a:rPr lang="id-ID" dirty="0" smtClean="0"/>
              <a:t>Pandangan kerja sebagai kegiatan alami oleh karyawan</a:t>
            </a:r>
          </a:p>
          <a:p>
            <a:pPr lvl="1"/>
            <a:r>
              <a:rPr lang="id-ID" dirty="0" smtClean="0"/>
              <a:t>Karyawan dapat melakukan pengarahan sendiri.</a:t>
            </a:r>
          </a:p>
          <a:p>
            <a:pPr lvl="1"/>
            <a:r>
              <a:rPr lang="id-ID" dirty="0" smtClean="0"/>
              <a:t>Karyawan dapat belajar untuk menerima.</a:t>
            </a:r>
          </a:p>
          <a:p>
            <a:pPr lvl="1"/>
            <a:r>
              <a:rPr lang="id-ID" dirty="0" smtClean="0"/>
              <a:t>Kemampuan berkembang dapat dimiliki semua staf dan karyawan.</a:t>
            </a:r>
          </a:p>
          <a:p>
            <a:pPr lvl="1"/>
            <a:endParaRPr lang="id-ID" dirty="0"/>
          </a:p>
        </p:txBody>
      </p:sp>
    </p:spTree>
    <p:extLst>
      <p:ext uri="{BB962C8B-B14F-4D97-AF65-F5344CB8AC3E}">
        <p14:creationId xmlns:p14="http://schemas.microsoft.com/office/powerpoint/2010/main" val="702284564"/>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DEFEF">
              <a:alpha val="50000"/>
            </a:srgbClr>
          </a:solidFill>
          <a:effectLst>
            <a:outerShdw blurRad="1270000" dist="50800" dir="5400000" algn="ctr" rotWithShape="0">
              <a:srgbClr val="000000">
                <a:alpha val="43137"/>
              </a:srgbClr>
            </a:outerShdw>
          </a:effectLst>
        </p:spPr>
        <p:txBody>
          <a:bodyPr/>
          <a:lstStyle/>
          <a:p>
            <a:r>
              <a:rPr lang="id-ID" dirty="0" smtClean="0"/>
              <a:t>Teori Dua Faktor</a:t>
            </a:r>
            <a:endParaRPr lang="id-ID" dirty="0"/>
          </a:p>
        </p:txBody>
      </p:sp>
      <p:sp>
        <p:nvSpPr>
          <p:cNvPr id="3" name="Content Placeholder 2"/>
          <p:cNvSpPr>
            <a:spLocks noGrp="1"/>
          </p:cNvSpPr>
          <p:nvPr>
            <p:ph idx="1"/>
          </p:nvPr>
        </p:nvSpPr>
        <p:spPr>
          <a:solidFill>
            <a:srgbClr val="FDEFEF">
              <a:alpha val="50000"/>
            </a:srgbClr>
          </a:solidFill>
          <a:effectLst>
            <a:outerShdw blurRad="1270000" dist="50800" dir="5400000" algn="ctr" rotWithShape="0">
              <a:srgbClr val="000000">
                <a:alpha val="43137"/>
              </a:srgbClr>
            </a:outerShdw>
          </a:effectLst>
        </p:spPr>
        <p:txBody>
          <a:bodyPr/>
          <a:lstStyle/>
          <a:p>
            <a:pPr marL="457200" lvl="1" indent="0" algn="just">
              <a:buNone/>
            </a:pPr>
            <a:r>
              <a:rPr lang="id-ID" dirty="0" smtClean="0"/>
              <a:t>	Teori dua faktor ini di kemukakan oleh Frederick Herzbreg, dalam keyakinan bahwa hubungan indifidu dengan pekerjaannya merupakan hubungan dasar dan bahwa sikap seseorang terhadap kerja sangat menentukan kesuksesan atau kegagalan individu itu.</a:t>
            </a:r>
            <a:endParaRPr lang="id-ID" dirty="0"/>
          </a:p>
        </p:txBody>
      </p:sp>
    </p:spTree>
    <p:extLst>
      <p:ext uri="{BB962C8B-B14F-4D97-AF65-F5344CB8AC3E}">
        <p14:creationId xmlns:p14="http://schemas.microsoft.com/office/powerpoint/2010/main" val="1873674644"/>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DEFEF">
              <a:alpha val="50000"/>
            </a:srgbClr>
          </a:solidFill>
          <a:effectLst>
            <a:outerShdw blurRad="1270000" dist="50800" dir="5400000" algn="ctr" rotWithShape="0">
              <a:srgbClr val="000000">
                <a:alpha val="43137"/>
              </a:srgbClr>
            </a:outerShdw>
          </a:effectLst>
        </p:spPr>
        <p:txBody>
          <a:bodyPr/>
          <a:lstStyle/>
          <a:p>
            <a:r>
              <a:rPr lang="id-ID" dirty="0" smtClean="0"/>
              <a:t>Isu-isu Khusus dalam Motivasi</a:t>
            </a:r>
            <a:endParaRPr lang="id-ID" dirty="0"/>
          </a:p>
        </p:txBody>
      </p:sp>
      <p:sp>
        <p:nvSpPr>
          <p:cNvPr id="3" name="Content Placeholder 2"/>
          <p:cNvSpPr>
            <a:spLocks noGrp="1"/>
          </p:cNvSpPr>
          <p:nvPr>
            <p:ph idx="1"/>
          </p:nvPr>
        </p:nvSpPr>
        <p:spPr>
          <a:solidFill>
            <a:srgbClr val="FDEFEF">
              <a:alpha val="50000"/>
            </a:srgbClr>
          </a:solidFill>
          <a:effectLst>
            <a:outerShdw blurRad="1270000" dist="50800" dir="5400000" algn="ctr" rotWithShape="0">
              <a:srgbClr val="000000">
                <a:alpha val="43137"/>
              </a:srgbClr>
            </a:outerShdw>
          </a:effectLst>
        </p:spPr>
        <p:txBody>
          <a:bodyPr>
            <a:normAutofit fontScale="70000" lnSpcReduction="20000"/>
          </a:bodyPr>
          <a:lstStyle/>
          <a:p>
            <a:pPr marL="0" indent="0">
              <a:buNone/>
            </a:pPr>
            <a:r>
              <a:rPr lang="id-ID" dirty="0" smtClean="0"/>
              <a:t>1. </a:t>
            </a:r>
            <a:r>
              <a:rPr lang="id-ID" sz="3600" dirty="0" smtClean="0"/>
              <a:t>Memotivasi para Profesional.</a:t>
            </a:r>
          </a:p>
          <a:p>
            <a:pPr marL="400050" lvl="1" indent="0">
              <a:buNone/>
            </a:pPr>
            <a:r>
              <a:rPr lang="id-ID" dirty="0" smtClean="0"/>
              <a:t>	Umumnya karyawan saat ini dapat menjadi profesional yang terlatih dengan gelar perguruan tinggi dibanding dengan buruh pabrik.</a:t>
            </a:r>
          </a:p>
          <a:p>
            <a:pPr marL="90488" lvl="1" indent="0">
              <a:buNone/>
              <a:tabLst>
                <a:tab pos="0" algn="l"/>
              </a:tabLst>
            </a:pPr>
            <a:r>
              <a:rPr lang="id-ID" sz="3200" dirty="0" smtClean="0"/>
              <a:t>2. </a:t>
            </a:r>
            <a:r>
              <a:rPr lang="id-ID" sz="3600" dirty="0" smtClean="0"/>
              <a:t>Motivasi Pekerja Sementara.</a:t>
            </a:r>
          </a:p>
          <a:p>
            <a:pPr marL="444500" lvl="1" indent="0">
              <a:buNone/>
            </a:pPr>
            <a:r>
              <a:rPr lang="id-ID" dirty="0"/>
              <a:t>	</a:t>
            </a:r>
            <a:r>
              <a:rPr lang="id-ID" dirty="0" smtClean="0"/>
              <a:t>Pada bahasan ini disebutkan bahwa salah satu perubahan yang terjadi dalam organisasi adalah penambahan karyawan sementara atau tetap dan diberikan motivasi lebih kepada mereka.</a:t>
            </a:r>
          </a:p>
          <a:p>
            <a:pPr marL="90488" lvl="1" indent="0">
              <a:buNone/>
            </a:pPr>
            <a:r>
              <a:rPr lang="id-ID" dirty="0" smtClean="0"/>
              <a:t>3</a:t>
            </a:r>
            <a:r>
              <a:rPr lang="id-ID" sz="3600" dirty="0" smtClean="0"/>
              <a:t>. Memotivasi Tenaga Kerja yang Beragam.</a:t>
            </a:r>
          </a:p>
          <a:p>
            <a:pPr marL="444500" lvl="1" indent="0">
              <a:buNone/>
            </a:pPr>
            <a:r>
              <a:rPr lang="id-ID" dirty="0"/>
              <a:t>	</a:t>
            </a:r>
            <a:r>
              <a:rPr lang="id-ID" dirty="0" smtClean="0"/>
              <a:t>Tidak semua orang termotivasi dengan uang, pekerjaan yang menantang, jadi dalam menangani keinginan yang beragam ini harus memiliki penanganan khusus yaitu Keluwesan dengan cara merancang jadwal kerja, rencana kompensasi, tunjangan, menetapkan fisik pekerjaan, dan semacam yang mencerminkan Kebutuhan yang beragam</a:t>
            </a:r>
          </a:p>
          <a:p>
            <a:pPr marL="444500" lvl="1" indent="0">
              <a:buNone/>
            </a:pPr>
            <a:endParaRPr lang="id-ID" dirty="0" smtClean="0"/>
          </a:p>
        </p:txBody>
      </p:sp>
    </p:spTree>
    <p:extLst>
      <p:ext uri="{BB962C8B-B14F-4D97-AF65-F5344CB8AC3E}">
        <p14:creationId xmlns:p14="http://schemas.microsoft.com/office/powerpoint/2010/main" val="3623641488"/>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TotalTime>
  <Words>110</Words>
  <Application>Microsoft Office PowerPoint</Application>
  <PresentationFormat>On-screen Show (4:3)</PresentationFormat>
  <Paragraphs>45</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PowerPoint Presentation</vt:lpstr>
      <vt:lpstr>Pengartian Motif Untuk Menemukan Motivasi</vt:lpstr>
      <vt:lpstr>Ciri-Ciri Motif Individu</vt:lpstr>
      <vt:lpstr>Motivasi </vt:lpstr>
      <vt:lpstr>Teori Hierarki Kebutuhan</vt:lpstr>
      <vt:lpstr>Teori X dan Y</vt:lpstr>
      <vt:lpstr>PowerPoint Presentation</vt:lpstr>
      <vt:lpstr>Teori Dua Faktor</vt:lpstr>
      <vt:lpstr>Isu-isu Khusus dalam Motivasi</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Motivasi Dalam Berorganisasi</dc:title>
  <dc:creator>Personal</dc:creator>
  <cp:lastModifiedBy>panjirahman</cp:lastModifiedBy>
  <cp:revision>9</cp:revision>
  <dcterms:created xsi:type="dcterms:W3CDTF">2017-02-09T03:59:25Z</dcterms:created>
  <dcterms:modified xsi:type="dcterms:W3CDTF">2017-02-22T13:31:59Z</dcterms:modified>
</cp:coreProperties>
</file>