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1" r:id="rId2"/>
    <p:sldId id="256" r:id="rId3"/>
    <p:sldId id="257" r:id="rId4"/>
    <p:sldId id="258" r:id="rId5"/>
    <p:sldId id="259" r:id="rId6"/>
    <p:sldId id="260" r:id="rId7"/>
    <p:sldId id="262" r:id="rId8"/>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6F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7" d="100"/>
          <a:sy n="67" d="100"/>
        </p:scale>
        <p:origin x="654" y="6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AE545603-975B-4277-B30B-4E88D9D32E20}" type="datetimeFigureOut">
              <a:rPr lang="id-ID" smtClean="0"/>
              <a:t>22/02/2017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3E40DE6A-8730-4C5C-AB09-1D4E64B86FCB}" type="slidenum">
              <a:rPr lang="id-ID" smtClean="0"/>
              <a:t>‹#›</a:t>
            </a:fld>
            <a:endParaRPr lang="id-ID"/>
          </a:p>
        </p:txBody>
      </p:sp>
    </p:spTree>
    <p:extLst>
      <p:ext uri="{BB962C8B-B14F-4D97-AF65-F5344CB8AC3E}">
        <p14:creationId xmlns:p14="http://schemas.microsoft.com/office/powerpoint/2010/main" val="18604060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AE545603-975B-4277-B30B-4E88D9D32E20}" type="datetimeFigureOut">
              <a:rPr lang="id-ID" smtClean="0"/>
              <a:t>22/02/2017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3E40DE6A-8730-4C5C-AB09-1D4E64B86FCB}" type="slidenum">
              <a:rPr lang="id-ID" smtClean="0"/>
              <a:t>‹#›</a:t>
            </a:fld>
            <a:endParaRPr lang="id-ID"/>
          </a:p>
        </p:txBody>
      </p:sp>
    </p:spTree>
    <p:extLst>
      <p:ext uri="{BB962C8B-B14F-4D97-AF65-F5344CB8AC3E}">
        <p14:creationId xmlns:p14="http://schemas.microsoft.com/office/powerpoint/2010/main" val="11185426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AE545603-975B-4277-B30B-4E88D9D32E20}" type="datetimeFigureOut">
              <a:rPr lang="id-ID" smtClean="0"/>
              <a:t>22/02/2017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3E40DE6A-8730-4C5C-AB09-1D4E64B86FCB}" type="slidenum">
              <a:rPr lang="id-ID" smtClean="0"/>
              <a:t>‹#›</a:t>
            </a:fld>
            <a:endParaRPr lang="id-ID"/>
          </a:p>
        </p:txBody>
      </p:sp>
    </p:spTree>
    <p:extLst>
      <p:ext uri="{BB962C8B-B14F-4D97-AF65-F5344CB8AC3E}">
        <p14:creationId xmlns:p14="http://schemas.microsoft.com/office/powerpoint/2010/main" val="20270362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AE545603-975B-4277-B30B-4E88D9D32E20}" type="datetimeFigureOut">
              <a:rPr lang="id-ID" smtClean="0"/>
              <a:t>22/02/2017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3E40DE6A-8730-4C5C-AB09-1D4E64B86FCB}" type="slidenum">
              <a:rPr lang="id-ID" smtClean="0"/>
              <a:t>‹#›</a:t>
            </a:fld>
            <a:endParaRPr lang="id-ID"/>
          </a:p>
        </p:txBody>
      </p:sp>
    </p:spTree>
    <p:extLst>
      <p:ext uri="{BB962C8B-B14F-4D97-AF65-F5344CB8AC3E}">
        <p14:creationId xmlns:p14="http://schemas.microsoft.com/office/powerpoint/2010/main" val="25319822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E545603-975B-4277-B30B-4E88D9D32E20}" type="datetimeFigureOut">
              <a:rPr lang="id-ID" smtClean="0"/>
              <a:t>22/02/2017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3E40DE6A-8730-4C5C-AB09-1D4E64B86FCB}" type="slidenum">
              <a:rPr lang="id-ID" smtClean="0"/>
              <a:t>‹#›</a:t>
            </a:fld>
            <a:endParaRPr lang="id-ID"/>
          </a:p>
        </p:txBody>
      </p:sp>
    </p:spTree>
    <p:extLst>
      <p:ext uri="{BB962C8B-B14F-4D97-AF65-F5344CB8AC3E}">
        <p14:creationId xmlns:p14="http://schemas.microsoft.com/office/powerpoint/2010/main" val="9532254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AE545603-975B-4277-B30B-4E88D9D32E20}" type="datetimeFigureOut">
              <a:rPr lang="id-ID" smtClean="0"/>
              <a:t>22/02/2017</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3E40DE6A-8730-4C5C-AB09-1D4E64B86FCB}" type="slidenum">
              <a:rPr lang="id-ID" smtClean="0"/>
              <a:t>‹#›</a:t>
            </a:fld>
            <a:endParaRPr lang="id-ID"/>
          </a:p>
        </p:txBody>
      </p:sp>
    </p:spTree>
    <p:extLst>
      <p:ext uri="{BB962C8B-B14F-4D97-AF65-F5344CB8AC3E}">
        <p14:creationId xmlns:p14="http://schemas.microsoft.com/office/powerpoint/2010/main" val="39052758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AE545603-975B-4277-B30B-4E88D9D32E20}" type="datetimeFigureOut">
              <a:rPr lang="id-ID" smtClean="0"/>
              <a:t>22/02/2017</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3E40DE6A-8730-4C5C-AB09-1D4E64B86FCB}" type="slidenum">
              <a:rPr lang="id-ID" smtClean="0"/>
              <a:t>‹#›</a:t>
            </a:fld>
            <a:endParaRPr lang="id-ID"/>
          </a:p>
        </p:txBody>
      </p:sp>
    </p:spTree>
    <p:extLst>
      <p:ext uri="{BB962C8B-B14F-4D97-AF65-F5344CB8AC3E}">
        <p14:creationId xmlns:p14="http://schemas.microsoft.com/office/powerpoint/2010/main" val="6049225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AE545603-975B-4277-B30B-4E88D9D32E20}" type="datetimeFigureOut">
              <a:rPr lang="id-ID" smtClean="0"/>
              <a:t>22/02/2017</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3E40DE6A-8730-4C5C-AB09-1D4E64B86FCB}" type="slidenum">
              <a:rPr lang="id-ID" smtClean="0"/>
              <a:t>‹#›</a:t>
            </a:fld>
            <a:endParaRPr lang="id-ID"/>
          </a:p>
        </p:txBody>
      </p:sp>
    </p:spTree>
    <p:extLst>
      <p:ext uri="{BB962C8B-B14F-4D97-AF65-F5344CB8AC3E}">
        <p14:creationId xmlns:p14="http://schemas.microsoft.com/office/powerpoint/2010/main" val="29237659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E545603-975B-4277-B30B-4E88D9D32E20}" type="datetimeFigureOut">
              <a:rPr lang="id-ID" smtClean="0"/>
              <a:t>22/02/2017</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3E40DE6A-8730-4C5C-AB09-1D4E64B86FCB}" type="slidenum">
              <a:rPr lang="id-ID" smtClean="0"/>
              <a:t>‹#›</a:t>
            </a:fld>
            <a:endParaRPr lang="id-ID"/>
          </a:p>
        </p:txBody>
      </p:sp>
    </p:spTree>
    <p:extLst>
      <p:ext uri="{BB962C8B-B14F-4D97-AF65-F5344CB8AC3E}">
        <p14:creationId xmlns:p14="http://schemas.microsoft.com/office/powerpoint/2010/main" val="3116155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E545603-975B-4277-B30B-4E88D9D32E20}" type="datetimeFigureOut">
              <a:rPr lang="id-ID" smtClean="0"/>
              <a:t>22/02/2017</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3E40DE6A-8730-4C5C-AB09-1D4E64B86FCB}" type="slidenum">
              <a:rPr lang="id-ID" smtClean="0"/>
              <a:t>‹#›</a:t>
            </a:fld>
            <a:endParaRPr lang="id-ID"/>
          </a:p>
        </p:txBody>
      </p:sp>
    </p:spTree>
    <p:extLst>
      <p:ext uri="{BB962C8B-B14F-4D97-AF65-F5344CB8AC3E}">
        <p14:creationId xmlns:p14="http://schemas.microsoft.com/office/powerpoint/2010/main" val="6465286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E545603-975B-4277-B30B-4E88D9D32E20}" type="datetimeFigureOut">
              <a:rPr lang="id-ID" smtClean="0"/>
              <a:t>22/02/2017</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3E40DE6A-8730-4C5C-AB09-1D4E64B86FCB}" type="slidenum">
              <a:rPr lang="id-ID" smtClean="0"/>
              <a:t>‹#›</a:t>
            </a:fld>
            <a:endParaRPr lang="id-ID"/>
          </a:p>
        </p:txBody>
      </p:sp>
    </p:spTree>
    <p:extLst>
      <p:ext uri="{BB962C8B-B14F-4D97-AF65-F5344CB8AC3E}">
        <p14:creationId xmlns:p14="http://schemas.microsoft.com/office/powerpoint/2010/main" val="28606482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t="-17000" b="-17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E545603-975B-4277-B30B-4E88D9D32E20}" type="datetimeFigureOut">
              <a:rPr lang="id-ID" smtClean="0"/>
              <a:t>22/02/2017</a:t>
            </a:fld>
            <a:endParaRPr lang="id-ID"/>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E40DE6A-8730-4C5C-AB09-1D4E64B86FCB}" type="slidenum">
              <a:rPr lang="id-ID" smtClean="0"/>
              <a:t>‹#›</a:t>
            </a:fld>
            <a:endParaRPr lang="id-ID"/>
          </a:p>
        </p:txBody>
      </p:sp>
    </p:spTree>
    <p:extLst>
      <p:ext uri="{BB962C8B-B14F-4D97-AF65-F5344CB8AC3E}">
        <p14:creationId xmlns:p14="http://schemas.microsoft.com/office/powerpoint/2010/main" val="7346300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67544" y="1196752"/>
            <a:ext cx="8229600" cy="2232248"/>
          </a:xfrm>
          <a:solidFill>
            <a:srgbClr val="FFF7F5">
              <a:alpha val="50000"/>
            </a:srgbClr>
          </a:solidFill>
          <a:effectLst>
            <a:outerShdw blurRad="1270000" dist="50800" dir="5400000" algn="ctr" rotWithShape="0">
              <a:srgbClr val="000000">
                <a:alpha val="43137"/>
              </a:srgbClr>
            </a:outerShdw>
          </a:effectLst>
        </p:spPr>
        <p:txBody>
          <a:bodyPr>
            <a:normAutofit/>
          </a:bodyPr>
          <a:lstStyle/>
          <a:p>
            <a:r>
              <a:rPr lang="en-US" dirty="0" smtClean="0"/>
              <a:t>BAB </a:t>
            </a:r>
            <a:r>
              <a:rPr lang="en-US" dirty="0" smtClean="0"/>
              <a:t>6</a:t>
            </a:r>
            <a:r>
              <a:rPr lang="en-US" dirty="0" smtClean="0"/>
              <a:t/>
            </a:r>
            <a:br>
              <a:rPr lang="en-US" dirty="0" smtClean="0"/>
            </a:br>
            <a:r>
              <a:rPr lang="en-US" dirty="0" smtClean="0"/>
              <a:t>MEMAHAMI BUDAYA KERJA</a:t>
            </a:r>
            <a:endParaRPr lang="id-ID" dirty="0"/>
          </a:p>
        </p:txBody>
      </p:sp>
      <p:sp>
        <p:nvSpPr>
          <p:cNvPr id="5" name="Title 3"/>
          <p:cNvSpPr txBox="1">
            <a:spLocks/>
          </p:cNvSpPr>
          <p:nvPr/>
        </p:nvSpPr>
        <p:spPr>
          <a:xfrm>
            <a:off x="467544" y="3573016"/>
            <a:ext cx="8229600" cy="2376264"/>
          </a:xfrm>
          <a:prstGeom prst="rect">
            <a:avLst/>
          </a:prstGeom>
          <a:solidFill>
            <a:srgbClr val="E8DEDD">
              <a:alpha val="50000"/>
            </a:srgbClr>
          </a:solidFill>
          <a:effectLst>
            <a:outerShdw blurRad="1270000" dist="50800" dir="5400000" algn="ctr" rotWithShape="0">
              <a:srgbClr val="000000">
                <a:alpha val="43137"/>
              </a:srgbClr>
            </a:outerShdw>
          </a:effectLst>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800" dirty="0" err="1"/>
              <a:t>Fajar</a:t>
            </a:r>
            <a:r>
              <a:rPr lang="en-US" sz="2800" dirty="0"/>
              <a:t> S </a:t>
            </a:r>
            <a:r>
              <a:rPr lang="en-US" sz="2800" dirty="0" smtClean="0"/>
              <a:t>			1401150075</a:t>
            </a:r>
            <a:r>
              <a:rPr lang="en-US" sz="2800" dirty="0"/>
              <a:t/>
            </a:r>
            <a:br>
              <a:rPr lang="en-US" sz="2800" dirty="0"/>
            </a:br>
            <a:r>
              <a:rPr lang="en-US" sz="2800" dirty="0" err="1"/>
              <a:t>Panji</a:t>
            </a:r>
            <a:r>
              <a:rPr lang="en-US" sz="2800" dirty="0"/>
              <a:t> Rahman </a:t>
            </a:r>
            <a:r>
              <a:rPr lang="en-US" sz="2800" dirty="0" smtClean="0"/>
              <a:t>		1401154159</a:t>
            </a:r>
            <a:r>
              <a:rPr lang="en-US" sz="2800" dirty="0"/>
              <a:t/>
            </a:r>
            <a:br>
              <a:rPr lang="en-US" sz="2800" dirty="0"/>
            </a:br>
            <a:r>
              <a:rPr lang="en-US" sz="2800" dirty="0" err="1"/>
              <a:t>Dhimas</a:t>
            </a:r>
            <a:r>
              <a:rPr lang="en-US" sz="2800" dirty="0"/>
              <a:t> </a:t>
            </a:r>
            <a:r>
              <a:rPr lang="en-US" sz="2800" dirty="0" err="1"/>
              <a:t>Ilham</a:t>
            </a:r>
            <a:r>
              <a:rPr lang="en-US" sz="2800" dirty="0"/>
              <a:t> </a:t>
            </a:r>
            <a:r>
              <a:rPr lang="en-US" sz="2800" dirty="0" err="1"/>
              <a:t>Prakoso</a:t>
            </a:r>
            <a:r>
              <a:rPr lang="en-US" sz="2800" dirty="0"/>
              <a:t> </a:t>
            </a:r>
            <a:r>
              <a:rPr lang="en-US" sz="2800" dirty="0" smtClean="0"/>
              <a:t>	1401154173</a:t>
            </a:r>
            <a:r>
              <a:rPr lang="en-US" sz="2800" dirty="0"/>
              <a:t/>
            </a:r>
            <a:br>
              <a:rPr lang="en-US" sz="2800" dirty="0"/>
            </a:br>
            <a:r>
              <a:rPr lang="en-US" sz="2800" dirty="0"/>
              <a:t>Made </a:t>
            </a:r>
            <a:r>
              <a:rPr lang="en-US" sz="2800" dirty="0" err="1"/>
              <a:t>leo</a:t>
            </a:r>
            <a:r>
              <a:rPr lang="en-US" sz="2800" dirty="0"/>
              <a:t> </a:t>
            </a:r>
            <a:r>
              <a:rPr lang="en-US" sz="2800" dirty="0" smtClean="0"/>
              <a:t>Aditya	 	1401154271</a:t>
            </a:r>
            <a:r>
              <a:rPr lang="en-US" sz="2800" dirty="0"/>
              <a:t/>
            </a:r>
            <a:br>
              <a:rPr lang="en-US" sz="2800" dirty="0"/>
            </a:br>
            <a:r>
              <a:rPr lang="en-US" sz="2800" dirty="0" err="1"/>
              <a:t>Ruthis</a:t>
            </a:r>
            <a:r>
              <a:rPr lang="en-US" sz="2800" dirty="0"/>
              <a:t> Thira </a:t>
            </a:r>
            <a:r>
              <a:rPr lang="en-US" sz="2800" dirty="0" smtClean="0"/>
              <a:t>			1401150009</a:t>
            </a:r>
            <a:endParaRPr lang="id-ID" sz="2800" dirty="0"/>
          </a:p>
        </p:txBody>
      </p:sp>
    </p:spTree>
    <p:extLst>
      <p:ext uri="{BB962C8B-B14F-4D97-AF65-F5344CB8AC3E}">
        <p14:creationId xmlns:p14="http://schemas.microsoft.com/office/powerpoint/2010/main" val="3018892764"/>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solidFill>
            <a:srgbClr val="FFF6F5">
              <a:alpha val="50000"/>
            </a:srgbClr>
          </a:solidFill>
          <a:effectLst>
            <a:outerShdw blurRad="1270000" dist="50800" dir="5400000" algn="ctr" rotWithShape="0">
              <a:srgbClr val="000000">
                <a:alpha val="43137"/>
              </a:srgbClr>
            </a:outerShdw>
          </a:effectLst>
        </p:spPr>
        <p:txBody>
          <a:bodyPr/>
          <a:lstStyle/>
          <a:p>
            <a:r>
              <a:rPr lang="id-ID" dirty="0" smtClean="0"/>
              <a:t>Memahami Budaya Kerja</a:t>
            </a:r>
            <a:endParaRPr lang="id-ID" dirty="0"/>
          </a:p>
        </p:txBody>
      </p:sp>
      <p:sp>
        <p:nvSpPr>
          <p:cNvPr id="5" name="Content Placeholder 4"/>
          <p:cNvSpPr>
            <a:spLocks noGrp="1"/>
          </p:cNvSpPr>
          <p:nvPr>
            <p:ph idx="1"/>
          </p:nvPr>
        </p:nvSpPr>
        <p:spPr>
          <a:solidFill>
            <a:srgbClr val="FFF6F5">
              <a:alpha val="50000"/>
            </a:srgbClr>
          </a:solidFill>
          <a:effectLst>
            <a:outerShdw blurRad="1270000" dist="50800" dir="5400000" algn="ctr" rotWithShape="0">
              <a:srgbClr val="000000">
                <a:alpha val="43137"/>
              </a:srgbClr>
            </a:outerShdw>
          </a:effectLst>
        </p:spPr>
        <p:txBody>
          <a:bodyPr/>
          <a:lstStyle/>
          <a:p>
            <a:pPr marL="457200" lvl="1" indent="0">
              <a:buNone/>
            </a:pPr>
            <a:r>
              <a:rPr lang="id-ID" dirty="0" smtClean="0"/>
              <a:t>	Budaya kerja adalah cara mengubah kerja lama menjadi cara kerja baru yang berorientasi pada upaya memuaskan pelanggan atau masyarakat.</a:t>
            </a:r>
          </a:p>
          <a:p>
            <a:pPr marL="457200" lvl="1" indent="0">
              <a:buNone/>
            </a:pPr>
            <a:r>
              <a:rPr lang="id-ID" dirty="0"/>
              <a:t>	</a:t>
            </a:r>
            <a:r>
              <a:rPr lang="id-ID" dirty="0" smtClean="0"/>
              <a:t>Adapun Dasar kualitas yang berumber pada tingkat kualitas SDM yang bermutu tinggi dapat dipastikan bahwa dapat mengkasilkan produk atau pelayanan yang baik.</a:t>
            </a:r>
            <a:endParaRPr lang="id-ID" dirty="0"/>
          </a:p>
        </p:txBody>
      </p:sp>
    </p:spTree>
    <p:extLst>
      <p:ext uri="{BB962C8B-B14F-4D97-AF65-F5344CB8AC3E}">
        <p14:creationId xmlns:p14="http://schemas.microsoft.com/office/powerpoint/2010/main" val="1223603343"/>
      </p:ext>
    </p:extLst>
  </p:cSld>
  <p:clrMapOvr>
    <a:masterClrMapping/>
  </p:clrMapOvr>
  <p:transition spd="slow">
    <p:push di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F6F5">
              <a:alpha val="50000"/>
            </a:srgbClr>
          </a:solidFill>
          <a:effectLst>
            <a:outerShdw blurRad="1270000" dist="50800" dir="5400000" algn="ctr" rotWithShape="0">
              <a:srgbClr val="000000">
                <a:alpha val="43137"/>
              </a:srgbClr>
            </a:outerShdw>
          </a:effectLst>
        </p:spPr>
        <p:txBody>
          <a:bodyPr/>
          <a:lstStyle/>
          <a:p>
            <a:r>
              <a:rPr lang="id-ID" dirty="0" smtClean="0"/>
              <a:t>Budaya Kerja</a:t>
            </a:r>
            <a:endParaRPr lang="id-ID" dirty="0"/>
          </a:p>
        </p:txBody>
      </p:sp>
      <p:sp>
        <p:nvSpPr>
          <p:cNvPr id="3" name="Content Placeholder 2"/>
          <p:cNvSpPr>
            <a:spLocks noGrp="1"/>
          </p:cNvSpPr>
          <p:nvPr>
            <p:ph idx="1"/>
          </p:nvPr>
        </p:nvSpPr>
        <p:spPr>
          <a:solidFill>
            <a:srgbClr val="FFF6F5">
              <a:alpha val="50000"/>
            </a:srgbClr>
          </a:solidFill>
          <a:effectLst>
            <a:outerShdw blurRad="1270000" dist="50800" dir="5400000" algn="ctr" rotWithShape="0">
              <a:srgbClr val="000000">
                <a:alpha val="43137"/>
              </a:srgbClr>
            </a:outerShdw>
          </a:effectLst>
        </p:spPr>
        <p:txBody>
          <a:bodyPr/>
          <a:lstStyle/>
          <a:p>
            <a:r>
              <a:rPr lang="id-ID" dirty="0" smtClean="0"/>
              <a:t>Budaya kerja dapat dibagi menjadi beberapa bagian :</a:t>
            </a:r>
          </a:p>
          <a:p>
            <a:pPr lvl="1"/>
            <a:r>
              <a:rPr lang="id-ID" dirty="0" smtClean="0"/>
              <a:t>Sikap terhadap pekerjaan</a:t>
            </a:r>
          </a:p>
          <a:p>
            <a:pPr lvl="2"/>
            <a:r>
              <a:rPr lang="id-ID" dirty="0" smtClean="0"/>
              <a:t>Kesukaan terhadap pekerjaannya dibandingkan dengan pekerjaan lain.</a:t>
            </a:r>
          </a:p>
          <a:p>
            <a:pPr lvl="1"/>
            <a:r>
              <a:rPr lang="id-ID" dirty="0" smtClean="0"/>
              <a:t>Perilaku saat bekerja</a:t>
            </a:r>
          </a:p>
          <a:p>
            <a:pPr lvl="2"/>
            <a:r>
              <a:rPr lang="id-ID" dirty="0" smtClean="0"/>
              <a:t>Rajin, berdedikasi, bertanggungjawab, berhati hati, teliti, cermat dan ada kemauan.</a:t>
            </a:r>
          </a:p>
        </p:txBody>
      </p:sp>
    </p:spTree>
    <p:extLst>
      <p:ext uri="{BB962C8B-B14F-4D97-AF65-F5344CB8AC3E}">
        <p14:creationId xmlns:p14="http://schemas.microsoft.com/office/powerpoint/2010/main" val="3483306073"/>
      </p:ext>
    </p:extLst>
  </p:cSld>
  <p:clrMapOvr>
    <a:masterClrMapping/>
  </p:clrMapOvr>
  <p:transition spd="slow">
    <p:push di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F6F5">
              <a:alpha val="50000"/>
            </a:srgbClr>
          </a:solidFill>
          <a:effectLst>
            <a:outerShdw blurRad="1270000" dist="50800" dir="5400000" algn="ctr" rotWithShape="0">
              <a:srgbClr val="000000">
                <a:alpha val="43137"/>
              </a:srgbClr>
            </a:outerShdw>
          </a:effectLst>
        </p:spPr>
        <p:txBody>
          <a:bodyPr/>
          <a:lstStyle/>
          <a:p>
            <a:r>
              <a:rPr lang="id-ID" dirty="0" smtClean="0"/>
              <a:t>Manfaat Budaya Kerja</a:t>
            </a:r>
            <a:endParaRPr lang="id-ID" dirty="0"/>
          </a:p>
        </p:txBody>
      </p:sp>
      <p:sp>
        <p:nvSpPr>
          <p:cNvPr id="3" name="Content Placeholder 2"/>
          <p:cNvSpPr>
            <a:spLocks noGrp="1"/>
          </p:cNvSpPr>
          <p:nvPr>
            <p:ph idx="1"/>
          </p:nvPr>
        </p:nvSpPr>
        <p:spPr>
          <a:solidFill>
            <a:srgbClr val="FFF6F5">
              <a:alpha val="50000"/>
            </a:srgbClr>
          </a:solidFill>
          <a:effectLst>
            <a:outerShdw blurRad="1270000" dist="50800" dir="5400000" algn="ctr" rotWithShape="0">
              <a:srgbClr val="000000">
                <a:alpha val="43137"/>
              </a:srgbClr>
            </a:outerShdw>
          </a:effectLst>
        </p:spPr>
        <p:txBody>
          <a:bodyPr/>
          <a:lstStyle/>
          <a:p>
            <a:r>
              <a:rPr lang="id-ID" dirty="0" smtClean="0"/>
              <a:t>Manfaat Budaya kerja</a:t>
            </a:r>
          </a:p>
          <a:p>
            <a:pPr lvl="1"/>
            <a:r>
              <a:rPr lang="id-ID" dirty="0" smtClean="0"/>
              <a:t>Dalam pelaksanaan budaya kerja ada manfaat yang diperoleh yaitu, menjamin hasil kerja dengan kualitas yang lebih baik.</a:t>
            </a:r>
          </a:p>
          <a:p>
            <a:pPr lvl="1"/>
            <a:r>
              <a:rPr lang="id-ID" dirty="0" smtClean="0"/>
              <a:t>Membuka seluruh jaringan komunikasi.</a:t>
            </a:r>
          </a:p>
          <a:p>
            <a:pPr lvl="1"/>
            <a:r>
              <a:rPr lang="id-ID" dirty="0" smtClean="0"/>
              <a:t>Menemukan kesalahan dan cepat dalam perbaikannya</a:t>
            </a:r>
          </a:p>
          <a:p>
            <a:pPr lvl="1"/>
            <a:r>
              <a:rPr lang="id-ID" dirty="0" smtClean="0"/>
              <a:t>Penyesuaian diri dengan perkembangan dari luar</a:t>
            </a:r>
            <a:endParaRPr lang="id-ID" dirty="0"/>
          </a:p>
        </p:txBody>
      </p:sp>
    </p:spTree>
    <p:extLst>
      <p:ext uri="{BB962C8B-B14F-4D97-AF65-F5344CB8AC3E}">
        <p14:creationId xmlns:p14="http://schemas.microsoft.com/office/powerpoint/2010/main" val="134261295"/>
      </p:ext>
    </p:extLst>
  </p:cSld>
  <p:clrMapOvr>
    <a:masterClrMapping/>
  </p:clrMapOvr>
  <p:transition spd="slow">
    <p:push di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F6F5">
              <a:alpha val="50000"/>
            </a:srgbClr>
          </a:solidFill>
          <a:effectLst>
            <a:outerShdw blurRad="1270000" dist="50800" dir="5400000" algn="ctr" rotWithShape="0">
              <a:srgbClr val="000000">
                <a:alpha val="43137"/>
              </a:srgbClr>
            </a:outerShdw>
          </a:effectLst>
        </p:spPr>
        <p:txBody>
          <a:bodyPr>
            <a:normAutofit/>
          </a:bodyPr>
          <a:lstStyle/>
          <a:p>
            <a:r>
              <a:rPr lang="id-ID" dirty="0" smtClean="0"/>
              <a:t>Unsur Dasar Budaya Kerja</a:t>
            </a:r>
            <a:endParaRPr lang="id-ID" dirty="0"/>
          </a:p>
        </p:txBody>
      </p:sp>
      <p:sp>
        <p:nvSpPr>
          <p:cNvPr id="3" name="Content Placeholder 2"/>
          <p:cNvSpPr>
            <a:spLocks noGrp="1"/>
          </p:cNvSpPr>
          <p:nvPr>
            <p:ph idx="1"/>
          </p:nvPr>
        </p:nvSpPr>
        <p:spPr>
          <a:solidFill>
            <a:srgbClr val="FFF6F5">
              <a:alpha val="50000"/>
            </a:srgbClr>
          </a:solidFill>
          <a:effectLst>
            <a:outerShdw blurRad="1270000" dist="50800" dir="5400000" algn="ctr" rotWithShape="0">
              <a:srgbClr val="000000">
                <a:alpha val="43137"/>
              </a:srgbClr>
            </a:outerShdw>
          </a:effectLst>
        </p:spPr>
        <p:txBody>
          <a:bodyPr/>
          <a:lstStyle/>
          <a:p>
            <a:pPr marL="457200" lvl="1" indent="0">
              <a:buNone/>
            </a:pPr>
            <a:r>
              <a:rPr lang="id-ID" dirty="0" smtClean="0"/>
              <a:t>	Unsur budaya kerja merupakan mata rantai proses, yang tia kegiatan berkaitan dengan proses lainnya atau suatu hasil pekerjaan sebagai suatu masukan bagi proses pekerjaan lainnya</a:t>
            </a:r>
            <a:r>
              <a:rPr lang="id-ID" dirty="0" smtClean="0"/>
              <a:t>.</a:t>
            </a:r>
            <a:endParaRPr lang="id-ID" dirty="0"/>
          </a:p>
        </p:txBody>
      </p:sp>
    </p:spTree>
    <p:extLst>
      <p:ext uri="{BB962C8B-B14F-4D97-AF65-F5344CB8AC3E}">
        <p14:creationId xmlns:p14="http://schemas.microsoft.com/office/powerpoint/2010/main" val="3790327583"/>
      </p:ext>
    </p:extLst>
  </p:cSld>
  <p:clrMapOvr>
    <a:masterClrMapping/>
  </p:clrMapOvr>
  <p:transition spd="slow">
    <p:push di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3568" y="692696"/>
            <a:ext cx="8003232" cy="5433467"/>
          </a:xfrm>
          <a:solidFill>
            <a:srgbClr val="FFF6F5">
              <a:alpha val="50000"/>
            </a:srgbClr>
          </a:solidFill>
          <a:effectLst>
            <a:outerShdw blurRad="1270000" dist="50800" dir="5400000" algn="ctr" rotWithShape="0">
              <a:srgbClr val="000000">
                <a:alpha val="43137"/>
              </a:srgbClr>
            </a:outerShdw>
          </a:effectLst>
        </p:spPr>
        <p:txBody>
          <a:bodyPr/>
          <a:lstStyle/>
          <a:p>
            <a:pPr marL="457200" lvl="1" indent="0" algn="just">
              <a:buNone/>
            </a:pPr>
            <a:r>
              <a:rPr lang="id-ID" dirty="0" smtClean="0"/>
              <a:t>	</a:t>
            </a:r>
          </a:p>
          <a:p>
            <a:pPr marL="457200" lvl="1" indent="0" algn="just">
              <a:buNone/>
            </a:pPr>
            <a:endParaRPr lang="id-ID" dirty="0" smtClean="0"/>
          </a:p>
          <a:p>
            <a:pPr marL="457200" lvl="1" indent="0" algn="just">
              <a:buNone/>
            </a:pPr>
            <a:r>
              <a:rPr lang="id-ID" dirty="0"/>
              <a:t>	</a:t>
            </a:r>
            <a:r>
              <a:rPr lang="id-ID" dirty="0" smtClean="0"/>
              <a:t>Dapat disimpulkan bahwa nilai budaya kinerja adalah pilihan nilai-nilai moral dan etika yang dianggap baik dan positif, meliputi nilai sosial budaya positif yang relefan, norma atau kaidah, etika dan nilai kerja produtif yang bersumber pada pengembangan ilmu pengetahuan dan teknologi.</a:t>
            </a:r>
            <a:endParaRPr lang="id-ID" dirty="0" smtClean="0"/>
          </a:p>
        </p:txBody>
      </p:sp>
    </p:spTree>
    <p:extLst>
      <p:ext uri="{BB962C8B-B14F-4D97-AF65-F5344CB8AC3E}">
        <p14:creationId xmlns:p14="http://schemas.microsoft.com/office/powerpoint/2010/main" val="3565217258"/>
      </p:ext>
    </p:extLst>
  </p:cSld>
  <p:clrMapOvr>
    <a:masterClrMapping/>
  </p:clrMapOvr>
  <p:transition spd="slow">
    <p:push di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1835696" y="1916832"/>
            <a:ext cx="5036457" cy="3077029"/>
          </a:xfrm>
          <a:prstGeom prst="roundRect">
            <a:avLst/>
          </a:prstGeom>
          <a:solidFill>
            <a:srgbClr val="C7DAFD">
              <a:alpha val="50000"/>
            </a:srgbClr>
          </a:solidFill>
          <a:effectLst>
            <a:outerShdw blurRad="1270000" dist="50800" dir="5400000" algn="ctr" rotWithShape="0">
              <a:srgbClr val="000000">
                <a:alpha val="59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dirty="0" smtClean="0">
                <a:solidFill>
                  <a:schemeClr val="tx1"/>
                </a:solidFill>
              </a:rPr>
              <a:t>TERIMA KASIH</a:t>
            </a:r>
            <a:endParaRPr lang="en-US" sz="4400" dirty="0">
              <a:solidFill>
                <a:schemeClr val="tx1"/>
              </a:solidFill>
            </a:endParaRPr>
          </a:p>
        </p:txBody>
      </p:sp>
    </p:spTree>
    <p:extLst>
      <p:ext uri="{BB962C8B-B14F-4D97-AF65-F5344CB8AC3E}">
        <p14:creationId xmlns:p14="http://schemas.microsoft.com/office/powerpoint/2010/main" val="2987338611"/>
      </p:ext>
    </p:extLst>
  </p:cSld>
  <p:clrMapOvr>
    <a:masterClrMapping/>
  </p:clrMapOvr>
  <mc:AlternateContent xmlns:mc="http://schemas.openxmlformats.org/markup-compatibility/2006">
    <mc:Choice xmlns:p14="http://schemas.microsoft.com/office/powerpoint/2010/main" Requires="p14">
      <p:transition spd="slow" p14:dur="900">
        <p14:warp dir="in"/>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233</TotalTime>
  <Words>95</Words>
  <Application>Microsoft Office PowerPoint</Application>
  <PresentationFormat>On-screen Show (4:3)</PresentationFormat>
  <Paragraphs>23</Paragraphs>
  <Slides>7</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7</vt:i4>
      </vt:variant>
    </vt:vector>
  </HeadingPairs>
  <TitlesOfParts>
    <vt:vector size="10" baseType="lpstr">
      <vt:lpstr>Arial</vt:lpstr>
      <vt:lpstr>Calibri</vt:lpstr>
      <vt:lpstr>Office Theme</vt:lpstr>
      <vt:lpstr>BAB 6 MEMAHAMI BUDAYA KERJA</vt:lpstr>
      <vt:lpstr>Memahami Budaya Kerja</vt:lpstr>
      <vt:lpstr>Budaya Kerja</vt:lpstr>
      <vt:lpstr>Manfaat Budaya Kerja</vt:lpstr>
      <vt:lpstr>Unsur Dasar Budaya Kerja</vt:lpstr>
      <vt:lpstr>PowerPoint Presentation</vt:lpstr>
      <vt:lpstr>PowerPoint Presentation</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Memahami Budaya Kerja</dc:title>
  <dc:creator>Personal</dc:creator>
  <cp:lastModifiedBy>panjirahman</cp:lastModifiedBy>
  <cp:revision>7</cp:revision>
  <dcterms:created xsi:type="dcterms:W3CDTF">2017-02-08T06:37:57Z</dcterms:created>
  <dcterms:modified xsi:type="dcterms:W3CDTF">2017-02-22T13:26:00Z</dcterms:modified>
</cp:coreProperties>
</file>