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4E2"/>
    <a:srgbClr val="E4DCDD"/>
    <a:srgbClr val="CAD0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1" d="100"/>
          <a:sy n="71" d="100"/>
        </p:scale>
        <p:origin x="6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10F41-49B9-49AD-A829-4AE06FB3EEBC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7C0D3-792E-4544-9AA0-445955B2E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498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10F41-49B9-49AD-A829-4AE06FB3EEBC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7C0D3-792E-4544-9AA0-445955B2E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754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10F41-49B9-49AD-A829-4AE06FB3EEBC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7C0D3-792E-4544-9AA0-445955B2E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098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10F41-49B9-49AD-A829-4AE06FB3EEBC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7C0D3-792E-4544-9AA0-445955B2E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595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10F41-49B9-49AD-A829-4AE06FB3EEBC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7C0D3-792E-4544-9AA0-445955B2E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610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10F41-49B9-49AD-A829-4AE06FB3EEBC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7C0D3-792E-4544-9AA0-445955B2E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318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10F41-49B9-49AD-A829-4AE06FB3EEBC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7C0D3-792E-4544-9AA0-445955B2E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965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10F41-49B9-49AD-A829-4AE06FB3EEBC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7C0D3-792E-4544-9AA0-445955B2E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794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10F41-49B9-49AD-A829-4AE06FB3EEBC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7C0D3-792E-4544-9AA0-445955B2E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889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10F41-49B9-49AD-A829-4AE06FB3EEBC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7C0D3-792E-4544-9AA0-445955B2E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280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10F41-49B9-49AD-A829-4AE06FB3EEBC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7C0D3-792E-4544-9AA0-445955B2E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862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10F41-49B9-49AD-A829-4AE06FB3EEBC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7C0D3-792E-4544-9AA0-445955B2E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959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bg1">
              <a:alpha val="50000"/>
            </a:schemeClr>
          </a:solidFill>
          <a:effectLst>
            <a:outerShdw blurRad="1270000" dist="50800" dir="5400000" algn="ctr" rotWithShape="0">
              <a:srgbClr val="000000">
                <a:alpha val="43137"/>
              </a:srgbClr>
            </a:outerShdw>
          </a:effectLst>
        </p:spPr>
        <p:txBody>
          <a:bodyPr>
            <a:normAutofit fontScale="90000"/>
          </a:bodyPr>
          <a:lstStyle/>
          <a:p>
            <a:r>
              <a:rPr lang="en-US" dirty="0" smtClean="0"/>
              <a:t>Bab 4</a:t>
            </a:r>
            <a:br>
              <a:rPr lang="en-US" dirty="0" smtClean="0"/>
            </a:br>
            <a:r>
              <a:rPr lang="en-US" dirty="0"/>
              <a:t>KELOMPOK DAN TIM DALAM </a:t>
            </a:r>
            <a:r>
              <a:rPr lang="en-US" dirty="0" smtClean="0"/>
              <a:t>ORGANISASI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24000" y="3843152"/>
            <a:ext cx="9144000" cy="2387600"/>
          </a:xfrm>
          <a:prstGeom prst="rect">
            <a:avLst/>
          </a:prstGeom>
          <a:solidFill>
            <a:schemeClr val="bg1">
              <a:alpha val="50000"/>
            </a:schemeClr>
          </a:solidFill>
          <a:effectLst>
            <a:outerShdw blurRad="1270000" dist="50800" dir="5400000" algn="ctr" rotWithShape="0">
              <a:srgbClr val="000000">
                <a:alpha val="43137"/>
              </a:srgbClr>
            </a:outerShdw>
          </a:effectLst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err="1"/>
              <a:t>Fajar</a:t>
            </a:r>
            <a:r>
              <a:rPr lang="en-US" sz="3200" dirty="0"/>
              <a:t> S </a:t>
            </a:r>
            <a:r>
              <a:rPr lang="en-US" sz="3200" dirty="0" smtClean="0"/>
              <a:t>			1401150075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err="1"/>
              <a:t>Panji</a:t>
            </a:r>
            <a:r>
              <a:rPr lang="en-US" sz="3200" dirty="0"/>
              <a:t> Rahman </a:t>
            </a:r>
            <a:r>
              <a:rPr lang="en-US" sz="3200" dirty="0" smtClean="0"/>
              <a:t>		1401154159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err="1"/>
              <a:t>Dhimas</a:t>
            </a:r>
            <a:r>
              <a:rPr lang="en-US" sz="3200" dirty="0"/>
              <a:t> </a:t>
            </a:r>
            <a:r>
              <a:rPr lang="en-US" sz="3200" dirty="0" err="1"/>
              <a:t>Ilham</a:t>
            </a:r>
            <a:r>
              <a:rPr lang="en-US" sz="3200" dirty="0"/>
              <a:t> </a:t>
            </a:r>
            <a:r>
              <a:rPr lang="en-US" sz="3200" dirty="0" err="1" smtClean="0"/>
              <a:t>Prakoso</a:t>
            </a:r>
            <a:r>
              <a:rPr lang="en-US" sz="3200" dirty="0" smtClean="0"/>
              <a:t>  </a:t>
            </a:r>
            <a:r>
              <a:rPr lang="en-US" sz="3200" dirty="0"/>
              <a:t>1401154173</a:t>
            </a:r>
            <a:br>
              <a:rPr lang="en-US" sz="3200" dirty="0"/>
            </a:br>
            <a:r>
              <a:rPr lang="en-US" sz="3200" dirty="0"/>
              <a:t>Made </a:t>
            </a:r>
            <a:r>
              <a:rPr lang="en-US" sz="3200" dirty="0" err="1"/>
              <a:t>leo</a:t>
            </a:r>
            <a:r>
              <a:rPr lang="en-US" sz="3200" dirty="0"/>
              <a:t> Aditya </a:t>
            </a:r>
            <a:r>
              <a:rPr lang="en-US" sz="3200" dirty="0" smtClean="0"/>
              <a:t>		1401154271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err="1"/>
              <a:t>Ruthis</a:t>
            </a:r>
            <a:r>
              <a:rPr lang="en-US" sz="3200" dirty="0"/>
              <a:t> Thira </a:t>
            </a:r>
            <a:r>
              <a:rPr lang="en-US" sz="3200" dirty="0" smtClean="0"/>
              <a:t>		1401150009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065741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E6E4E2"/>
          </a:solidFill>
          <a:effectLst>
            <a:outerShdw blurRad="1270000" dist="50800" dir="5400000" algn="ctr" rotWithShape="0">
              <a:srgbClr val="000000">
                <a:alpha val="43137"/>
              </a:srgbClr>
            </a:outerShdw>
          </a:effectLst>
        </p:spPr>
        <p:txBody>
          <a:bodyPr/>
          <a:lstStyle/>
          <a:p>
            <a:pPr algn="ctr"/>
            <a:r>
              <a:rPr lang="en-US" b="1" dirty="0" err="1"/>
              <a:t>Definisi</a:t>
            </a:r>
            <a:r>
              <a:rPr lang="en-US" b="1" dirty="0"/>
              <a:t> </a:t>
            </a:r>
            <a:r>
              <a:rPr lang="en-US" b="1" dirty="0" err="1"/>
              <a:t>Kelompok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alpha val="50000"/>
            </a:schemeClr>
          </a:solidFill>
          <a:effectLst>
            <a:outerShdw blurRad="1270000" dist="50800" dir="5400000" algn="ctr" rotWithShape="0">
              <a:srgbClr val="000000">
                <a:alpha val="43137"/>
              </a:srgbClr>
            </a:outerShdw>
          </a:effectLst>
        </p:spPr>
        <p:txBody>
          <a:bodyPr/>
          <a:lstStyle/>
          <a:p>
            <a:pPr marL="0" indent="0" algn="just">
              <a:buNone/>
            </a:pPr>
            <a:r>
              <a:rPr lang="en-US" dirty="0" smtClean="0"/>
              <a:t>	</a:t>
            </a:r>
          </a:p>
          <a:p>
            <a:pPr marL="0" indent="0" algn="just">
              <a:buNone/>
            </a:pPr>
            <a:r>
              <a:rPr lang="en-US" dirty="0"/>
              <a:t>	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/>
              <a:t>didefinisikan</a:t>
            </a:r>
            <a:r>
              <a:rPr lang="en-US" dirty="0"/>
              <a:t> </a:t>
            </a:r>
            <a:r>
              <a:rPr lang="en-US" dirty="0" err="1"/>
              <a:t>sebagi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yang </a:t>
            </a:r>
            <a:r>
              <a:rPr lang="en-US" dirty="0" err="1"/>
              <a:t>berinteraksi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bergantung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402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50000"/>
            </a:schemeClr>
          </a:solidFill>
          <a:effectLst>
            <a:outerShdw blurRad="1270000" dist="50800" dir="5400000" algn="ctr" rotWithShape="0">
              <a:srgbClr val="000000">
                <a:alpha val="43137"/>
              </a:srgbClr>
            </a:outerShdw>
          </a:effectLst>
        </p:spPr>
        <p:txBody>
          <a:bodyPr/>
          <a:lstStyle/>
          <a:p>
            <a:pPr algn="ctr"/>
            <a:r>
              <a:rPr lang="en-US" b="1" dirty="0" err="1"/>
              <a:t>Klasifikasi</a:t>
            </a:r>
            <a:r>
              <a:rPr lang="en-US" b="1" dirty="0"/>
              <a:t> </a:t>
            </a:r>
            <a:r>
              <a:rPr lang="en-US" b="1" dirty="0" err="1" smtClean="0"/>
              <a:t>Kelompok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alpha val="50000"/>
            </a:schemeClr>
          </a:solidFill>
          <a:effectLst>
            <a:outerShdw blurRad="1270000" dist="50800" dir="5400000" algn="ctr" rotWithShape="0">
              <a:srgbClr val="000000">
                <a:alpha val="43137"/>
              </a:srgbClr>
            </a:outerShdw>
          </a:effectLst>
        </p:spPr>
        <p:txBody>
          <a:bodyPr/>
          <a:lstStyle/>
          <a:p>
            <a:pPr marL="0" indent="0" algn="just">
              <a:buNone/>
            </a:pPr>
            <a:r>
              <a:rPr lang="en-US" dirty="0"/>
              <a:t>1.Kelompok formal</a:t>
            </a:r>
          </a:p>
          <a:p>
            <a:pPr marL="0" indent="0" algn="just">
              <a:buNone/>
            </a:pPr>
            <a:r>
              <a:rPr lang="en-US" dirty="0"/>
              <a:t>	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yang </a:t>
            </a:r>
            <a:r>
              <a:rPr lang="en-US" dirty="0" err="1"/>
              <a:t>sengaja</a:t>
            </a:r>
            <a:r>
              <a:rPr lang="en-US" dirty="0"/>
              <a:t> </a:t>
            </a:r>
            <a:r>
              <a:rPr lang="en-US" dirty="0" err="1"/>
              <a:t>dibentuk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manajer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bagan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menyelesaikan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efektif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efisien</a:t>
            </a:r>
            <a:endParaRPr lang="en-US" dirty="0"/>
          </a:p>
          <a:p>
            <a:pPr marL="0" indent="0" algn="just">
              <a:buNone/>
            </a:pPr>
            <a:r>
              <a:rPr lang="en-US" dirty="0" smtClean="0"/>
              <a:t>2.Kelompok </a:t>
            </a:r>
            <a:r>
              <a:rPr lang="en-US" dirty="0"/>
              <a:t>informal</a:t>
            </a:r>
          </a:p>
          <a:p>
            <a:pPr marL="0" indent="0" algn="just">
              <a:buNone/>
            </a:pPr>
            <a:r>
              <a:rPr lang="en-US" dirty="0"/>
              <a:t>	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dibentuk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formal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muncul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kontak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1246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50000"/>
            </a:schemeClr>
          </a:solidFill>
          <a:effectLst>
            <a:outerShdw blurRad="1270000" dist="50800" dir="5400000" algn="ctr" rotWithShape="0">
              <a:srgbClr val="000000">
                <a:alpha val="43137"/>
              </a:srgbClr>
            </a:outerShdw>
          </a:effectLst>
        </p:spPr>
        <p:txBody>
          <a:bodyPr/>
          <a:lstStyle/>
          <a:p>
            <a:pPr algn="ctr"/>
            <a:r>
              <a:rPr lang="en-US" b="1" dirty="0" err="1"/>
              <a:t>Fase</a:t>
            </a:r>
            <a:r>
              <a:rPr lang="en-US" b="1" dirty="0"/>
              <a:t> </a:t>
            </a:r>
            <a:r>
              <a:rPr lang="en-US" b="1" dirty="0" err="1"/>
              <a:t>Pembentukan</a:t>
            </a:r>
            <a:r>
              <a:rPr lang="en-US" b="1" dirty="0"/>
              <a:t> </a:t>
            </a:r>
            <a:r>
              <a:rPr lang="en-US" b="1" dirty="0" err="1" smtClean="0"/>
              <a:t>kelompok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alpha val="50000"/>
            </a:schemeClr>
          </a:solidFill>
          <a:effectLst>
            <a:outerShdw blurRad="1270000" dist="50800" dir="5400000" algn="ctr" rotWithShape="0">
              <a:srgbClr val="000000">
                <a:alpha val="43137"/>
              </a:srgbClr>
            </a:outerShdw>
          </a:effectLst>
        </p:spPr>
        <p:txBody>
          <a:bodyPr/>
          <a:lstStyle/>
          <a:p>
            <a:pPr marL="0" indent="0">
              <a:buNone/>
            </a:pPr>
            <a:r>
              <a:rPr lang="en-US" dirty="0" err="1"/>
              <a:t>a.Forming</a:t>
            </a:r>
            <a:r>
              <a:rPr lang="en-US" dirty="0"/>
              <a:t>(</a:t>
            </a:r>
            <a:r>
              <a:rPr lang="en-US" dirty="0" err="1"/>
              <a:t>Pembentukan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 err="1" smtClean="0"/>
              <a:t>b.Storing</a:t>
            </a:r>
            <a:r>
              <a:rPr lang="en-US" dirty="0" smtClean="0"/>
              <a:t>(</a:t>
            </a:r>
            <a:r>
              <a:rPr lang="en-US" dirty="0" err="1" smtClean="0"/>
              <a:t>Merebut</a:t>
            </a:r>
            <a:r>
              <a:rPr lang="en-US" dirty="0" smtClean="0"/>
              <a:t> </a:t>
            </a:r>
            <a:r>
              <a:rPr lang="en-US" dirty="0" err="1"/>
              <a:t>Hati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 err="1" smtClean="0"/>
              <a:t>c.Norming</a:t>
            </a:r>
            <a:r>
              <a:rPr lang="en-US" dirty="0" smtClean="0"/>
              <a:t>(</a:t>
            </a:r>
            <a:r>
              <a:rPr lang="en-US" dirty="0" err="1" smtClean="0"/>
              <a:t>pengaturan</a:t>
            </a:r>
            <a:r>
              <a:rPr lang="en-US" dirty="0" smtClean="0"/>
              <a:t> </a:t>
            </a:r>
            <a:r>
              <a:rPr lang="en-US" dirty="0" err="1"/>
              <a:t>norma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 err="1" smtClean="0"/>
              <a:t>d.Performing</a:t>
            </a:r>
            <a:r>
              <a:rPr lang="en-US" dirty="0" smtClean="0"/>
              <a:t>(</a:t>
            </a:r>
            <a:r>
              <a:rPr lang="en-US" dirty="0" err="1" smtClean="0"/>
              <a:t>Melaksanakan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 err="1" smtClean="0"/>
              <a:t>e.Anjourning</a:t>
            </a:r>
            <a:r>
              <a:rPr lang="en-US" dirty="0" smtClean="0"/>
              <a:t>(</a:t>
            </a:r>
            <a:r>
              <a:rPr lang="en-US" dirty="0" err="1" smtClean="0"/>
              <a:t>Pengakhiran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741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50000"/>
            </a:schemeClr>
          </a:solidFill>
          <a:effectLst>
            <a:outerShdw blurRad="1270000" dist="50800" dir="5400000" algn="ctr" rotWithShape="0">
              <a:srgbClr val="000000">
                <a:alpha val="43137"/>
              </a:srgbClr>
            </a:outerShdw>
          </a:effectLst>
        </p:spPr>
        <p:txBody>
          <a:bodyPr/>
          <a:lstStyle/>
          <a:p>
            <a:pPr algn="ctr"/>
            <a:r>
              <a:rPr lang="en-US" b="1" dirty="0" err="1"/>
              <a:t>Kerja</a:t>
            </a:r>
            <a:r>
              <a:rPr lang="en-US" b="1" dirty="0"/>
              <a:t> </a:t>
            </a:r>
            <a:r>
              <a:rPr lang="en-US" b="1" dirty="0" err="1"/>
              <a:t>sama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membangung</a:t>
            </a:r>
            <a:r>
              <a:rPr lang="en-US" b="1" dirty="0"/>
              <a:t> Tim </a:t>
            </a:r>
            <a:r>
              <a:rPr lang="en-US" b="1" dirty="0" err="1" smtClean="0"/>
              <a:t>Efektif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alpha val="50000"/>
            </a:schemeClr>
          </a:solidFill>
          <a:effectLst>
            <a:outerShdw blurRad="1270000" dist="50800" dir="5400000" algn="ctr" rotWithShape="0">
              <a:srgbClr val="000000">
                <a:alpha val="43137"/>
              </a:srgbClr>
            </a:outerShdw>
          </a:effectLst>
        </p:spPr>
        <p:txBody>
          <a:bodyPr/>
          <a:lstStyle/>
          <a:p>
            <a:pPr marL="0" indent="0" algn="just">
              <a:buNone/>
            </a:pPr>
            <a:r>
              <a:rPr lang="en-US" dirty="0"/>
              <a:t>1.Pengertian </a:t>
            </a:r>
            <a:r>
              <a:rPr lang="en-US" dirty="0" err="1"/>
              <a:t>tim</a:t>
            </a:r>
            <a:r>
              <a:rPr lang="en-US" dirty="0"/>
              <a:t> yang </a:t>
            </a:r>
            <a:r>
              <a:rPr lang="en-US" dirty="0" err="1"/>
              <a:t>dinamis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/>
              <a:t>tim</a:t>
            </a:r>
            <a:r>
              <a:rPr lang="en-US" dirty="0"/>
              <a:t> yang  </a:t>
            </a:r>
            <a:r>
              <a:rPr lang="en-US" dirty="0" err="1"/>
              <a:t>memilki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 yang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,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smtClean="0"/>
              <a:t>	yang 	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/>
              <a:t>memanfaatkan</a:t>
            </a:r>
            <a:r>
              <a:rPr lang="en-US" dirty="0"/>
              <a:t> </a:t>
            </a:r>
            <a:r>
              <a:rPr lang="en-US" dirty="0" err="1"/>
              <a:t>segala</a:t>
            </a:r>
            <a:r>
              <a:rPr lang="en-US" dirty="0"/>
              <a:t> energy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tim</a:t>
            </a:r>
            <a:r>
              <a:rPr lang="en-US" dirty="0"/>
              <a:t> yang </a:t>
            </a:r>
            <a:r>
              <a:rPr lang="en-US" dirty="0" err="1"/>
              <a:t>dinamis</a:t>
            </a: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/>
              <a:t>tim</a:t>
            </a:r>
            <a:r>
              <a:rPr lang="en-US" dirty="0"/>
              <a:t> yang </a:t>
            </a:r>
            <a:r>
              <a:rPr lang="en-US" dirty="0" err="1"/>
              <a:t>penuh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rasa </a:t>
            </a:r>
            <a:r>
              <a:rPr lang="en-US" dirty="0" err="1"/>
              <a:t>percaya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1361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50000"/>
            </a:schemeClr>
          </a:solidFill>
          <a:effectLst>
            <a:outerShdw blurRad="1270000" dist="50800" dir="5400000" algn="ctr" rotWithShape="0">
              <a:srgbClr val="000000">
                <a:alpha val="43137"/>
              </a:srgbClr>
            </a:outerShdw>
          </a:effectLst>
        </p:spPr>
        <p:txBody>
          <a:bodyPr/>
          <a:lstStyle/>
          <a:p>
            <a:pPr algn="ctr"/>
            <a:r>
              <a:rPr lang="en-US" b="1" dirty="0" err="1" smtClean="0"/>
              <a:t>Kerja</a:t>
            </a:r>
            <a:r>
              <a:rPr lang="en-US" b="1" dirty="0" smtClean="0"/>
              <a:t> </a:t>
            </a:r>
            <a:r>
              <a:rPr lang="en-US" b="1" dirty="0" err="1" smtClean="0"/>
              <a:t>sama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 smtClean="0"/>
              <a:t>membangung</a:t>
            </a:r>
            <a:r>
              <a:rPr lang="en-US" b="1" dirty="0" smtClean="0"/>
              <a:t> Tim </a:t>
            </a:r>
            <a:r>
              <a:rPr lang="en-US" b="1" dirty="0" err="1" smtClean="0"/>
              <a:t>Efektif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alpha val="50000"/>
            </a:schemeClr>
          </a:solidFill>
          <a:effectLst>
            <a:outerShdw blurRad="1270000" dist="50800" dir="5400000" algn="ctr" rotWithShape="0">
              <a:srgbClr val="000000">
                <a:alpha val="43137"/>
              </a:srgbClr>
            </a:outerShdw>
          </a:effectLst>
        </p:spPr>
        <p:txBody>
          <a:bodyPr/>
          <a:lstStyle/>
          <a:p>
            <a:pPr marL="0" indent="0">
              <a:buNone/>
            </a:pPr>
            <a:r>
              <a:rPr lang="en-US" dirty="0"/>
              <a:t>2.Manfaat </a:t>
            </a:r>
            <a:r>
              <a:rPr lang="en-US" dirty="0" err="1"/>
              <a:t>membangun</a:t>
            </a:r>
            <a:r>
              <a:rPr lang="en-US" dirty="0"/>
              <a:t>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/>
              <a:t>dinamis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a.Menyatakan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jelas</a:t>
            </a:r>
            <a:r>
              <a:rPr lang="en-US" dirty="0"/>
              <a:t> </a:t>
            </a:r>
            <a:r>
              <a:rPr lang="en-US" dirty="0" err="1"/>
              <a:t>misi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tujuannya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b.Beroperasi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kreatif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c.Memfokuskan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hasil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d.Memperjelas</a:t>
            </a:r>
            <a:r>
              <a:rPr lang="en-US" dirty="0"/>
              <a:t> </a:t>
            </a:r>
            <a:r>
              <a:rPr lang="en-US" dirty="0" err="1"/>
              <a:t>peran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e.Diorganisasikan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baik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f.Dibangun</a:t>
            </a:r>
            <a:r>
              <a:rPr lang="en-US" dirty="0"/>
              <a:t> di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kekuatan</a:t>
            </a:r>
            <a:r>
              <a:rPr lang="en-US" dirty="0"/>
              <a:t> </a:t>
            </a:r>
            <a:r>
              <a:rPr lang="en-US" dirty="0" err="1"/>
              <a:t>individu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0994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468914" y="1785257"/>
            <a:ext cx="5036457" cy="3077029"/>
          </a:xfrm>
          <a:prstGeom prst="roundRect">
            <a:avLst/>
          </a:prstGeom>
          <a:solidFill>
            <a:srgbClr val="C7DAFD">
              <a:alpha val="50000"/>
            </a:srgbClr>
          </a:solidFill>
          <a:effectLst>
            <a:outerShdw blurRad="1270000" dist="50800" dir="5400000" algn="ctr" rotWithShape="0">
              <a:srgbClr val="000000">
                <a:alpha val="5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TERIMA KASIH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11777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</TotalTime>
  <Words>47</Words>
  <Application>Microsoft Office PowerPoint</Application>
  <PresentationFormat>Widescreen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Bab 4 KELOMPOK DAN TIM DALAM ORGANISASI</vt:lpstr>
      <vt:lpstr>Definisi Kelompok</vt:lpstr>
      <vt:lpstr>Klasifikasi Kelompok</vt:lpstr>
      <vt:lpstr>Fase Pembentukan kelompok</vt:lpstr>
      <vt:lpstr>Kerja sama dalam membangung Tim Efektif</vt:lpstr>
      <vt:lpstr>Kerja sama dalam membangung Tim Efektif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4 KELOMPOK DAN TIM DALAM ORGANISASI</dc:title>
  <dc:creator>panjirahman</dc:creator>
  <cp:lastModifiedBy>panjirahman</cp:lastModifiedBy>
  <cp:revision>6</cp:revision>
  <dcterms:created xsi:type="dcterms:W3CDTF">2017-02-12T05:09:55Z</dcterms:created>
  <dcterms:modified xsi:type="dcterms:W3CDTF">2017-02-22T12:15:01Z</dcterms:modified>
</cp:coreProperties>
</file>