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78"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AAA3C0C2-54C7-4019-AD63-BFD7B38C7575}" type="datetimeFigureOut">
              <a:rPr lang="id-ID" smtClean="0"/>
              <a:t>23/02/2017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2B2790-1705-4997-82F9-A9D1C836BF68}" type="slidenum">
              <a:rPr lang="id-ID" smtClean="0"/>
              <a:t>‹#›</a:t>
            </a:fld>
            <a:endParaRPr lang="id-ID"/>
          </a:p>
        </p:txBody>
      </p:sp>
    </p:spTree>
    <p:extLst>
      <p:ext uri="{BB962C8B-B14F-4D97-AF65-F5344CB8AC3E}">
        <p14:creationId xmlns:p14="http://schemas.microsoft.com/office/powerpoint/2010/main" val="20346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AAA3C0C2-54C7-4019-AD63-BFD7B38C7575}" type="datetimeFigureOut">
              <a:rPr lang="id-ID" smtClean="0"/>
              <a:t>23/02/2017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2B2790-1705-4997-82F9-A9D1C836BF68}" type="slidenum">
              <a:rPr lang="id-ID" smtClean="0"/>
              <a:t>‹#›</a:t>
            </a:fld>
            <a:endParaRPr lang="id-ID"/>
          </a:p>
        </p:txBody>
      </p:sp>
    </p:spTree>
    <p:extLst>
      <p:ext uri="{BB962C8B-B14F-4D97-AF65-F5344CB8AC3E}">
        <p14:creationId xmlns:p14="http://schemas.microsoft.com/office/powerpoint/2010/main" val="2091804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AAA3C0C2-54C7-4019-AD63-BFD7B38C7575}" type="datetimeFigureOut">
              <a:rPr lang="id-ID" smtClean="0"/>
              <a:t>23/02/2017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2B2790-1705-4997-82F9-A9D1C836BF68}" type="slidenum">
              <a:rPr lang="id-ID" smtClean="0"/>
              <a:t>‹#›</a:t>
            </a:fld>
            <a:endParaRPr lang="id-ID"/>
          </a:p>
        </p:txBody>
      </p:sp>
    </p:spTree>
    <p:extLst>
      <p:ext uri="{BB962C8B-B14F-4D97-AF65-F5344CB8AC3E}">
        <p14:creationId xmlns:p14="http://schemas.microsoft.com/office/powerpoint/2010/main" val="99577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AAA3C0C2-54C7-4019-AD63-BFD7B38C7575}" type="datetimeFigureOut">
              <a:rPr lang="id-ID" smtClean="0"/>
              <a:t>23/02/2017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2B2790-1705-4997-82F9-A9D1C836BF68}" type="slidenum">
              <a:rPr lang="id-ID" smtClean="0"/>
              <a:t>‹#›</a:t>
            </a:fld>
            <a:endParaRPr lang="id-ID"/>
          </a:p>
        </p:txBody>
      </p:sp>
    </p:spTree>
    <p:extLst>
      <p:ext uri="{BB962C8B-B14F-4D97-AF65-F5344CB8AC3E}">
        <p14:creationId xmlns:p14="http://schemas.microsoft.com/office/powerpoint/2010/main" val="2929460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A3C0C2-54C7-4019-AD63-BFD7B38C7575}" type="datetimeFigureOut">
              <a:rPr lang="id-ID" smtClean="0"/>
              <a:t>23/02/2017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2B2790-1705-4997-82F9-A9D1C836BF68}" type="slidenum">
              <a:rPr lang="id-ID" smtClean="0"/>
              <a:t>‹#›</a:t>
            </a:fld>
            <a:endParaRPr lang="id-ID"/>
          </a:p>
        </p:txBody>
      </p:sp>
    </p:spTree>
    <p:extLst>
      <p:ext uri="{BB962C8B-B14F-4D97-AF65-F5344CB8AC3E}">
        <p14:creationId xmlns:p14="http://schemas.microsoft.com/office/powerpoint/2010/main" val="2783382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AAA3C0C2-54C7-4019-AD63-BFD7B38C7575}" type="datetimeFigureOut">
              <a:rPr lang="id-ID" smtClean="0"/>
              <a:t>23/02/2017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2B2790-1705-4997-82F9-A9D1C836BF68}" type="slidenum">
              <a:rPr lang="id-ID" smtClean="0"/>
              <a:t>‹#›</a:t>
            </a:fld>
            <a:endParaRPr lang="id-ID"/>
          </a:p>
        </p:txBody>
      </p:sp>
    </p:spTree>
    <p:extLst>
      <p:ext uri="{BB962C8B-B14F-4D97-AF65-F5344CB8AC3E}">
        <p14:creationId xmlns:p14="http://schemas.microsoft.com/office/powerpoint/2010/main" val="346801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AAA3C0C2-54C7-4019-AD63-BFD7B38C7575}" type="datetimeFigureOut">
              <a:rPr lang="id-ID" smtClean="0"/>
              <a:t>23/02/2017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62B2790-1705-4997-82F9-A9D1C836BF68}" type="slidenum">
              <a:rPr lang="id-ID" smtClean="0"/>
              <a:t>‹#›</a:t>
            </a:fld>
            <a:endParaRPr lang="id-ID"/>
          </a:p>
        </p:txBody>
      </p:sp>
    </p:spTree>
    <p:extLst>
      <p:ext uri="{BB962C8B-B14F-4D97-AF65-F5344CB8AC3E}">
        <p14:creationId xmlns:p14="http://schemas.microsoft.com/office/powerpoint/2010/main" val="1743855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AAA3C0C2-54C7-4019-AD63-BFD7B38C7575}" type="datetimeFigureOut">
              <a:rPr lang="id-ID" smtClean="0"/>
              <a:t>23/02/2017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62B2790-1705-4997-82F9-A9D1C836BF68}" type="slidenum">
              <a:rPr lang="id-ID" smtClean="0"/>
              <a:t>‹#›</a:t>
            </a:fld>
            <a:endParaRPr lang="id-ID"/>
          </a:p>
        </p:txBody>
      </p:sp>
    </p:spTree>
    <p:extLst>
      <p:ext uri="{BB962C8B-B14F-4D97-AF65-F5344CB8AC3E}">
        <p14:creationId xmlns:p14="http://schemas.microsoft.com/office/powerpoint/2010/main" val="3809146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3C0C2-54C7-4019-AD63-BFD7B38C7575}" type="datetimeFigureOut">
              <a:rPr lang="id-ID" smtClean="0"/>
              <a:t>23/02/2017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62B2790-1705-4997-82F9-A9D1C836BF68}" type="slidenum">
              <a:rPr lang="id-ID" smtClean="0"/>
              <a:t>‹#›</a:t>
            </a:fld>
            <a:endParaRPr lang="id-ID"/>
          </a:p>
        </p:txBody>
      </p:sp>
    </p:spTree>
    <p:extLst>
      <p:ext uri="{BB962C8B-B14F-4D97-AF65-F5344CB8AC3E}">
        <p14:creationId xmlns:p14="http://schemas.microsoft.com/office/powerpoint/2010/main" val="2284039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A3C0C2-54C7-4019-AD63-BFD7B38C7575}" type="datetimeFigureOut">
              <a:rPr lang="id-ID" smtClean="0"/>
              <a:t>23/02/2017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2B2790-1705-4997-82F9-A9D1C836BF68}" type="slidenum">
              <a:rPr lang="id-ID" smtClean="0"/>
              <a:t>‹#›</a:t>
            </a:fld>
            <a:endParaRPr lang="id-ID"/>
          </a:p>
        </p:txBody>
      </p:sp>
    </p:spTree>
    <p:extLst>
      <p:ext uri="{BB962C8B-B14F-4D97-AF65-F5344CB8AC3E}">
        <p14:creationId xmlns:p14="http://schemas.microsoft.com/office/powerpoint/2010/main" val="535595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A3C0C2-54C7-4019-AD63-BFD7B38C7575}" type="datetimeFigureOut">
              <a:rPr lang="id-ID" smtClean="0"/>
              <a:t>23/02/2017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2B2790-1705-4997-82F9-A9D1C836BF68}" type="slidenum">
              <a:rPr lang="id-ID" smtClean="0"/>
              <a:t>‹#›</a:t>
            </a:fld>
            <a:endParaRPr lang="id-ID"/>
          </a:p>
        </p:txBody>
      </p:sp>
    </p:spTree>
    <p:extLst>
      <p:ext uri="{BB962C8B-B14F-4D97-AF65-F5344CB8AC3E}">
        <p14:creationId xmlns:p14="http://schemas.microsoft.com/office/powerpoint/2010/main" val="2133302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3C0C2-54C7-4019-AD63-BFD7B38C7575}" type="datetimeFigureOut">
              <a:rPr lang="id-ID" smtClean="0"/>
              <a:t>23/02/2017</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2B2790-1705-4997-82F9-A9D1C836BF68}" type="slidenum">
              <a:rPr lang="id-ID" smtClean="0"/>
              <a:t>‹#›</a:t>
            </a:fld>
            <a:endParaRPr lang="id-ID"/>
          </a:p>
        </p:txBody>
      </p:sp>
    </p:spTree>
    <p:extLst>
      <p:ext uri="{BB962C8B-B14F-4D97-AF65-F5344CB8AC3E}">
        <p14:creationId xmlns:p14="http://schemas.microsoft.com/office/powerpoint/2010/main" val="37613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1964864" y="995047"/>
            <a:ext cx="8229600" cy="2232248"/>
          </a:xfrm>
          <a:prstGeom prst="rect">
            <a:avLst/>
          </a:prstGeom>
          <a:solidFill>
            <a:srgbClr val="FFF7F5">
              <a:alpha val="50000"/>
            </a:srgbClr>
          </a:solidFill>
          <a:effectLst>
            <a:outerShdw blurRad="1270000" dist="50800" dir="5400000" algn="ctr" rotWithShape="0">
              <a:srgbClr val="000000">
                <a:alpha val="43137"/>
              </a:srgbClr>
            </a:outerShdw>
          </a:effectLst>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d-ID" dirty="0"/>
              <a:t>Bab </a:t>
            </a:r>
            <a:r>
              <a:rPr lang="id-ID" dirty="0" smtClean="0"/>
              <a:t>1</a:t>
            </a:r>
            <a:r>
              <a:rPr lang="en-US" dirty="0" smtClean="0"/>
              <a:t>6</a:t>
            </a:r>
            <a:r>
              <a:rPr lang="id-ID" dirty="0" smtClean="0"/>
              <a:t> </a:t>
            </a:r>
            <a:endParaRPr lang="en-US" dirty="0"/>
          </a:p>
          <a:p>
            <a:r>
              <a:rPr lang="id-ID" dirty="0"/>
              <a:t>Struktur dan desain organisasi</a:t>
            </a:r>
            <a:endParaRPr lang="id-ID" dirty="0"/>
          </a:p>
        </p:txBody>
      </p:sp>
      <p:sp>
        <p:nvSpPr>
          <p:cNvPr id="5" name="Title 3"/>
          <p:cNvSpPr txBox="1">
            <a:spLocks/>
          </p:cNvSpPr>
          <p:nvPr/>
        </p:nvSpPr>
        <p:spPr>
          <a:xfrm>
            <a:off x="1964864" y="3614424"/>
            <a:ext cx="8229600" cy="2376264"/>
          </a:xfrm>
          <a:prstGeom prst="rect">
            <a:avLst/>
          </a:prstGeom>
          <a:solidFill>
            <a:srgbClr val="E8DEDD">
              <a:alpha val="50000"/>
            </a:srgbClr>
          </a:solidFill>
          <a:effectLst>
            <a:outerShdw blurRad="1270000" dist="50800" dir="5400000" algn="ctr" rotWithShape="0">
              <a:srgbClr val="000000">
                <a:alpha val="43137"/>
              </a:srgb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err="1"/>
              <a:t>Fajar</a:t>
            </a:r>
            <a:r>
              <a:rPr lang="en-US" sz="2800" dirty="0"/>
              <a:t> S </a:t>
            </a:r>
            <a:r>
              <a:rPr lang="en-US" sz="2800" dirty="0" smtClean="0"/>
              <a:t>			1401150075</a:t>
            </a:r>
            <a:r>
              <a:rPr lang="en-US" sz="2800" dirty="0"/>
              <a:t/>
            </a:r>
            <a:br>
              <a:rPr lang="en-US" sz="2800" dirty="0"/>
            </a:br>
            <a:r>
              <a:rPr lang="en-US" sz="2800" dirty="0" err="1"/>
              <a:t>Panji</a:t>
            </a:r>
            <a:r>
              <a:rPr lang="en-US" sz="2800" dirty="0"/>
              <a:t> Rahman </a:t>
            </a:r>
            <a:r>
              <a:rPr lang="en-US" sz="2800" dirty="0" smtClean="0"/>
              <a:t>		1401154159</a:t>
            </a:r>
            <a:r>
              <a:rPr lang="en-US" sz="2800" dirty="0"/>
              <a:t/>
            </a:r>
            <a:br>
              <a:rPr lang="en-US" sz="2800" dirty="0"/>
            </a:br>
            <a:r>
              <a:rPr lang="en-US" sz="2800" dirty="0" err="1"/>
              <a:t>Dhimas</a:t>
            </a:r>
            <a:r>
              <a:rPr lang="en-US" sz="2800" dirty="0"/>
              <a:t> </a:t>
            </a:r>
            <a:r>
              <a:rPr lang="en-US" sz="2800" dirty="0" err="1"/>
              <a:t>Ilham</a:t>
            </a:r>
            <a:r>
              <a:rPr lang="en-US" sz="2800" dirty="0"/>
              <a:t> </a:t>
            </a:r>
            <a:r>
              <a:rPr lang="en-US" sz="2800" dirty="0" err="1"/>
              <a:t>Prakoso</a:t>
            </a:r>
            <a:r>
              <a:rPr lang="en-US" sz="2800" dirty="0"/>
              <a:t> </a:t>
            </a:r>
            <a:r>
              <a:rPr lang="en-US" sz="2800" dirty="0" smtClean="0"/>
              <a:t>	1401154173</a:t>
            </a:r>
            <a:r>
              <a:rPr lang="en-US" sz="2800" dirty="0"/>
              <a:t/>
            </a:r>
            <a:br>
              <a:rPr lang="en-US" sz="2800" dirty="0"/>
            </a:br>
            <a:r>
              <a:rPr lang="en-US" sz="2800" dirty="0"/>
              <a:t>Made </a:t>
            </a:r>
            <a:r>
              <a:rPr lang="en-US" sz="2800" dirty="0" err="1"/>
              <a:t>leo</a:t>
            </a:r>
            <a:r>
              <a:rPr lang="en-US" sz="2800" dirty="0"/>
              <a:t> </a:t>
            </a:r>
            <a:r>
              <a:rPr lang="en-US" sz="2800" dirty="0" smtClean="0"/>
              <a:t>Aditya	 	1401154271</a:t>
            </a:r>
            <a:r>
              <a:rPr lang="en-US" sz="2800" dirty="0"/>
              <a:t/>
            </a:r>
            <a:br>
              <a:rPr lang="en-US" sz="2800" dirty="0"/>
            </a:br>
            <a:r>
              <a:rPr lang="en-US" sz="2800" dirty="0" err="1"/>
              <a:t>Ruthis</a:t>
            </a:r>
            <a:r>
              <a:rPr lang="en-US" sz="2800" dirty="0"/>
              <a:t> Thira </a:t>
            </a:r>
            <a:r>
              <a:rPr lang="en-US" sz="2800" dirty="0" smtClean="0"/>
              <a:t>			1401150009</a:t>
            </a:r>
            <a:endParaRPr lang="id-ID" sz="2800" dirty="0"/>
          </a:p>
        </p:txBody>
      </p:sp>
    </p:spTree>
    <p:extLst>
      <p:ext uri="{BB962C8B-B14F-4D97-AF65-F5344CB8AC3E}">
        <p14:creationId xmlns:p14="http://schemas.microsoft.com/office/powerpoint/2010/main" val="8173230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a:t>A. Mengenal struktur organisasi</a:t>
            </a:r>
          </a:p>
        </p:txBody>
      </p:sp>
      <p:sp>
        <p:nvSpPr>
          <p:cNvPr id="3" name="Content Placeholder 2"/>
          <p:cNvSpPr>
            <a:spLocks noGrp="1"/>
          </p:cNvSpPr>
          <p:nvPr>
            <p:ph idx="1"/>
          </p:nvPr>
        </p:nvSpPr>
        <p:spPr>
          <a:xfrm>
            <a:off x="0" y="1825624"/>
            <a:ext cx="12192000" cy="5032375"/>
          </a:xfrm>
          <a:solidFill>
            <a:schemeClr val="bg1">
              <a:alpha val="50000"/>
            </a:schemeClr>
          </a:solidFill>
          <a:effectLst>
            <a:outerShdw blurRad="1270000" dist="50800" dir="5400000" algn="ctr" rotWithShape="0">
              <a:srgbClr val="000000">
                <a:alpha val="43137"/>
              </a:srgbClr>
            </a:outerShdw>
          </a:effectLst>
        </p:spPr>
        <p:txBody>
          <a:bodyPr>
            <a:normAutofit fontScale="55000" lnSpcReduction="20000"/>
          </a:bodyPr>
          <a:lstStyle/>
          <a:p>
            <a:pPr marL="0" indent="0">
              <a:buNone/>
            </a:pPr>
            <a:r>
              <a:rPr lang="id-ID" dirty="0"/>
              <a:t>	Struktur organisasi mendefinisikan cara tugas pekerjaan dibagi, dikelompokkan, dan dikoordinasikan secara formal.</a:t>
            </a:r>
          </a:p>
          <a:p>
            <a:pPr marL="514350" indent="-514350">
              <a:buAutoNum type="arabicPeriod"/>
            </a:pPr>
            <a:r>
              <a:rPr lang="id-ID" dirty="0"/>
              <a:t>Spesialisasi kerja</a:t>
            </a:r>
          </a:p>
          <a:p>
            <a:pPr marL="0" indent="0">
              <a:buNone/>
            </a:pPr>
            <a:r>
              <a:rPr lang="id-ID" dirty="0"/>
              <a:t>	Awal abad ke-20, Henry ford menjadi kaya dan terkenal dengan membuat mobil di dalam lini perakitan. Semua buruh ford diberi tugas yang spesifik dan berulang. Misalnya, satu orang hanya akan memasang roda depan dan orang lain akan memasang pintu kanandepan. Dengan memecah pekerjaan menjadi berulang – ulang, ford mampu menghasilkan satu buah mobil setiap sepuluh detik walaupun menggunakan karyawan berketrampilan relatif terbatas</a:t>
            </a:r>
          </a:p>
          <a:p>
            <a:pPr marL="0" indent="0">
              <a:buNone/>
            </a:pPr>
            <a:r>
              <a:rPr lang="id-ID" dirty="0"/>
              <a:t>2. Struktur sederhana</a:t>
            </a:r>
          </a:p>
          <a:p>
            <a:pPr marL="0" indent="0">
              <a:buNone/>
            </a:pPr>
            <a:r>
              <a:rPr lang="id-ID" dirty="0"/>
              <a:t>	Apa yang sama – sama dimiliki oleh toko pengecer kecil, perusahaan elektronik yang dijalankan oleh wiraswastawan yang gesit, kantor keluarga berencana yang baru, dan perusahaan penerbangan di tengah pemogokan seluruh pilotnya? Agaknya mereka semua menggunakan struktur sederhana.</a:t>
            </a:r>
          </a:p>
          <a:p>
            <a:pPr marL="0" indent="0">
              <a:buNone/>
            </a:pPr>
            <a:r>
              <a:rPr lang="id-ID" dirty="0"/>
              <a:t>	struktur sederhana lebih baik diperinci oleh apa yang tidak, daripada apa yang ya.</a:t>
            </a:r>
          </a:p>
          <a:p>
            <a:pPr marL="0" indent="0">
              <a:buNone/>
            </a:pPr>
            <a:r>
              <a:rPr lang="id-ID" dirty="0"/>
              <a:t>Kekuatan struktur sederhana terletak pada kesederhanaanya.</a:t>
            </a:r>
          </a:p>
          <a:p>
            <a:pPr marL="0" indent="0">
              <a:buNone/>
            </a:pPr>
            <a:r>
              <a:rPr lang="id-ID" dirty="0"/>
              <a:t>3. Birokrasi</a:t>
            </a:r>
          </a:p>
          <a:p>
            <a:pPr marL="0" indent="0">
              <a:buNone/>
            </a:pPr>
            <a:r>
              <a:rPr lang="id-ID" dirty="0"/>
              <a:t>	Pembakuan! Itulah konsep utama yang mendasari semua birokrasi. Perhatikan bank tempat anda mempunya rekening koran; toserba tempat anda membeli pakaian, atau kantor pemerintah yang mengumpulkan pajak anda, menjalankan pengaturan kesehatan, atau memberi perlindungan lokal terhadap bahaya kebakaran.</a:t>
            </a:r>
          </a:p>
          <a:p>
            <a:pPr marL="0" indent="0">
              <a:buNone/>
            </a:pPr>
            <a:r>
              <a:rPr lang="id-ID" dirty="0"/>
              <a:t>	Kelemahan besar dari birokrasi adalah sesuatu yang kota semua alami ketika berurusan dengan orang – orang yang  bekerja dalam organisasi,yaitu perhatian yang berlebihan pada pematuhan aturan – aturan.</a:t>
            </a:r>
          </a:p>
          <a:p>
            <a:pPr marL="0" indent="0">
              <a:buNone/>
            </a:pPr>
            <a:r>
              <a:rPr lang="id-ID" dirty="0"/>
              <a:t>4. Struktur matriks</a:t>
            </a:r>
          </a:p>
          <a:p>
            <a:pPr marL="0" indent="0">
              <a:buNone/>
            </a:pPr>
            <a:r>
              <a:rPr lang="id-ID" dirty="0"/>
              <a:t>	Pilihan desain organisasi lain yang populer adalah struktur matriks. Struktur itu akan ditemukan dalam agen periklanan, perusahaan angkasa luar, laboratorium litbang, perusahaan konstruksi, rumah sakit, badan pemerintah, universitas, perusahaan konsultan manajemen, dan perusahaan hiburan.</a:t>
            </a:r>
          </a:p>
        </p:txBody>
      </p:sp>
    </p:spTree>
    <p:extLst>
      <p:ext uri="{BB962C8B-B14F-4D97-AF65-F5344CB8AC3E}">
        <p14:creationId xmlns:p14="http://schemas.microsoft.com/office/powerpoint/2010/main" val="288509368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a:t>B. Beberapa pandangan dalam penyusunan Organisasi</a:t>
            </a:r>
          </a:p>
        </p:txBody>
      </p:sp>
      <p:sp>
        <p:nvSpPr>
          <p:cNvPr id="3" name="Content Placeholder 2"/>
          <p:cNvSpPr>
            <a:spLocks noGrp="1"/>
          </p:cNvSpPr>
          <p:nvPr>
            <p:ph idx="1"/>
          </p:nvPr>
        </p:nvSpPr>
        <p:spPr>
          <a:xfrm>
            <a:off x="0" y="1571224"/>
            <a:ext cx="12192000" cy="5286776"/>
          </a:xfrm>
          <a:solidFill>
            <a:schemeClr val="bg1">
              <a:alpha val="50000"/>
            </a:schemeClr>
          </a:solidFill>
          <a:effectLst>
            <a:outerShdw blurRad="12700" dist="50800" dir="5400000" algn="ctr" rotWithShape="0">
              <a:srgbClr val="000000">
                <a:alpha val="43137"/>
              </a:srgbClr>
            </a:outerShdw>
          </a:effectLst>
        </p:spPr>
        <p:txBody>
          <a:bodyPr>
            <a:normAutofit fontScale="47500" lnSpcReduction="20000"/>
          </a:bodyPr>
          <a:lstStyle/>
          <a:p>
            <a:pPr marL="514350" indent="-514350">
              <a:buAutoNum type="arabicPeriod"/>
            </a:pPr>
            <a:r>
              <a:rPr lang="id-ID" dirty="0"/>
              <a:t>Anggapan dasar teori klasik</a:t>
            </a:r>
          </a:p>
          <a:p>
            <a:pPr marL="0" indent="0">
              <a:buNone/>
            </a:pPr>
            <a:r>
              <a:rPr lang="id-ID" dirty="0"/>
              <a:t>	Pandangan teori klasik mengenai organisasi berdasar asumsi sebagai berikut :</a:t>
            </a:r>
          </a:p>
          <a:p>
            <a:pPr marL="0" indent="0">
              <a:buNone/>
            </a:pPr>
            <a:r>
              <a:rPr lang="id-ID" dirty="0"/>
              <a:t>	a. Organisasi ada untuk menyelesaikan tujuan yang ditetapkan</a:t>
            </a:r>
          </a:p>
          <a:p>
            <a:pPr marL="0" indent="0">
              <a:buNone/>
            </a:pPr>
            <a:r>
              <a:rPr lang="id-ID" dirty="0"/>
              <a:t>	b. Bagi organisasi ada struktur yang tepat bagi tujuan</a:t>
            </a:r>
          </a:p>
          <a:p>
            <a:pPr marL="0" indent="0">
              <a:buNone/>
            </a:pPr>
            <a:r>
              <a:rPr lang="id-ID" dirty="0"/>
              <a:t>	c. Pekerjaan organisasi paling efektif apabila ada tantangan </a:t>
            </a:r>
          </a:p>
          <a:p>
            <a:pPr marL="0" indent="0">
              <a:buNone/>
            </a:pPr>
            <a:r>
              <a:rPr lang="id-ID" dirty="0"/>
              <a:t>	d. Spesialisasi akan meningkatkan taraf keahlian dan performa</a:t>
            </a:r>
          </a:p>
          <a:p>
            <a:pPr marL="0" indent="0">
              <a:buNone/>
            </a:pPr>
            <a:r>
              <a:rPr lang="id-ID" dirty="0"/>
              <a:t>	e. Koordinasi dan kontrol paling baik melalui praktik otoritas</a:t>
            </a:r>
          </a:p>
          <a:p>
            <a:pPr marL="0" indent="0">
              <a:buNone/>
            </a:pPr>
            <a:r>
              <a:rPr lang="id-ID" dirty="0"/>
              <a:t>	f. Struktur dapat dirancang secara sistematis untuk dilaksanakan</a:t>
            </a:r>
          </a:p>
          <a:p>
            <a:pPr marL="0" indent="0">
              <a:buNone/>
            </a:pPr>
            <a:r>
              <a:rPr lang="id-ID" dirty="0"/>
              <a:t>	g. Masalah organisasi tentang struktur yang tidak tepat</a:t>
            </a:r>
          </a:p>
          <a:p>
            <a:pPr marL="0" indent="0">
              <a:buNone/>
            </a:pPr>
            <a:r>
              <a:rPr lang="id-ID" dirty="0"/>
              <a:t>2. Unsur kunci teori klasik</a:t>
            </a:r>
          </a:p>
          <a:p>
            <a:pPr marL="0" indent="0">
              <a:buNone/>
            </a:pPr>
            <a:r>
              <a:rPr lang="id-ID" dirty="0"/>
              <a:t>	Ada empat kunci teori klasik, yaitu :</a:t>
            </a:r>
          </a:p>
          <a:p>
            <a:pPr marL="0" indent="0">
              <a:buNone/>
            </a:pPr>
            <a:r>
              <a:rPr lang="id-ID" dirty="0"/>
              <a:t>	a. Pembagian kerja</a:t>
            </a:r>
          </a:p>
          <a:p>
            <a:pPr marL="0" indent="0">
              <a:buNone/>
            </a:pPr>
            <a:r>
              <a:rPr lang="id-ID" dirty="0"/>
              <a:t>	b. Hierarki proses fungsional</a:t>
            </a:r>
          </a:p>
          <a:p>
            <a:pPr marL="0" indent="0">
              <a:buNone/>
            </a:pPr>
            <a:r>
              <a:rPr lang="id-ID" dirty="0"/>
              <a:t>	c. Struktur</a:t>
            </a:r>
          </a:p>
          <a:p>
            <a:pPr marL="0" indent="0">
              <a:buNone/>
            </a:pPr>
            <a:r>
              <a:rPr lang="id-ID" dirty="0"/>
              <a:t>	d. Pengawasan</a:t>
            </a:r>
          </a:p>
          <a:p>
            <a:pPr marL="0" indent="0">
              <a:buNone/>
            </a:pPr>
            <a:r>
              <a:rPr lang="id-ID" dirty="0"/>
              <a:t>3. Beberapa teori dalam struktur organisasi</a:t>
            </a:r>
          </a:p>
          <a:p>
            <a:pPr marL="0" indent="0">
              <a:buNone/>
            </a:pPr>
            <a:r>
              <a:rPr lang="id-ID" dirty="0"/>
              <a:t>	a. Organisasi sosial</a:t>
            </a:r>
          </a:p>
          <a:p>
            <a:pPr marL="0" indent="0">
              <a:buNone/>
            </a:pPr>
            <a:r>
              <a:rPr lang="id-ID" dirty="0"/>
              <a:t>	b. Organisasi Formal</a:t>
            </a:r>
          </a:p>
          <a:p>
            <a:pPr marL="0" indent="0">
              <a:buNone/>
            </a:pPr>
            <a:r>
              <a:rPr lang="id-ID" dirty="0"/>
              <a:t>	c. Komunikasi jabatan dan Hubungan informal</a:t>
            </a:r>
          </a:p>
          <a:p>
            <a:pPr marL="0" indent="0">
              <a:buNone/>
            </a:pPr>
            <a:r>
              <a:rPr lang="id-ID" dirty="0"/>
              <a:t>4. Pandangan situasional</a:t>
            </a:r>
          </a:p>
        </p:txBody>
      </p:sp>
    </p:spTree>
    <p:extLst>
      <p:ext uri="{BB962C8B-B14F-4D97-AF65-F5344CB8AC3E}">
        <p14:creationId xmlns:p14="http://schemas.microsoft.com/office/powerpoint/2010/main" val="373341176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a:t>C. Perencanaan SDM dalam desain organisasi</a:t>
            </a:r>
          </a:p>
        </p:txBody>
      </p:sp>
      <p:sp>
        <p:nvSpPr>
          <p:cNvPr id="3" name="Content Placeholder 2"/>
          <p:cNvSpPr>
            <a:spLocks noGrp="1"/>
          </p:cNvSpPr>
          <p:nvPr>
            <p:ph idx="1"/>
          </p:nvPr>
        </p:nvSpPr>
        <p:spPr>
          <a:solidFill>
            <a:schemeClr val="bg1">
              <a:alpha val="50000"/>
            </a:schemeClr>
          </a:solidFill>
          <a:effectLst>
            <a:outerShdw blurRad="1270000" dist="50800" dir="5400000" algn="ctr" rotWithShape="0">
              <a:srgbClr val="000000">
                <a:alpha val="43137"/>
              </a:srgbClr>
            </a:outerShdw>
          </a:effectLst>
        </p:spPr>
        <p:txBody>
          <a:bodyPr/>
          <a:lstStyle/>
          <a:p>
            <a:pPr marL="514350" indent="-514350">
              <a:buAutoNum type="arabicPeriod"/>
            </a:pPr>
            <a:r>
              <a:rPr lang="id-ID" dirty="0"/>
              <a:t>Preface</a:t>
            </a:r>
          </a:p>
          <a:p>
            <a:pPr marL="514350" indent="-514350">
              <a:buAutoNum type="arabicPeriod"/>
            </a:pPr>
            <a:r>
              <a:rPr lang="id-ID" dirty="0"/>
              <a:t>Permasalah yang terjadi</a:t>
            </a:r>
          </a:p>
          <a:p>
            <a:pPr marL="514350" indent="-514350">
              <a:buAutoNum type="arabicPeriod"/>
            </a:pPr>
            <a:r>
              <a:rPr lang="id-ID" dirty="0"/>
              <a:t>Landasan teori</a:t>
            </a:r>
          </a:p>
          <a:p>
            <a:pPr marL="514350" indent="-514350">
              <a:buAutoNum type="arabicPeriod"/>
            </a:pPr>
            <a:r>
              <a:rPr lang="id-ID" dirty="0"/>
              <a:t>Problem solving</a:t>
            </a:r>
          </a:p>
          <a:p>
            <a:pPr marL="514350" indent="-514350">
              <a:buAutoNum type="arabicPeriod"/>
            </a:pPr>
            <a:endParaRPr lang="id-ID" dirty="0"/>
          </a:p>
        </p:txBody>
      </p:sp>
    </p:spTree>
    <p:extLst>
      <p:ext uri="{BB962C8B-B14F-4D97-AF65-F5344CB8AC3E}">
        <p14:creationId xmlns:p14="http://schemas.microsoft.com/office/powerpoint/2010/main" val="348360970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664496" y="1974889"/>
            <a:ext cx="5036457" cy="3077029"/>
          </a:xfrm>
          <a:prstGeom prst="roundRect">
            <a:avLst/>
          </a:prstGeom>
          <a:solidFill>
            <a:srgbClr val="C7DAFD">
              <a:alpha val="50000"/>
            </a:srgbClr>
          </a:solidFill>
          <a:effectLst>
            <a:outerShdw blurRad="1270000" dist="50800" dir="5400000" algn="ctr" rotWithShape="0">
              <a:srgbClr val="000000">
                <a:alpha val="5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tx1"/>
                </a:solidFill>
              </a:rPr>
              <a:t>TERIMA KASIH</a:t>
            </a:r>
            <a:endParaRPr lang="en-US" sz="4400" dirty="0">
              <a:solidFill>
                <a:schemeClr val="tx1"/>
              </a:solidFill>
            </a:endParaRPr>
          </a:p>
        </p:txBody>
      </p:sp>
    </p:spTree>
    <p:extLst>
      <p:ext uri="{BB962C8B-B14F-4D97-AF65-F5344CB8AC3E}">
        <p14:creationId xmlns:p14="http://schemas.microsoft.com/office/powerpoint/2010/main" val="367253394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42</Words>
  <Application>Microsoft Office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A. Mengenal struktur organisasi</vt:lpstr>
      <vt:lpstr>B. Beberapa pandangan dalam penyusunan Organisasi</vt:lpstr>
      <vt:lpstr>C. Perencanaan SDM dalam desain organisasi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 dan desain organisasi</dc:title>
  <dc:creator>Ruthis Thira</dc:creator>
  <cp:lastModifiedBy>panjirahman</cp:lastModifiedBy>
  <cp:revision>5</cp:revision>
  <dcterms:created xsi:type="dcterms:W3CDTF">2017-02-19T12:38:49Z</dcterms:created>
  <dcterms:modified xsi:type="dcterms:W3CDTF">2017-02-23T08:40:38Z</dcterms:modified>
</cp:coreProperties>
</file>