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0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72A5E06A-5E08-4F14-AC6A-02D2AC9A287F}"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97605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2A5E06A-5E08-4F14-AC6A-02D2AC9A287F}"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156468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2A5E06A-5E08-4F14-AC6A-02D2AC9A287F}"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316446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72A5E06A-5E08-4F14-AC6A-02D2AC9A287F}"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70631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A5E06A-5E08-4F14-AC6A-02D2AC9A287F}"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113828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72A5E06A-5E08-4F14-AC6A-02D2AC9A287F}"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157159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72A5E06A-5E08-4F14-AC6A-02D2AC9A287F}" type="datetimeFigureOut">
              <a:rPr lang="id-ID" smtClean="0"/>
              <a:t>23/02/2017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239082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72A5E06A-5E08-4F14-AC6A-02D2AC9A287F}" type="datetimeFigureOut">
              <a:rPr lang="id-ID" smtClean="0"/>
              <a:t>23/02/2017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307741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5E06A-5E08-4F14-AC6A-02D2AC9A287F}" type="datetimeFigureOut">
              <a:rPr lang="id-ID" smtClean="0"/>
              <a:t>23/02/2017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280300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5E06A-5E08-4F14-AC6A-02D2AC9A287F}"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162123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A5E06A-5E08-4F14-AC6A-02D2AC9A287F}"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60491F-0CE2-4328-854B-6BF566DD85EA}" type="slidenum">
              <a:rPr lang="id-ID" smtClean="0"/>
              <a:t>‹#›</a:t>
            </a:fld>
            <a:endParaRPr lang="id-ID"/>
          </a:p>
        </p:txBody>
      </p:sp>
    </p:spTree>
    <p:extLst>
      <p:ext uri="{BB962C8B-B14F-4D97-AF65-F5344CB8AC3E}">
        <p14:creationId xmlns:p14="http://schemas.microsoft.com/office/powerpoint/2010/main" val="297155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5E06A-5E08-4F14-AC6A-02D2AC9A287F}" type="datetimeFigureOut">
              <a:rPr lang="id-ID" smtClean="0"/>
              <a:t>23/02/2017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0491F-0CE2-4328-854B-6BF566DD85EA}" type="slidenum">
              <a:rPr lang="id-ID" smtClean="0"/>
              <a:t>‹#›</a:t>
            </a:fld>
            <a:endParaRPr lang="id-ID"/>
          </a:p>
        </p:txBody>
      </p:sp>
    </p:spTree>
    <p:extLst>
      <p:ext uri="{BB962C8B-B14F-4D97-AF65-F5344CB8AC3E}">
        <p14:creationId xmlns:p14="http://schemas.microsoft.com/office/powerpoint/2010/main" val="143979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964864" y="995047"/>
            <a:ext cx="8229600" cy="2232248"/>
          </a:xfrm>
          <a:prstGeom prst="rect">
            <a:avLst/>
          </a:prstGeom>
          <a:solidFill>
            <a:srgbClr val="FFF7F5">
              <a:alpha val="50000"/>
            </a:srgbClr>
          </a:solidFill>
          <a:effectLst>
            <a:outerShdw blurRad="1270000" dist="50800" dir="5400000" algn="ctr" rotWithShape="0">
              <a:srgbClr val="000000">
                <a:alpha val="43137"/>
              </a:srgbClr>
            </a:outerShdw>
          </a:effectLst>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dirty="0"/>
              <a:t>Bab </a:t>
            </a:r>
            <a:r>
              <a:rPr lang="id-ID" dirty="0" smtClean="0"/>
              <a:t>1</a:t>
            </a:r>
            <a:r>
              <a:rPr lang="en-US" dirty="0" smtClean="0"/>
              <a:t>4</a:t>
            </a:r>
            <a:r>
              <a:rPr lang="id-ID" dirty="0" smtClean="0"/>
              <a:t> </a:t>
            </a:r>
            <a:endParaRPr lang="en-US" dirty="0"/>
          </a:p>
          <a:p>
            <a:r>
              <a:rPr lang="id-ID" dirty="0"/>
              <a:t>Konflik, Manajemen Konflik, Dan Negoisasi</a:t>
            </a:r>
            <a:endParaRPr lang="id-ID" dirty="0"/>
          </a:p>
        </p:txBody>
      </p:sp>
      <p:sp>
        <p:nvSpPr>
          <p:cNvPr id="5" name="Title 3"/>
          <p:cNvSpPr txBox="1">
            <a:spLocks/>
          </p:cNvSpPr>
          <p:nvPr/>
        </p:nvSpPr>
        <p:spPr>
          <a:xfrm>
            <a:off x="1964864" y="3614424"/>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2272438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bg1">
              <a:alpha val="50000"/>
            </a:schemeClr>
          </a:solidFill>
          <a:effectLst>
            <a:outerShdw blurRad="1270000" dist="50800" dir="5400000" algn="ctr" rotWithShape="0">
              <a:srgbClr val="000000">
                <a:alpha val="43137"/>
              </a:srgbClr>
            </a:outerShdw>
          </a:effectLst>
        </p:spPr>
        <p:txBody>
          <a:bodyPr>
            <a:normAutofit/>
          </a:bodyPr>
          <a:lstStyle/>
          <a:p>
            <a:pPr marL="0" indent="0">
              <a:buNone/>
            </a:pPr>
            <a:r>
              <a:rPr lang="id-ID" dirty="0"/>
              <a:t>3. Mengembangkan filosofi sama – sama menang dalam negoisasi</a:t>
            </a:r>
          </a:p>
          <a:p>
            <a:pPr marL="0" indent="0">
              <a:buNone/>
            </a:pPr>
            <a:r>
              <a:rPr lang="id-ID" dirty="0"/>
              <a:t>	Masing – masing pihak di dalam suatu negoisasi tentu ingin menang. Konsep negoisasi sama – sama menang tidak sekedar didasrkan pada pertimbangan etika. Bagian – bagian berikut memberikan tuntunan yang memadai dalam melakukan negoisasi.</a:t>
            </a:r>
          </a:p>
          <a:p>
            <a:pPr marL="0" indent="0">
              <a:buNone/>
            </a:pPr>
            <a:r>
              <a:rPr lang="id-ID" dirty="0"/>
              <a:t>	a. Pokok masalah yang dinegoisasikan</a:t>
            </a:r>
          </a:p>
          <a:p>
            <a:pPr marL="0" indent="0">
              <a:buNone/>
            </a:pPr>
            <a:r>
              <a:rPr lang="id-ID" dirty="0"/>
              <a:t>	b. Persiapan negoisasi</a:t>
            </a:r>
          </a:p>
          <a:p>
            <a:pPr marL="0" indent="0">
              <a:buNone/>
            </a:pPr>
            <a:r>
              <a:rPr lang="id-ID" dirty="0"/>
              <a:t>	c. Mencapai suasana yang tepat</a:t>
            </a:r>
          </a:p>
          <a:p>
            <a:pPr marL="0" indent="0">
              <a:buNone/>
            </a:pPr>
            <a:r>
              <a:rPr lang="id-ID" dirty="0"/>
              <a:t>	d. Taktik – taktik negoisasi</a:t>
            </a:r>
          </a:p>
          <a:p>
            <a:pPr marL="0" indent="0">
              <a:buNone/>
            </a:pPr>
            <a:r>
              <a:rPr lang="id-ID" dirty="0"/>
              <a:t>	e. Gaya – gaya negoisasi</a:t>
            </a:r>
          </a:p>
          <a:p>
            <a:pPr marL="0" indent="0">
              <a:buNone/>
            </a:pPr>
            <a:r>
              <a:rPr lang="id-ID" dirty="0"/>
              <a:t>	f. Mencari penyelesaian</a:t>
            </a:r>
          </a:p>
          <a:p>
            <a:pPr marL="0" indent="0">
              <a:buNone/>
            </a:pPr>
            <a:r>
              <a:rPr lang="id-ID" dirty="0"/>
              <a:t>	g. Situasi fall back</a:t>
            </a:r>
          </a:p>
          <a:p>
            <a:pPr marL="0" indent="0">
              <a:buNone/>
            </a:pPr>
            <a:r>
              <a:rPr lang="id-ID" dirty="0"/>
              <a:t>	h. Perilaku dalam negoisasi</a:t>
            </a:r>
          </a:p>
          <a:p>
            <a:pPr marL="0" indent="0">
              <a:buNone/>
            </a:pPr>
            <a:r>
              <a:rPr lang="id-ID" dirty="0"/>
              <a:t>	i. Mengakhiri negoisasi</a:t>
            </a:r>
          </a:p>
        </p:txBody>
      </p:sp>
    </p:spTree>
    <p:extLst>
      <p:ext uri="{BB962C8B-B14F-4D97-AF65-F5344CB8AC3E}">
        <p14:creationId xmlns:p14="http://schemas.microsoft.com/office/powerpoint/2010/main" val="359278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A.Definisi Konflik	</a:t>
            </a:r>
          </a:p>
        </p:txBody>
      </p:sp>
      <p:sp>
        <p:nvSpPr>
          <p:cNvPr id="3" name="Content Placeholder 2"/>
          <p:cNvSpPr>
            <a:spLocks noGrp="1"/>
          </p:cNvSpPr>
          <p:nvPr>
            <p:ph idx="1"/>
          </p:nvPr>
        </p:nvSpPr>
        <p:spPr>
          <a:xfrm>
            <a:off x="39710" y="1690688"/>
            <a:ext cx="12152290" cy="5167312"/>
          </a:xfrm>
          <a:solidFill>
            <a:schemeClr val="bg1">
              <a:alpha val="50000"/>
            </a:schemeClr>
          </a:solidFill>
          <a:effectLst>
            <a:outerShdw blurRad="1270000" dist="50800" dir="5400000" algn="ctr" rotWithShape="0">
              <a:srgbClr val="000000">
                <a:alpha val="43137"/>
              </a:srgbClr>
            </a:outerShdw>
          </a:effectLst>
        </p:spPr>
        <p:txBody>
          <a:bodyPr>
            <a:normAutofit fontScale="47500" lnSpcReduction="20000"/>
          </a:bodyPr>
          <a:lstStyle/>
          <a:p>
            <a:pPr marL="0" indent="0">
              <a:buNone/>
            </a:pPr>
            <a:r>
              <a:rPr lang="id-ID" dirty="0"/>
              <a:t>	Zaman telah berubah dengan pesat. Semua bidang, seperti ilmu pengetahuan, teknologi, dan seni mengalami kemajuan yang signifikan, seiring dengan progresivitas tersebut, konflik pun tetap omnipresent. Artinya, konflik ada di mana saja, kapan pun waktunya, siapapun kita. Dalam organisasi apa pun yang terlibat di dalamnya, kita pasti berhadapan dengan konflik.</a:t>
            </a:r>
          </a:p>
          <a:p>
            <a:pPr marL="0" indent="0">
              <a:buNone/>
            </a:pPr>
            <a:r>
              <a:rPr lang="id-ID" dirty="0"/>
              <a:t>	Dari aspek sumber daya manusia (SDM) misalnya, dapat diidentifikasi berbagai kompleksitas. Contohnya, kompleksitas jabatan, kompleksitas tugas, kompleksitas tanggung jawab, kompleksitas kedudukan, kompleksitas status, kompleksitas hak, kompleksitas wewenang, dan lain-lain. Kompleksitas ini dapat merupakan sumber potensial terjadinya konflik, sebagian besar kalangan menganggap bahwa semua konflik yang terjadi pasti berdampak negatif.</a:t>
            </a:r>
          </a:p>
          <a:p>
            <a:pPr marL="0" indent="0">
              <a:buNone/>
            </a:pPr>
            <a:r>
              <a:rPr lang="id-ID" dirty="0"/>
              <a:t>Banyak definisi tentang konflik yang diberikan oleh ahli manajemen. Hal ini bergantung pada sudut tinjauan yang digunakan dan persepsi para ahli tersebut tentang konflik dalam organisasi. Definisi dibawah ini menunjukkan perbedaan-perbedaan tersebut :</a:t>
            </a:r>
          </a:p>
          <a:p>
            <a:pPr marL="514350" indent="-514350">
              <a:buAutoNum type="arabicPeriod"/>
            </a:pPr>
            <a:r>
              <a:rPr lang="id-ID" dirty="0"/>
              <a:t>The condition of objective incompability between values or goals, as the behavior of deliberately interfering with another goal achievement, and emotional in terms if hostility (</a:t>
            </a:r>
            <a:r>
              <a:rPr lang="id-ID" b="1" dirty="0"/>
              <a:t>Luthans</a:t>
            </a:r>
            <a:r>
              <a:rPr lang="id-ID" dirty="0"/>
              <a:t>, 1985:386).</a:t>
            </a:r>
          </a:p>
          <a:p>
            <a:pPr marL="514350" indent="-514350">
              <a:buAutoNum type="arabicPeriod"/>
            </a:pPr>
            <a:r>
              <a:rPr lang="id-ID" dirty="0"/>
              <a:t>A proccess in which an effort is purposely made by A to offset the efforts of B by some form blocking that will result in frustating B in attaining his or her goals or furthering his or her interest (</a:t>
            </a:r>
            <a:r>
              <a:rPr lang="id-ID" b="1" dirty="0"/>
              <a:t>Robbins</a:t>
            </a:r>
            <a:r>
              <a:rPr lang="id-ID" dirty="0"/>
              <a:t>, 1996: 428)</a:t>
            </a:r>
          </a:p>
          <a:p>
            <a:pPr marL="514350" indent="-514350">
              <a:buAutoNum type="arabicPeriod"/>
            </a:pPr>
            <a:r>
              <a:rPr lang="id-ID" dirty="0"/>
              <a:t>Disagreement between individuals or groups within the organization stemming from the need to share scarce resources or engage in  interdependent work activities, or cultures (</a:t>
            </a:r>
            <a:r>
              <a:rPr lang="id-ID" b="1" dirty="0"/>
              <a:t>Stoner </a:t>
            </a:r>
            <a:r>
              <a:rPr lang="id-ID" dirty="0"/>
              <a:t>dan </a:t>
            </a:r>
            <a:r>
              <a:rPr lang="id-ID" b="1" dirty="0"/>
              <a:t>Freeman</a:t>
            </a:r>
            <a:r>
              <a:rPr lang="id-ID" dirty="0"/>
              <a:t>, 1989: 391)</a:t>
            </a:r>
          </a:p>
          <a:p>
            <a:pPr marL="514350" indent="-514350">
              <a:buAutoNum type="arabicPeriod"/>
            </a:pPr>
            <a:r>
              <a:rPr lang="id-ID" dirty="0"/>
              <a:t>All kinds of opposition or antagonistic interaction. It based on scarcity of power, resources or social position, and differing value systems (</a:t>
            </a:r>
            <a:r>
              <a:rPr lang="id-ID" b="1" dirty="0"/>
              <a:t>Kreitner </a:t>
            </a:r>
            <a:r>
              <a:rPr lang="id-ID" dirty="0"/>
              <a:t>dan </a:t>
            </a:r>
            <a:r>
              <a:rPr lang="id-ID" b="1" dirty="0"/>
              <a:t>Kinicki</a:t>
            </a:r>
            <a:r>
              <a:rPr lang="id-ID" dirty="0"/>
              <a:t>, 1995: 283)</a:t>
            </a:r>
          </a:p>
          <a:p>
            <a:pPr marL="0" indent="0">
              <a:buNone/>
            </a:pPr>
            <a:r>
              <a:rPr lang="id-ID" dirty="0"/>
              <a:t>	Selain beberapa pendapat di atas, ada beberapa teori yang mengartikan konflik sebagai berikut.</a:t>
            </a:r>
          </a:p>
          <a:p>
            <a:pPr marL="514350" indent="-514350">
              <a:buAutoNum type="alphaUcPeriod"/>
            </a:pPr>
            <a:r>
              <a:rPr lang="id-ID" dirty="0"/>
              <a:t>Pertentangan, (</a:t>
            </a:r>
            <a:r>
              <a:rPr lang="id-ID" b="1" dirty="0"/>
              <a:t>Dubrin</a:t>
            </a:r>
            <a:r>
              <a:rPr lang="id-ID" dirty="0"/>
              <a:t>, 1984: 346), mengacu pada pertentangan antar individu, kelompok atau organisasi yang dapat meningkatkan ketegangan sebagai akibat yang saling menghalangi dalam pencapaian tujuan.</a:t>
            </a:r>
          </a:p>
          <a:p>
            <a:pPr marL="514350" indent="-514350">
              <a:buAutoNum type="alphaUcPeriod"/>
            </a:pPr>
            <a:r>
              <a:rPr lang="id-ID" dirty="0"/>
              <a:t>Perilaku, Tjosfold (</a:t>
            </a:r>
            <a:r>
              <a:rPr lang="id-ID" b="1" dirty="0"/>
              <a:t>Champoux</a:t>
            </a:r>
            <a:r>
              <a:rPr lang="id-ID" dirty="0"/>
              <a:t>, 1996: 295), memandang konflik dalam organisasi sebagai perilaku yang berlawanan dan bertentangan.</a:t>
            </a:r>
          </a:p>
          <a:p>
            <a:pPr marL="514350" indent="-514350">
              <a:buAutoNum type="alphaUcPeriod"/>
            </a:pPr>
            <a:r>
              <a:rPr lang="id-ID" dirty="0"/>
              <a:t>Sebagai hubungan, Martinez dan Fule (2000: 274) menyatakan konflik adalah suatu hubungan yang terjadi antara dua orang, kelompok, organisasi, maupun golongan.</a:t>
            </a:r>
          </a:p>
          <a:p>
            <a:pPr marL="514350" indent="-514350">
              <a:buAutoNum type="alphaUcPeriod"/>
            </a:pPr>
            <a:r>
              <a:rPr lang="id-ID" dirty="0"/>
              <a:t>Sebagai situasi, Nelson dan Quick (1997: 178) melihat konflik sebagai suatu situasu yang tujuan, sikap, emosi, dan tingkah laku yang bertentangan menimbulkan oposisi dan sengketa antara dua kelompok atau lebih. </a:t>
            </a:r>
          </a:p>
        </p:txBody>
      </p:sp>
    </p:spTree>
    <p:extLst>
      <p:ext uri="{BB962C8B-B14F-4D97-AF65-F5344CB8AC3E}">
        <p14:creationId xmlns:p14="http://schemas.microsoft.com/office/powerpoint/2010/main" val="420290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B.Pandangan terhadap konflik</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85000" lnSpcReduction="20000"/>
          </a:bodyPr>
          <a:lstStyle/>
          <a:p>
            <a:pPr marL="0" indent="0">
              <a:buNone/>
            </a:pPr>
            <a:r>
              <a:rPr lang="id-ID" dirty="0"/>
              <a:t>	Terdapat perbedaan pandangan terhadap peran konflik dalam kelompok atau organisasi. Ada yang berpendapat bahwa konflik harus dihindari atau dihilangkan karena jika dibiarkan, konflik akan merugikan organisasi. Pertentangan pendapat ini oleh (</a:t>
            </a:r>
            <a:r>
              <a:rPr lang="id-ID" b="1" dirty="0"/>
              <a:t>Robbins</a:t>
            </a:r>
            <a:r>
              <a:rPr lang="id-ID" dirty="0"/>
              <a:t>, 1996: 431) disebut sebagai </a:t>
            </a:r>
            <a:r>
              <a:rPr lang="id-ID" i="1" dirty="0"/>
              <a:t>the conflict paradox</a:t>
            </a:r>
            <a:r>
              <a:rPr lang="id-ID" dirty="0"/>
              <a:t>, yaitu pandangan bahwa di satu sisi konflik dianggap dapat meningkatkan kinerja kelompok, namun di sisi lain, kebanyakan kelompok dan organisasi berusaha untuk meminimalisir.</a:t>
            </a:r>
          </a:p>
          <a:p>
            <a:pPr marL="0" indent="0">
              <a:buNone/>
            </a:pPr>
            <a:r>
              <a:rPr lang="id-ID" dirty="0"/>
              <a:t>	Berikut beberapa pandangan tentang konflik.</a:t>
            </a:r>
          </a:p>
          <a:p>
            <a:pPr marL="514350" indent="-514350">
              <a:buAutoNum type="arabicPeriod"/>
            </a:pPr>
            <a:r>
              <a:rPr lang="id-ID" dirty="0"/>
              <a:t>Pandangan tradisional, pandangan ini menyatakan bahwa semua konflik itu buruk. Pandangan ini konsisten dengan sikap yang dominan mengenai perilaku kelompok dalam dasawarsa 1930-an dan 1940-an.</a:t>
            </a:r>
          </a:p>
          <a:p>
            <a:pPr marL="514350" indent="-514350">
              <a:buAutoNum type="arabicPeriod"/>
            </a:pPr>
            <a:r>
              <a:rPr lang="id-ID" dirty="0"/>
              <a:t>Pandangan hubungan manusia, pandangan ini berargumen bahwa konflik merupakan peristiwa yang wajar terjadi dalam semua kelompok dan organisasi. Pandangan ini mendominasi teori konflik dari akhir dasawarsa 1940-an sampai pertengahan 1970-an.</a:t>
            </a:r>
          </a:p>
          <a:p>
            <a:pPr marL="514350" indent="-514350">
              <a:buAutoNum type="arabicPeriod"/>
            </a:pPr>
            <a:r>
              <a:rPr lang="id-ID" dirty="0"/>
              <a:t>Pandangan interaksionis, pandangan ini cenderung mendorong terjadinya konflik, atas dasar suatu asumsi bahwa kelompok yang koperatif, tenang, damai, dan serasi, cenderung menjadi statis, apatis, tidak aspiratif, dan tidak inovatif.</a:t>
            </a:r>
          </a:p>
        </p:txBody>
      </p:sp>
    </p:spTree>
    <p:extLst>
      <p:ext uri="{BB962C8B-B14F-4D97-AF65-F5344CB8AC3E}">
        <p14:creationId xmlns:p14="http://schemas.microsoft.com/office/powerpoint/2010/main" val="2178210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C. Jenis – jenis konflik</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62500" lnSpcReduction="20000"/>
          </a:bodyPr>
          <a:lstStyle/>
          <a:p>
            <a:pPr marL="0" indent="0">
              <a:buNone/>
            </a:pPr>
            <a:r>
              <a:rPr lang="id-ID" dirty="0"/>
              <a:t>	1. Konflik dilihat dari fungsinya </a:t>
            </a:r>
          </a:p>
          <a:p>
            <a:pPr marL="457200" lvl="1" indent="0">
              <a:buNone/>
            </a:pPr>
            <a:r>
              <a:rPr lang="id-ID" dirty="0"/>
              <a:t>Berdasarkan fungsinya, Robbins (1196:430) membagi konflik menjadi dua macam, yaitu konflik fungsional dan konflik disfungsional. Konflik fungsional adalah konflik yang mendukung pencapaian tujuan kelompok dan memperbaiki kinerja kelompok. Adapun konflik disfungsional adalah konflik yang merintangi pencapaian.</a:t>
            </a:r>
          </a:p>
          <a:p>
            <a:pPr marL="457200" lvl="1" indent="0">
              <a:buNone/>
            </a:pPr>
            <a:r>
              <a:rPr lang="id-ID" dirty="0"/>
              <a:t>	</a:t>
            </a:r>
            <a:r>
              <a:rPr lang="id-ID" sz="2900" dirty="0"/>
              <a:t>2. Konflik dilihat dari pihak yang terlibat di dalamnya</a:t>
            </a:r>
          </a:p>
          <a:p>
            <a:pPr marL="457200" lvl="1" indent="0">
              <a:buNone/>
            </a:pPr>
            <a:r>
              <a:rPr lang="id-ID" dirty="0"/>
              <a:t>Berdasarkan pihak yang terlibat di dalam konflik, stoner dan freeman (1989:393), membagi konflik menjadi enam macam.</a:t>
            </a:r>
          </a:p>
          <a:p>
            <a:pPr marL="914400" lvl="1" indent="-457200">
              <a:buAutoNum type="alphaLcPeriod"/>
            </a:pPr>
            <a:r>
              <a:rPr lang="id-ID" dirty="0"/>
              <a:t>Konflik dalam diri individu. Konflik ini terjadi jika seseorang harus memilih tujuan yang saling bertentangan atau karena tuntutan tugas yang melebihi batas kemampuannya</a:t>
            </a:r>
          </a:p>
          <a:p>
            <a:pPr marL="914400" lvl="1" indent="-457200">
              <a:buAutoNum type="alphaLcPeriod"/>
            </a:pPr>
            <a:r>
              <a:rPr lang="id-ID" dirty="0"/>
              <a:t>Konflik antar individu. Konflik ini terjadi karena perbedaan kepribadian antara individu yang satu dan individu yang lain.</a:t>
            </a:r>
          </a:p>
          <a:p>
            <a:pPr marL="914400" lvl="1" indent="-457200">
              <a:buAutoNum type="alphaLcPeriod"/>
            </a:pPr>
            <a:r>
              <a:rPr lang="id-ID" dirty="0"/>
              <a:t>Konflik antara individu dan kelompok. Terjadi jika individu gagal menyesuaikan diri dengan norma – norma kelompok tempat ia bekerja.</a:t>
            </a:r>
          </a:p>
          <a:p>
            <a:pPr marL="914400" lvl="1" indent="-457200">
              <a:buAutoNum type="alphaLcPeriod"/>
            </a:pPr>
            <a:r>
              <a:rPr lang="id-ID" dirty="0"/>
              <a:t>Konflik antarkelompok dalam organisasi yang sama. Konflik ini terjadi karena masing – masing kelompok memiliki tujuan yang berbeda dan masing – masing berupaya untuk mencapainya.</a:t>
            </a:r>
          </a:p>
          <a:p>
            <a:pPr marL="914400" lvl="1" indent="-457200">
              <a:buAutoNum type="alphaLcPeriod"/>
            </a:pPr>
            <a:r>
              <a:rPr lang="id-ID" dirty="0"/>
              <a:t>Konflik antarorganisasi. Konflik ini terjadi jika tindakan yang dilakukan oleh organisasi menimbulkan dampat negatif bagi organisasi lainnya.</a:t>
            </a:r>
          </a:p>
          <a:p>
            <a:pPr marL="914400" lvl="1" indent="-457200">
              <a:buAutoNum type="alphaLcPeriod"/>
            </a:pPr>
            <a:r>
              <a:rPr lang="id-ID" dirty="0"/>
              <a:t>Konflik antarindividu. Konflik ini terjadi sebagai akibat sikap atau perilaku dari anggota suatu organisasi yang berdampak negatif bagi anggota organisasi yang lain.</a:t>
            </a:r>
          </a:p>
          <a:p>
            <a:pPr marL="457200" lvl="1" indent="0">
              <a:buNone/>
            </a:pPr>
            <a:r>
              <a:rPr lang="id-ID" dirty="0"/>
              <a:t>	</a:t>
            </a:r>
            <a:r>
              <a:rPr lang="id-ID" sz="3200" dirty="0"/>
              <a:t>3.  Konflik dilihat dari posisi seseorang dalam struktur organisasi</a:t>
            </a:r>
          </a:p>
          <a:p>
            <a:pPr marL="457200" lvl="1" indent="0">
              <a:buNone/>
            </a:pPr>
            <a:r>
              <a:rPr lang="id-ID" dirty="0"/>
              <a:t>Dilihat dari posisi seseorang dalam struktur organisasi, Winardi (1192:74) membagi konflik menjadi empat macam.</a:t>
            </a:r>
          </a:p>
          <a:p>
            <a:pPr marL="914400" lvl="1" indent="-457200">
              <a:buAutoNum type="alphaLcPeriod"/>
            </a:pPr>
            <a:r>
              <a:rPr lang="id-ID" dirty="0"/>
              <a:t>Konflik vertikal, yaitu konflik yang terjadi antara karyawan yang memiliki kedudukan yang tidak sama dalam organisasi.</a:t>
            </a:r>
          </a:p>
          <a:p>
            <a:pPr marL="914400" lvl="1" indent="-457200">
              <a:buAutoNum type="alphaLcPeriod"/>
            </a:pPr>
            <a:r>
              <a:rPr lang="id-ID" dirty="0"/>
              <a:t>Konflik horizontal, yaitu konflik yang terjadi antara mereka yang memiliki kedudukan yang sama atau setingkat dalam organisasi.</a:t>
            </a:r>
          </a:p>
          <a:p>
            <a:pPr marL="914400" lvl="1" indent="-457200">
              <a:buAutoNum type="alphaLcPeriod"/>
            </a:pPr>
            <a:r>
              <a:rPr lang="id-ID" dirty="0"/>
              <a:t>Konflik garis-staf, yaitu konflik konflik yang terjadi antara karyawan lini, yang biasanya memegang posisi komando, dan pejabat staf yang biasanya berfungsi sebagai penasihat dalam organisasi.</a:t>
            </a:r>
          </a:p>
          <a:p>
            <a:pPr marL="914400" lvl="1" indent="-457200">
              <a:buAutoNum type="alphaLcPeriod"/>
            </a:pPr>
            <a:r>
              <a:rPr lang="id-ID" dirty="0"/>
              <a:t>Konflik peran, yaitu konflik yang terjadi karena seseorang mengemban lebih dari satu peran yang saling bertentangan.</a:t>
            </a:r>
          </a:p>
        </p:txBody>
      </p:sp>
    </p:spTree>
    <p:extLst>
      <p:ext uri="{BB962C8B-B14F-4D97-AF65-F5344CB8AC3E}">
        <p14:creationId xmlns:p14="http://schemas.microsoft.com/office/powerpoint/2010/main" val="35375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D. Faktor – faktor penyebab timbulnya konflik</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a:bodyPr>
          <a:lstStyle/>
          <a:p>
            <a:pPr marL="0" indent="0">
              <a:buNone/>
            </a:pPr>
            <a:r>
              <a:rPr lang="id-ID" dirty="0"/>
              <a:t>	1. Komunikasi. Komunikasi yang buruk, dalam arti komunikasi yang menimbulkan kesalahpahaman antara pihak yang terlibat, dapat menjadi sumber konflik.</a:t>
            </a:r>
          </a:p>
          <a:p>
            <a:pPr marL="0" indent="0">
              <a:buNone/>
            </a:pPr>
            <a:r>
              <a:rPr lang="id-ID" dirty="0"/>
              <a:t>	2. Struktur. Istilah struktur dalam konteks ini digunakan dalam arti mencakup ukuran (kelompok), derajat spesialisasi yang diberikan kepada anggota kelompok, kejelasan jurisdiksi, kecocokan antara tujuan anggota dengan tujuan kelompok, gaya kepemimpinan, sistem imbalan, dan derajat kebergantungan antara kelompok.</a:t>
            </a:r>
          </a:p>
          <a:p>
            <a:pPr marL="0" indent="0">
              <a:buNone/>
            </a:pPr>
            <a:r>
              <a:rPr lang="id-ID" dirty="0"/>
              <a:t>	3. Variabel pribadi. Sumber konflik lainnya yang potensial adalah faktor pribadi, yang meliputi sistem nilai yang dimiliki tiap individu, karakteristik kepribadian yang menyebabkan individu memiliki keunikan dan berbeda dengan individu yang lain</a:t>
            </a:r>
          </a:p>
        </p:txBody>
      </p:sp>
    </p:spTree>
    <p:extLst>
      <p:ext uri="{BB962C8B-B14F-4D97-AF65-F5344CB8AC3E}">
        <p14:creationId xmlns:p14="http://schemas.microsoft.com/office/powerpoint/2010/main" val="1691603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p:spPr>
        <p:txBody>
          <a:bodyPr/>
          <a:lstStyle/>
          <a:p>
            <a:r>
              <a:rPr lang="id-ID" dirty="0"/>
              <a:t>E. Konflik dan kaitannya dengan kualitas pelayanan organisasi</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92500" lnSpcReduction="10000"/>
          </a:bodyPr>
          <a:lstStyle/>
          <a:p>
            <a:pPr marL="457200" lvl="1" indent="0">
              <a:buNone/>
            </a:pPr>
            <a:r>
              <a:rPr lang="id-ID" dirty="0"/>
              <a:t>	Manajemen pelayanan publik dalam organisasi publik umumnya memberikan layanan berupa jasa yang memiliki karakteristik, yaitu tidak nyata, tidak terpisahkan, tidak dapat disimpan, dan bervariasi. </a:t>
            </a:r>
          </a:p>
          <a:p>
            <a:pPr marL="457200" lvl="1" indent="0">
              <a:buNone/>
            </a:pPr>
            <a:r>
              <a:rPr lang="id-ID" dirty="0"/>
              <a:t>	Kualitas layanan, dengan demikian didefinisikan sebagai hasil persepsi dari perbandingan antara harapan pelanggan dengan kinerja aktual pemberi layanan. Apabila layanan yang diterima atau dirasakan sesuai dengan yang diharapkan, kualitas layanan yang dipersepsikan akan baik dan memuaskan.</a:t>
            </a:r>
          </a:p>
          <a:p>
            <a:pPr marL="457200" lvl="1" indent="0">
              <a:buNone/>
            </a:pPr>
            <a:r>
              <a:rPr lang="id-ID" dirty="0"/>
              <a:t>	Setiap pimpinan suatu institusi publik menghendaki agar tercapai suatu pelayanan jasa yang unggul, yaitu sikap atau cara karyawan dalam melayani masyarakat pelanggan secara memuaskan, terdapat lima faktor yaitu :</a:t>
            </a:r>
          </a:p>
          <a:p>
            <a:pPr marL="914400" lvl="1" indent="-457200">
              <a:buAutoNum type="arabicPeriod"/>
            </a:pPr>
            <a:r>
              <a:rPr lang="id-ID" dirty="0"/>
              <a:t>Keandalan, kemampuan untuk memberikan jasa yang dijanjikan tepat pada waktunya </a:t>
            </a:r>
          </a:p>
          <a:p>
            <a:pPr marL="914400" lvl="1" indent="-457200">
              <a:buAutoNum type="arabicPeriod"/>
            </a:pPr>
            <a:r>
              <a:rPr lang="id-ID" dirty="0"/>
              <a:t>Responsif, kemauan untuk membantu pelanggan dan memberikan jasa dengan cepat</a:t>
            </a:r>
          </a:p>
          <a:p>
            <a:pPr marL="914400" lvl="1" indent="-457200">
              <a:buAutoNum type="arabicPeriod"/>
            </a:pPr>
            <a:r>
              <a:rPr lang="id-ID" dirty="0"/>
              <a:t>Keyakinan, kemampuan untuk menumbulkan kepercayaan pada diri pelanggan melalui perilaku ramah dan sopan</a:t>
            </a:r>
          </a:p>
          <a:p>
            <a:pPr marL="914400" lvl="1" indent="-457200">
              <a:buAutoNum type="arabicPeriod"/>
            </a:pPr>
            <a:r>
              <a:rPr lang="id-ID" dirty="0"/>
              <a:t>Empati, kepedulian atau kemampuan untuk memberikan perhatian pribadi pada pelanggan</a:t>
            </a:r>
          </a:p>
          <a:p>
            <a:pPr marL="914400" lvl="1" indent="-457200">
              <a:buAutoNum type="arabicPeriod"/>
            </a:pPr>
            <a:r>
              <a:rPr lang="id-ID" dirty="0"/>
              <a:t>Berwujud, mengacu pada fasilitas fisik, yaitu kemampuan dalam menyediakan peralatan, personal, dan media komunikasi yang dibutuhkan pelanggan</a:t>
            </a:r>
          </a:p>
        </p:txBody>
      </p:sp>
    </p:spTree>
    <p:extLst>
      <p:ext uri="{BB962C8B-B14F-4D97-AF65-F5344CB8AC3E}">
        <p14:creationId xmlns:p14="http://schemas.microsoft.com/office/powerpoint/2010/main" val="3365422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F. Mengelola konflik dalam organisasi</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62500" lnSpcReduction="20000"/>
          </a:bodyPr>
          <a:lstStyle/>
          <a:p>
            <a:pPr marL="0" indent="0">
              <a:buNone/>
            </a:pPr>
            <a:r>
              <a:rPr lang="id-ID" dirty="0"/>
              <a:t>	Para manajer menghabiskan banyak waktu dan energi untuk menangani konflik. Upaya penanganan konflik sangat penting dilakukan karena setiap jenis perubahan dalam suatu organisasi cenderung mendatangkan konflik.</a:t>
            </a:r>
          </a:p>
          <a:p>
            <a:pPr marL="0" indent="0">
              <a:buNone/>
            </a:pPr>
            <a:r>
              <a:rPr lang="id-ID" sz="3300" dirty="0"/>
              <a:t>1. Model diagnosis konflik pandangan kontinum dari Leonard Greenhalgh</a:t>
            </a:r>
          </a:p>
          <a:p>
            <a:pPr marL="0" indent="0">
              <a:buNone/>
            </a:pPr>
            <a:r>
              <a:rPr lang="id-ID" dirty="0"/>
              <a:t>	Menurut Greenhalgh (1999:391), konflik bukanlah suatu fenomena yang objektif dan nyata, tetapi ia ada dalam benak orang – orang yang terlibat dalam konflik tersebut. Oleh karena itu, untuk menangani konflik, seseorang harus bersikap empati, yaitu memahami keadaan sebagaimana yang dilihat oleh para pelaku penting yang terlibat konflik.</a:t>
            </a:r>
          </a:p>
          <a:p>
            <a:pPr marL="0" indent="0">
              <a:buNone/>
            </a:pPr>
            <a:r>
              <a:rPr lang="id-ID" dirty="0"/>
              <a:t>	a. Masalah – masalah yang dipertanyakan</a:t>
            </a:r>
          </a:p>
          <a:p>
            <a:pPr marL="0" indent="0">
              <a:buNone/>
            </a:pPr>
            <a:r>
              <a:rPr lang="id-ID" dirty="0"/>
              <a:t>		Jika masalah yang menjadi sumber konflik adalah masalah prinsip, konflik sulit dipecahkan karena mengorbankan prinsip dipandang sebagai mengorbankan integritas pribadi. Jika hal ini terjadi, bentuk intervensi yang dapat dilakukan adalah meminta semua pihak untuk mengakui bahwa mereka saling memahami pandangan masing – masing walaupun masih percaya dengan pandangannya sendiri.</a:t>
            </a:r>
          </a:p>
          <a:p>
            <a:pPr marL="0" indent="0">
              <a:buNone/>
            </a:pPr>
            <a:r>
              <a:rPr lang="id-ID" dirty="0"/>
              <a:t>	b. Ukuran taruhan</a:t>
            </a:r>
          </a:p>
          <a:p>
            <a:pPr marL="0" indent="0">
              <a:buNone/>
            </a:pPr>
            <a:r>
              <a:rPr lang="id-ID" dirty="0"/>
              <a:t>		Semakin bersar nilai yang dipertaruhkan dalam perdebatan, semakin sulit konflik dipecahkan. Misalnya, kebijakan akuisisi yang oleh manajer dianggap membahayakan kedudukannya. Dalam kasus ini, pendekatan persuasif dengan cara menunda penyelesaian, hingga semua pihak menjadi kurang emosional, sangat baik untuk dilakukan.</a:t>
            </a:r>
          </a:p>
          <a:p>
            <a:pPr marL="0" indent="0">
              <a:buNone/>
            </a:pPr>
            <a:r>
              <a:rPr lang="id-ID" dirty="0"/>
              <a:t>	c. Saling kebergantungan pihak – pihak yang terlibat</a:t>
            </a:r>
          </a:p>
          <a:p>
            <a:pPr marL="0" indent="0">
              <a:buNone/>
            </a:pPr>
            <a:r>
              <a:rPr lang="id-ID" dirty="0"/>
              <a:t>		Pihak – pihak yang terlibat dalam suatu konflik dapat memandang diri mereka sendiri dalam suatua rangkaian saling kebergantungan “berjumlah nol “ hingga “berjumlah positif”. Saling kebergantungan berjumlah nol adalah persepsi bahwa jika suatu pihak memperoleh sesuatu dari proses interaksi, hal tersebut berarti pengorbanan bagi pihak lain.</a:t>
            </a:r>
          </a:p>
        </p:txBody>
      </p:sp>
    </p:spTree>
    <p:extLst>
      <p:ext uri="{BB962C8B-B14F-4D97-AF65-F5344CB8AC3E}">
        <p14:creationId xmlns:p14="http://schemas.microsoft.com/office/powerpoint/2010/main" val="1155485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734"/>
            <a:ext cx="12192000" cy="6745265"/>
          </a:xfrm>
          <a:solidFill>
            <a:schemeClr val="bg1">
              <a:alpha val="50000"/>
            </a:schemeClr>
          </a:solidFill>
          <a:effectLst>
            <a:outerShdw blurRad="1270000" dist="50800" dir="5400000" algn="ctr" rotWithShape="0">
              <a:srgbClr val="000000">
                <a:alpha val="43137"/>
              </a:srgbClr>
            </a:outerShdw>
          </a:effectLst>
        </p:spPr>
        <p:txBody>
          <a:bodyPr>
            <a:normAutofit fontScale="77500" lnSpcReduction="20000"/>
          </a:bodyPr>
          <a:lstStyle/>
          <a:p>
            <a:pPr marL="0" indent="0">
              <a:buNone/>
            </a:pPr>
            <a:r>
              <a:rPr lang="id-ID" sz="1500" dirty="0"/>
              <a:t>	d. Kontinuitas interaksi</a:t>
            </a:r>
          </a:p>
          <a:p>
            <a:pPr marL="0" indent="0">
              <a:buNone/>
            </a:pPr>
            <a:r>
              <a:rPr lang="id-ID" sz="1500" dirty="0"/>
              <a:t>		Dimensi kontinuitas interaksi berhubungan dengan waktu yang semua pihak melihat diri mereka sendiri berhubungan satu sama lain. Jika mereka memvisualisasikan interaksi yang terjadi sebagai interaksi jangka panjang atau suatu hubungan yang terus menerus, konflik yang terjadi akan lebih mudah diselesaikan.</a:t>
            </a:r>
          </a:p>
          <a:p>
            <a:pPr marL="0" indent="0">
              <a:buNone/>
            </a:pPr>
            <a:r>
              <a:rPr lang="id-ID" sz="1500" dirty="0"/>
              <a:t>	e. Struktur pihak – pihak yang terlibat</a:t>
            </a:r>
          </a:p>
          <a:p>
            <a:pPr marL="0" indent="0">
              <a:buNone/>
            </a:pPr>
            <a:r>
              <a:rPr lang="id-ID" sz="1500" dirty="0"/>
              <a:t>		Konflik lebih mudah dipecahkan juka suatu pihak mempunyai seorang pemimpin yang kuat yang dapat menyatukan pengikutnya untuk menerima dan melaksanakan kesepakatan. Jika kepemimpinannya lemah, sub – subkelompok serikat pekerja yang paling merasa berkewajiban untuk mematuhi semua kesepakatan akan melakukan protes tanpa memerhatikan apa yang telah disepakati oleh pemimpin mereka, dan karena itu konflik sulit dipecahkan.</a:t>
            </a:r>
          </a:p>
          <a:p>
            <a:pPr marL="0" indent="0">
              <a:buNone/>
            </a:pPr>
            <a:r>
              <a:rPr lang="id-ID" sz="1500" dirty="0"/>
              <a:t>	f. Keterlibatan pihak ketiga </a:t>
            </a:r>
          </a:p>
          <a:p>
            <a:pPr marL="0" indent="0">
              <a:buNone/>
            </a:pPr>
            <a:r>
              <a:rPr lang="id-ID" sz="1500" dirty="0"/>
              <a:t>		Orang – orang cenderung terlibat secara emosional dalam konflik. Keterlibatan ini dapat menimbulkan beberapa pengaruh, antara lain : Persespi bisa menjadi rusak, munculnya proses pemikiran dan argumentasi yang tidak rasional, pendirian yang tidak beralasan, komunikasi rusak, dan munculnya serangan – serangan terhadap pribadi.</a:t>
            </a:r>
          </a:p>
          <a:p>
            <a:pPr marL="0" indent="0">
              <a:buNone/>
            </a:pPr>
            <a:r>
              <a:rPr lang="id-ID" sz="1500" dirty="0"/>
              <a:t>		Peranan yang dimainkan oleh pihak ketiga dapat berwujud bermacam – macam bentuk, mulai dari wasit yang mengawasi komunikasi, sampai penghubung semua pihak, jika komunikasi langsung sulit dilakukan. Peranan penengah pada dasarnya adalah menjaga agar semua pihak berinteraksi dalam cara yang beralasan dan konstruktif.</a:t>
            </a:r>
          </a:p>
          <a:p>
            <a:pPr marL="0" indent="0">
              <a:buNone/>
            </a:pPr>
            <a:r>
              <a:rPr lang="id-ID" sz="1500" dirty="0"/>
              <a:t>	g. Kemajuan konflik</a:t>
            </a:r>
          </a:p>
          <a:p>
            <a:pPr marL="0" indent="0">
              <a:buNone/>
            </a:pPr>
            <a:r>
              <a:rPr lang="id-ID" sz="1500" dirty="0"/>
              <a:t>		Sulit mengatasi konflik jika semua pihak yang terlibat tidak siap untuk suatu rekonsiliasi. Jika masing – masing pihak merasa bahwa diri mereka paling dirugikan, konflik sulit dipecahkan. Oleh karena itu, hal penting yang harus dilakukan adalah membujuk pihak – pihak yang terlibat agar menyadari bahwa mereka sama – sama menderita akibat konflik.</a:t>
            </a:r>
          </a:p>
          <a:p>
            <a:pPr marL="0" indent="0">
              <a:buNone/>
            </a:pPr>
            <a:r>
              <a:rPr lang="id-ID" sz="2300" dirty="0"/>
              <a:t>2. Lima gaya penanganan konflik dari Kreitner dan Kinicki</a:t>
            </a:r>
          </a:p>
          <a:p>
            <a:pPr marL="0" indent="0">
              <a:buNone/>
            </a:pPr>
            <a:r>
              <a:rPr lang="id-ID" sz="1500" dirty="0"/>
              <a:t>	a. Integrating</a:t>
            </a:r>
          </a:p>
          <a:p>
            <a:pPr marL="0" indent="0">
              <a:buNone/>
            </a:pPr>
            <a:r>
              <a:rPr lang="id-ID" sz="1500" dirty="0"/>
              <a:t>		Dalam gaya ini, pihak – pihak yang berkepentingan secara bersama – sama mengidentifisikan masalah yang dihadapi, kemudian mencari, mempertimbangkan, dan memilih solusi alternatif pemecahan masalah.</a:t>
            </a:r>
          </a:p>
          <a:p>
            <a:pPr marL="0" indent="0">
              <a:buNone/>
            </a:pPr>
            <a:r>
              <a:rPr lang="id-ID" sz="1500" dirty="0"/>
              <a:t>	b. Obliging</a:t>
            </a:r>
          </a:p>
          <a:p>
            <a:pPr marL="0" indent="0">
              <a:buNone/>
            </a:pPr>
            <a:r>
              <a:rPr lang="id-ID" sz="1500" dirty="0"/>
              <a:t>		seseorang yang bergaya obliging lebih memusatkan perhatian pada upaya untuk memuaskan pihak lain daripada diri sendiri.</a:t>
            </a:r>
          </a:p>
          <a:p>
            <a:pPr marL="0" indent="0">
              <a:buNone/>
            </a:pPr>
            <a:r>
              <a:rPr lang="id-ID" sz="1500" dirty="0"/>
              <a:t>	c. Dominating</a:t>
            </a:r>
          </a:p>
          <a:p>
            <a:pPr marL="0" indent="0">
              <a:buNone/>
            </a:pPr>
            <a:r>
              <a:rPr lang="id-ID" sz="1500" dirty="0"/>
              <a:t>		orientasi pada diri sendiri yang tinggi, dan rendahnya kepedulian terhadap kepentingan orang lain, mendorong sesorang untuk menggunakan taktik “saya menang, kamu kalah.”</a:t>
            </a:r>
          </a:p>
          <a:p>
            <a:pPr marL="0" indent="0">
              <a:buNone/>
            </a:pPr>
            <a:r>
              <a:rPr lang="id-ID" sz="1500" dirty="0"/>
              <a:t>	d. Avoiding</a:t>
            </a:r>
          </a:p>
          <a:p>
            <a:pPr marL="0" indent="0">
              <a:buNone/>
            </a:pPr>
            <a:r>
              <a:rPr lang="id-ID" sz="1500" dirty="0"/>
              <a:t>		taktik menghindar cocok digunakan untuk menyelesaikan masalah yang sepele atau remeh, atau jika biaya yang harus dikeluarkan untuk konfrontasi jauh lebih besar daripada keuntungan yang akan diperoleh.</a:t>
            </a:r>
          </a:p>
          <a:p>
            <a:pPr marL="0" indent="0">
              <a:buNone/>
            </a:pPr>
            <a:r>
              <a:rPr lang="id-ID" sz="1500" dirty="0"/>
              <a:t>	e. Compromising</a:t>
            </a:r>
          </a:p>
          <a:p>
            <a:pPr marL="0" indent="0">
              <a:buNone/>
            </a:pPr>
            <a:r>
              <a:rPr lang="id-ID" sz="1500" dirty="0"/>
              <a:t>		Gaya ini menempatkan sesorang pada posisi moderat, yang secara seimbang memadukan antara kepentingan sendiri dan kepentingan orang lain.</a:t>
            </a:r>
          </a:p>
        </p:txBody>
      </p:sp>
    </p:spTree>
    <p:extLst>
      <p:ext uri="{BB962C8B-B14F-4D97-AF65-F5344CB8AC3E}">
        <p14:creationId xmlns:p14="http://schemas.microsoft.com/office/powerpoint/2010/main" val="259834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a:t>G.Negoisasi</a:t>
            </a:r>
          </a:p>
        </p:txBody>
      </p:sp>
      <p:sp>
        <p:nvSpPr>
          <p:cNvPr id="3" name="Content Placeholder 2"/>
          <p:cNvSpPr>
            <a:spLocks noGrp="1"/>
          </p:cNvSpPr>
          <p:nvPr>
            <p:ph idx="1"/>
          </p:nvPr>
        </p:nvSpPr>
        <p:spPr>
          <a:xfrm>
            <a:off x="0" y="1825624"/>
            <a:ext cx="12192000" cy="5032375"/>
          </a:xfrm>
          <a:solidFill>
            <a:schemeClr val="bg1">
              <a:alpha val="50000"/>
            </a:schemeClr>
          </a:solidFill>
          <a:effectLst>
            <a:outerShdw blurRad="1270000" dist="50800" dir="5400000" algn="ctr" rotWithShape="0">
              <a:srgbClr val="000000">
                <a:alpha val="43137"/>
              </a:srgbClr>
            </a:outerShdw>
          </a:effectLst>
        </p:spPr>
        <p:txBody>
          <a:bodyPr>
            <a:normAutofit fontScale="62500" lnSpcReduction="20000"/>
          </a:bodyPr>
          <a:lstStyle/>
          <a:p>
            <a:pPr marL="514350" indent="-514350">
              <a:buAutoNum type="arabicPeriod"/>
            </a:pPr>
            <a:r>
              <a:rPr lang="id-ID" dirty="0"/>
              <a:t>Memahami negoisasi</a:t>
            </a:r>
          </a:p>
          <a:p>
            <a:pPr marL="0" indent="0">
              <a:buNone/>
            </a:pPr>
            <a:r>
              <a:rPr lang="id-ID" dirty="0"/>
              <a:t>	Sering orang awam akan menangkap kesan bahwa negoisasi merupakan istilah lain untuk mengatakan “keterlibatan dalam konflik”.</a:t>
            </a:r>
          </a:p>
          <a:p>
            <a:pPr marL="0" indent="0">
              <a:buNone/>
            </a:pPr>
            <a:r>
              <a:rPr lang="id-ID" dirty="0"/>
              <a:t>	a. Mengapa perlu organisasi ?</a:t>
            </a:r>
          </a:p>
          <a:p>
            <a:pPr marL="0" indent="0">
              <a:buNone/>
            </a:pPr>
            <a:r>
              <a:rPr lang="id-ID" dirty="0"/>
              <a:t>		Negoisasi diperlukan dalamkehidupan manusia karena sifatnya yang begitu erat dengan filosofi kehidupan manusia bahwa setiap manusia memiliki sifat dasar untuk mempertahankan kepentingannya.</a:t>
            </a:r>
          </a:p>
          <a:p>
            <a:pPr marL="0" indent="0">
              <a:buNone/>
            </a:pPr>
            <a:r>
              <a:rPr lang="id-ID" dirty="0"/>
              <a:t>	b. Negoisasi tidaklah untuk mencari pemenang dan pecundang</a:t>
            </a:r>
          </a:p>
          <a:p>
            <a:pPr marL="0" indent="0">
              <a:buNone/>
            </a:pPr>
            <a:r>
              <a:rPr lang="id-ID" dirty="0"/>
              <a:t>		Dalam setiap negoisasi terdapat kesempatan untuk menggunakan kemampuan sosial dan komunikasi efektid 	dan kreatif untuk membawa kedua belah pihak ke arah hasil positif bagi kepentingan bersama.</a:t>
            </a:r>
          </a:p>
          <a:p>
            <a:pPr marL="0" indent="0">
              <a:buNone/>
            </a:pPr>
            <a:r>
              <a:rPr lang="id-ID" dirty="0"/>
              <a:t>2. Kemampuan bernegoisasi</a:t>
            </a:r>
          </a:p>
          <a:p>
            <a:pPr marL="0" indent="0">
              <a:buNone/>
            </a:pPr>
            <a:r>
              <a:rPr lang="id-ID" dirty="0"/>
              <a:t>	Meskipun secara lahiriah manusia telah dibekali kemampuan bernegoisasi, untuk bernegoisasi denganbaik, kemampuan dasar tersebut perlu dikembangkan. Beberapa kemampuan dasar bernegoisasi yang baik sebagai berikut :</a:t>
            </a:r>
          </a:p>
          <a:p>
            <a:pPr marL="0" indent="0">
              <a:buNone/>
            </a:pPr>
            <a:r>
              <a:rPr lang="id-ID" dirty="0"/>
              <a:t>	a. Kemampuan menentukan serangkain tujuan.</a:t>
            </a:r>
          </a:p>
          <a:p>
            <a:pPr marL="0" indent="0">
              <a:buNone/>
            </a:pPr>
            <a:r>
              <a:rPr lang="id-ID" dirty="0"/>
              <a:t>	b. Kemampuan mencari kemungkinan dari pilihan banyak.</a:t>
            </a:r>
          </a:p>
          <a:p>
            <a:pPr marL="0" indent="0">
              <a:buNone/>
            </a:pPr>
            <a:r>
              <a:rPr lang="id-ID" dirty="0"/>
              <a:t>	c. Kemampuan mempersiapkan dengan baik.</a:t>
            </a:r>
          </a:p>
          <a:p>
            <a:pPr marL="0" indent="0">
              <a:buNone/>
            </a:pPr>
            <a:r>
              <a:rPr lang="id-ID" dirty="0"/>
              <a:t>	d. Kompetensi interaktif.</a:t>
            </a:r>
          </a:p>
          <a:p>
            <a:pPr marL="0" indent="0">
              <a:buNone/>
            </a:pPr>
            <a:r>
              <a:rPr lang="id-ID" dirty="0"/>
              <a:t>	e. Kemampuan menentukan prioritas.</a:t>
            </a:r>
          </a:p>
        </p:txBody>
      </p:sp>
    </p:spTree>
    <p:extLst>
      <p:ext uri="{BB962C8B-B14F-4D97-AF65-F5344CB8AC3E}">
        <p14:creationId xmlns:p14="http://schemas.microsoft.com/office/powerpoint/2010/main" val="187903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3940</TotalTime>
  <Words>59</Words>
  <Application>Microsoft Office PowerPoint</Application>
  <PresentationFormat>Widescreen</PresentationFormat>
  <Paragraphs>107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A.Definisi Konflik </vt:lpstr>
      <vt:lpstr>B.Pandangan terhadap konflik</vt:lpstr>
      <vt:lpstr>C. Jenis – jenis konflik</vt:lpstr>
      <vt:lpstr>D. Faktor – faktor penyebab timbulnya konflik</vt:lpstr>
      <vt:lpstr>E. Konflik dan kaitannya dengan kualitas pelayanan organisasi</vt:lpstr>
      <vt:lpstr>F. Mengelola konflik dalam organisasi</vt:lpstr>
      <vt:lpstr>PowerPoint Presentation</vt:lpstr>
      <vt:lpstr>G.Negoisasi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Konflik, Manajemen Konflik, Dan Negoisasi</dc:title>
  <dc:creator>Ruthis Thira</dc:creator>
  <cp:lastModifiedBy>panjirahman</cp:lastModifiedBy>
  <cp:revision>23</cp:revision>
  <dcterms:created xsi:type="dcterms:W3CDTF">2017-02-13T07:56:43Z</dcterms:created>
  <dcterms:modified xsi:type="dcterms:W3CDTF">2017-02-23T08:34:12Z</dcterms:modified>
</cp:coreProperties>
</file>