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-120" y="-8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32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09" y="94136"/>
            <a:ext cx="3254189" cy="2635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427" y="2729481"/>
            <a:ext cx="547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2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802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2" y="6546580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2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9" y="6489706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802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2" y="6546580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2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9" y="6489706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EAEB-627F-4286-8B99-5E847923F7B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C1B0-D086-4241-B44A-E4ABAE52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6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16" y="795130"/>
            <a:ext cx="8008515" cy="5634245"/>
          </a:xfrm>
        </p:spPr>
        <p:txBody>
          <a:bodyPr/>
          <a:lstStyle>
            <a:lvl1pPr marL="357188" indent="-357188">
              <a:buClr>
                <a:srgbClr val="C00000"/>
              </a:buClr>
              <a:buSzPct val="80000"/>
              <a:buFont typeface="Wingdings" panose="05000000000000000000" pitchFamily="2" charset="2"/>
              <a:buChar char="n"/>
              <a:defRPr b="1" baseline="0"/>
            </a:lvl1pPr>
            <a:lvl2pPr marL="685800" indent="-328613">
              <a:spcBef>
                <a:spcPts val="12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lvl2pPr>
            <a:lvl3pPr marL="1143000" indent="-228600">
              <a:buSzPct val="70000"/>
              <a:buFont typeface="Wingdings" panose="05000000000000000000" pitchFamily="2" charset="2"/>
              <a:buChar char="n"/>
              <a:defRPr sz="2200"/>
            </a:lvl3pPr>
            <a:lvl4pPr marL="1600200" indent="-228600">
              <a:buSzPct val="70000"/>
              <a:buFont typeface="Wingdings" panose="05000000000000000000" pitchFamily="2" charset="2"/>
              <a:buChar char="l"/>
              <a:defRPr/>
            </a:lvl4pPr>
            <a:lvl5pPr marL="2057400" indent="-228600">
              <a:buSzPct val="7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/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/>
              </a:rPr>
              <a:t>School</a:t>
            </a:r>
            <a:r>
              <a:rPr lang="en-US" sz="1000" b="1" dirty="0" smtClean="0">
                <a:solidFill>
                  <a:schemeClr val="tx1"/>
                </a:solidFill>
                <a:effectLst/>
              </a:rPr>
              <a:t> of</a:t>
            </a:r>
            <a:r>
              <a:rPr lang="id-ID" sz="1000" b="1" baseline="0" dirty="0" smtClean="0">
                <a:solidFill>
                  <a:schemeClr val="tx1"/>
                </a:solidFill>
                <a:effectLst/>
              </a:rPr>
              <a:t> Economic and Business</a:t>
            </a:r>
            <a:endParaRPr lang="en-GB" sz="1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502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" y="611329"/>
            <a:ext cx="13939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Telkom University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122" y="6546580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2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9" y="6489706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9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2" y="6546580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2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9" y="6489706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2" y="6546580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2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9" y="6489706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7462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87397"/>
            <a:ext cx="3868340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7462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87397"/>
            <a:ext cx="3887391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4122" y="6546580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2"/>
            <a:ext cx="9144000" cy="4286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58919" y="6489706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4122" y="6546580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2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9" y="6489706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04502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74122" y="6546580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2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9" y="6489706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32"/>
            <a:ext cx="2949178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2" y="6546580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2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9" y="6489706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5341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5"/>
            <a:ext cx="2949178" cy="53414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2" y="6546580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2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9" y="6489706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EAEB-627F-4286-8B99-5E847923F7B3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AC1B0-D086-4241-B44A-E4ABAE52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9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763" y="4025028"/>
            <a:ext cx="8695765" cy="23085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>
                <a:solidFill>
                  <a:schemeClr val="tx1"/>
                </a:solidFill>
                <a:latin typeface="Calibri"/>
                <a:cs typeface="Calibri"/>
              </a:rPr>
              <a:t>BEBERAPA HASIL PENELITIAN DALAM BIDANG ILMU PERILAKU </a:t>
            </a:r>
            <a:r>
              <a:rPr lang="en-US" sz="3600" dirty="0" smtClean="0">
                <a:solidFill>
                  <a:schemeClr val="tx1"/>
                </a:solidFill>
                <a:latin typeface="Calibri"/>
                <a:cs typeface="Calibri"/>
              </a:rPr>
              <a:t>ORGANISASI</a:t>
            </a:r>
          </a:p>
          <a:p>
            <a:r>
              <a:rPr lang="id-ID" sz="2000" dirty="0">
                <a:solidFill>
                  <a:schemeClr val="tx1"/>
                </a:solidFill>
                <a:cs typeface="Calibri"/>
              </a:rPr>
              <a:t>Sumber : Perilaku Organisasional</a:t>
            </a:r>
          </a:p>
          <a:p>
            <a:r>
              <a:rPr lang="id-ID" sz="2000" dirty="0">
                <a:solidFill>
                  <a:schemeClr val="tx1"/>
                </a:solidFill>
                <a:cs typeface="Calibri"/>
              </a:rPr>
              <a:t>Dr. Sopiah, MM., M.Pd.</a:t>
            </a:r>
          </a:p>
          <a:p>
            <a:pPr>
              <a:lnSpc>
                <a:spcPct val="100000"/>
              </a:lnSpc>
            </a:pPr>
            <a:endParaRPr lang="en-US" sz="3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3" descr="Screen Shot 2017-02-15 at 7.25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0"/>
            <a:ext cx="4457700" cy="27559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30624" y="287749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BAB XIII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5591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b="0" dirty="0" err="1" smtClean="0">
                <a:latin typeface="Calibri"/>
                <a:cs typeface="Calibri"/>
              </a:rPr>
              <a:t>Dalam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penelitian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selama</a:t>
            </a:r>
            <a:r>
              <a:rPr lang="en-US" b="0" dirty="0" smtClean="0">
                <a:latin typeface="Calibri"/>
                <a:cs typeface="Calibri"/>
              </a:rPr>
              <a:t> 15 </a:t>
            </a:r>
            <a:r>
              <a:rPr lang="en-US" b="0" dirty="0" err="1" smtClean="0">
                <a:latin typeface="Calibri"/>
                <a:cs typeface="Calibri"/>
              </a:rPr>
              <a:t>tahun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pada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lebih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dari</a:t>
            </a:r>
            <a:r>
              <a:rPr lang="en-US" b="0" dirty="0" smtClean="0">
                <a:latin typeface="Calibri"/>
                <a:cs typeface="Calibri"/>
              </a:rPr>
              <a:t> 1000 </a:t>
            </a:r>
            <a:r>
              <a:rPr lang="en-US" b="0" dirty="0" err="1" smtClean="0">
                <a:latin typeface="Calibri"/>
                <a:cs typeface="Calibri"/>
              </a:rPr>
              <a:t>perusahaan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dengan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ukuran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sektor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industri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umum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berbeda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menunjukkan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konsistensi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sama</a:t>
            </a:r>
            <a:r>
              <a:rPr lang="en-US" b="0" dirty="0">
                <a:latin typeface="Calibri"/>
                <a:cs typeface="Calibri"/>
              </a:rPr>
              <a:t> </a:t>
            </a:r>
            <a:r>
              <a:rPr lang="en-US" b="0" dirty="0" smtClean="0">
                <a:latin typeface="Calibri"/>
                <a:cs typeface="Calibri"/>
              </a:rPr>
              <a:t>(</a:t>
            </a:r>
            <a:r>
              <a:rPr lang="en-US" b="0" dirty="0" err="1" smtClean="0">
                <a:latin typeface="Calibri"/>
                <a:cs typeface="Calibri"/>
              </a:rPr>
              <a:t>Juechter</a:t>
            </a:r>
            <a:r>
              <a:rPr lang="en-US" b="0" dirty="0" smtClean="0">
                <a:latin typeface="Calibri"/>
                <a:cs typeface="Calibri"/>
              </a:rPr>
              <a:t>, et.al. 1998).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b="0" dirty="0" smtClean="0">
                <a:latin typeface="Calibri"/>
                <a:cs typeface="Calibri"/>
              </a:rPr>
              <a:t>Deal &amp; Kennedy (1982) </a:t>
            </a:r>
            <a:r>
              <a:rPr lang="en-US" b="0" dirty="0" err="1" smtClean="0">
                <a:latin typeface="Calibri"/>
                <a:cs typeface="Calibri"/>
              </a:rPr>
              <a:t>dan</a:t>
            </a:r>
            <a:r>
              <a:rPr lang="en-US" b="0" dirty="0" smtClean="0">
                <a:latin typeface="Calibri"/>
                <a:cs typeface="Calibri"/>
              </a:rPr>
              <a:t> Peter &amp; Waterman (1982) </a:t>
            </a:r>
            <a:r>
              <a:rPr lang="en-US" b="0" dirty="0" err="1" smtClean="0">
                <a:latin typeface="Calibri"/>
                <a:cs typeface="Calibri"/>
              </a:rPr>
              <a:t>dalam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Sobirin</a:t>
            </a:r>
            <a:r>
              <a:rPr lang="en-US" b="0" dirty="0" smtClean="0">
                <a:latin typeface="Calibri"/>
                <a:cs typeface="Calibri"/>
              </a:rPr>
              <a:t> (1997) yang </a:t>
            </a:r>
            <a:r>
              <a:rPr lang="en-US" b="0" dirty="0" err="1" smtClean="0">
                <a:latin typeface="Calibri"/>
                <a:cs typeface="Calibri"/>
              </a:rPr>
              <a:t>memfokuskan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penelitiannya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pada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perusahaan-perusahaan</a:t>
            </a:r>
            <a:r>
              <a:rPr lang="en-US" b="0" dirty="0" smtClean="0">
                <a:latin typeface="Calibri"/>
                <a:cs typeface="Calibri"/>
              </a:rPr>
              <a:t> di </a:t>
            </a:r>
            <a:r>
              <a:rPr lang="en-US" b="0" dirty="0" err="1" smtClean="0">
                <a:latin typeface="Calibri"/>
                <a:cs typeface="Calibri"/>
              </a:rPr>
              <a:t>Amerika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menekankan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pentingnya</a:t>
            </a:r>
            <a:r>
              <a:rPr lang="en-US" b="0" dirty="0" smtClean="0">
                <a:latin typeface="Calibri"/>
                <a:cs typeface="Calibri"/>
              </a:rPr>
              <a:t> shared beliefs </a:t>
            </a:r>
            <a:r>
              <a:rPr lang="en-US" b="0" dirty="0" err="1" smtClean="0">
                <a:latin typeface="Calibri"/>
                <a:cs typeface="Calibri"/>
              </a:rPr>
              <a:t>dan</a:t>
            </a:r>
            <a:r>
              <a:rPr lang="en-US" b="0" dirty="0" smtClean="0">
                <a:latin typeface="Calibri"/>
                <a:cs typeface="Calibri"/>
              </a:rPr>
              <a:t> values </a:t>
            </a:r>
            <a:r>
              <a:rPr lang="en-US" b="0" dirty="0" err="1" smtClean="0">
                <a:latin typeface="Calibri"/>
                <a:cs typeface="Calibri"/>
              </a:rPr>
              <a:t>untuk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mencapai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efektivitas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organisasi</a:t>
            </a:r>
            <a:r>
              <a:rPr lang="en-US" b="0" dirty="0" smtClean="0">
                <a:latin typeface="Calibri"/>
                <a:cs typeface="Calibri"/>
              </a:rPr>
              <a:t>. </a:t>
            </a:r>
            <a:r>
              <a:rPr lang="en-US" b="0" dirty="0" err="1" smtClean="0">
                <a:latin typeface="Calibri"/>
                <a:cs typeface="Calibri"/>
              </a:rPr>
              <a:t>Mereka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mengklaim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bahwa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suksesnya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sebuah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organisasi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terletak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pada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kuat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tidaknya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bidaya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organisasi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tersebut</a:t>
            </a:r>
            <a:r>
              <a:rPr lang="en-US" b="0" dirty="0" smtClean="0">
                <a:latin typeface="Calibri"/>
                <a:cs typeface="Calibri"/>
              </a:rPr>
              <a:t>. </a:t>
            </a:r>
            <a:r>
              <a:rPr lang="en-US" b="0" dirty="0" err="1" smtClean="0">
                <a:latin typeface="Calibri"/>
                <a:cs typeface="Calibri"/>
              </a:rPr>
              <a:t>Alasannya</a:t>
            </a:r>
            <a:r>
              <a:rPr lang="en-US" b="0" dirty="0" smtClean="0">
                <a:latin typeface="Calibri"/>
                <a:cs typeface="Calibri"/>
              </a:rPr>
              <a:t>: </a:t>
            </a:r>
            <a:r>
              <a:rPr lang="en-US" b="0" dirty="0" err="1" smtClean="0">
                <a:latin typeface="Calibri"/>
                <a:cs typeface="Calibri"/>
              </a:rPr>
              <a:t>kinerja</a:t>
            </a:r>
            <a:r>
              <a:rPr lang="en-US" b="0" dirty="0" smtClean="0">
                <a:latin typeface="Calibri"/>
                <a:cs typeface="Calibri"/>
              </a:rPr>
              <a:t> para </a:t>
            </a:r>
            <a:r>
              <a:rPr lang="en-US" b="0" dirty="0" err="1" smtClean="0">
                <a:latin typeface="Calibri"/>
                <a:cs typeface="Calibri"/>
              </a:rPr>
              <a:t>individu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kinerja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organisasi</a:t>
            </a:r>
            <a:r>
              <a:rPr lang="en-US" b="0" dirty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serta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bagaimana</a:t>
            </a:r>
            <a:r>
              <a:rPr lang="en-US" b="0" dirty="0">
                <a:latin typeface="Calibri"/>
                <a:cs typeface="Calibri"/>
              </a:rPr>
              <a:t> </a:t>
            </a:r>
            <a:r>
              <a:rPr lang="en-US" b="0" dirty="0" smtClean="0">
                <a:latin typeface="Calibri"/>
                <a:cs typeface="Calibri"/>
              </a:rPr>
              <a:t>sense of belonging </a:t>
            </a:r>
            <a:r>
              <a:rPr lang="en-US" b="0" dirty="0" err="1" smtClean="0">
                <a:latin typeface="Calibri"/>
                <a:cs typeface="Calibri"/>
              </a:rPr>
              <a:t>karyawan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terhadap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perusahaan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tidak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dapat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dipahami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dengan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baik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kecuali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dengan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memahami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budanya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organisasinya</a:t>
            </a:r>
            <a:r>
              <a:rPr lang="en-US" b="0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latin typeface="Calibri"/>
                <a:cs typeface="Calibri"/>
              </a:rPr>
              <a:t>Pengaruh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Budaya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Organisasi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Terhadap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Kinerja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769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b="0" dirty="0" smtClean="0">
                <a:latin typeface="Calibri"/>
                <a:cs typeface="Calibri"/>
              </a:rPr>
              <a:t>	</a:t>
            </a:r>
            <a:r>
              <a:rPr lang="en-US" b="0" dirty="0" err="1" smtClean="0">
                <a:latin typeface="Calibri"/>
                <a:cs typeface="Calibri"/>
              </a:rPr>
              <a:t>Ditinjau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dari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sudut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pimpinan</a:t>
            </a:r>
            <a:r>
              <a:rPr lang="en-US" b="0" dirty="0" smtClean="0">
                <a:latin typeface="Calibri"/>
                <a:cs typeface="Calibri"/>
              </a:rPr>
              <a:t>, </a:t>
            </a:r>
            <a:r>
              <a:rPr lang="en-US" b="0" dirty="0" err="1" smtClean="0">
                <a:latin typeface="Calibri"/>
                <a:cs typeface="Calibri"/>
              </a:rPr>
              <a:t>komitmen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pimpinan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tinggi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berdampak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pada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peningkatan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kinerja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karyawan</a:t>
            </a:r>
            <a:r>
              <a:rPr lang="en-US" b="0" dirty="0" smtClean="0">
                <a:latin typeface="Calibri"/>
                <a:cs typeface="Calibri"/>
              </a:rPr>
              <a:t>. </a:t>
            </a:r>
            <a:r>
              <a:rPr lang="en-US" b="0" dirty="0" err="1" smtClean="0">
                <a:latin typeface="Calibri"/>
                <a:cs typeface="Calibri"/>
              </a:rPr>
              <a:t>Komitmen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organisasional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pimpinan</a:t>
            </a:r>
            <a:r>
              <a:rPr lang="en-US" b="0" dirty="0" smtClean="0">
                <a:latin typeface="Calibri"/>
                <a:cs typeface="Calibri"/>
              </a:rPr>
              <a:t>, </a:t>
            </a:r>
            <a:r>
              <a:rPr lang="en-US" b="0" dirty="0" err="1" smtClean="0">
                <a:latin typeface="Calibri"/>
                <a:cs typeface="Calibri"/>
              </a:rPr>
              <a:t>baik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tinggi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maupun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rendah</a:t>
            </a:r>
            <a:r>
              <a:rPr lang="en-US" b="0" dirty="0" smtClean="0">
                <a:latin typeface="Calibri"/>
                <a:cs typeface="Calibri"/>
              </a:rPr>
              <a:t>, </a:t>
            </a:r>
            <a:r>
              <a:rPr lang="en-US" b="0" dirty="0" err="1" smtClean="0">
                <a:latin typeface="Calibri"/>
                <a:cs typeface="Calibri"/>
              </a:rPr>
              <a:t>akan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berdampak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pada</a:t>
            </a:r>
            <a:r>
              <a:rPr lang="en-US" b="0" dirty="0" smtClean="0">
                <a:latin typeface="Calibri"/>
                <a:cs typeface="Calibri"/>
              </a:rPr>
              <a:t> :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b="0" dirty="0" err="1" smtClean="0">
                <a:latin typeface="Calibri"/>
                <a:cs typeface="Calibri"/>
              </a:rPr>
              <a:t>Karyawan</a:t>
            </a:r>
            <a:r>
              <a:rPr lang="en-US" b="0" dirty="0" smtClean="0">
                <a:latin typeface="Calibri"/>
                <a:cs typeface="Calibri"/>
              </a:rPr>
              <a:t>; </a:t>
            </a:r>
            <a:r>
              <a:rPr lang="en-US" b="0" dirty="0" err="1" smtClean="0">
                <a:latin typeface="Calibri"/>
                <a:cs typeface="Calibri"/>
              </a:rPr>
              <a:t>misalnya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terhadap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perkembangan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kinerja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karier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karyawan</a:t>
            </a:r>
            <a:r>
              <a:rPr lang="en-US" b="0" dirty="0" smtClean="0">
                <a:latin typeface="Calibri"/>
                <a:cs typeface="Calibri"/>
              </a:rPr>
              <a:t> di </a:t>
            </a:r>
            <a:r>
              <a:rPr lang="en-US" b="0" dirty="0" err="1" smtClean="0">
                <a:latin typeface="Calibri"/>
                <a:cs typeface="Calibri"/>
              </a:rPr>
              <a:t>organisasi</a:t>
            </a:r>
            <a:endParaRPr lang="en-US" b="0" dirty="0" smtClean="0">
              <a:latin typeface="Calibri"/>
              <a:cs typeface="Calibri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b="0" dirty="0" err="1" smtClean="0">
                <a:latin typeface="Calibri"/>
                <a:cs typeface="Calibri"/>
              </a:rPr>
              <a:t>Organisasi</a:t>
            </a:r>
            <a:r>
              <a:rPr lang="en-US" b="0" dirty="0" smtClean="0">
                <a:latin typeface="Calibri"/>
                <a:cs typeface="Calibri"/>
              </a:rPr>
              <a:t>; </a:t>
            </a:r>
            <a:r>
              <a:rPr lang="en-US" b="0" dirty="0" err="1" smtClean="0">
                <a:latin typeface="Calibri"/>
                <a:cs typeface="Calibri"/>
              </a:rPr>
              <a:t>pimpinan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berkomitmen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tinggi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pada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organisasi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menimbulkan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kinerja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organisasi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tinggi</a:t>
            </a:r>
            <a:r>
              <a:rPr lang="en-US" b="0" dirty="0" smtClean="0">
                <a:latin typeface="Calibri"/>
                <a:cs typeface="Calibri"/>
              </a:rPr>
              <a:t>, </a:t>
            </a:r>
            <a:r>
              <a:rPr lang="en-US" b="0" dirty="0" err="1" smtClean="0">
                <a:latin typeface="Calibri"/>
                <a:cs typeface="Calibri"/>
              </a:rPr>
              <a:t>tingkat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absensi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berkurang</a:t>
            </a:r>
            <a:r>
              <a:rPr lang="en-US" b="0" dirty="0" smtClean="0">
                <a:latin typeface="Calibri"/>
                <a:cs typeface="Calibri"/>
              </a:rPr>
              <a:t>, </a:t>
            </a:r>
            <a:r>
              <a:rPr lang="en-US" b="0" dirty="0" err="1" smtClean="0">
                <a:latin typeface="Calibri"/>
                <a:cs typeface="Calibri"/>
              </a:rPr>
              <a:t>loyalitas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keryawan</a:t>
            </a:r>
            <a:r>
              <a:rPr lang="en-US" b="0" dirty="0" smtClean="0">
                <a:latin typeface="Calibri"/>
                <a:cs typeface="Calibri"/>
              </a:rPr>
              <a:t>, </a:t>
            </a:r>
            <a:r>
              <a:rPr lang="en-US" b="0" dirty="0" err="1" smtClean="0">
                <a:latin typeface="Calibri"/>
                <a:cs typeface="Calibri"/>
              </a:rPr>
              <a:t>dalan</a:t>
            </a:r>
            <a:r>
              <a:rPr lang="en-US" b="0" dirty="0" smtClean="0">
                <a:latin typeface="Calibri"/>
                <a:cs typeface="Calibri"/>
              </a:rPr>
              <a:t> lain-lain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b="0" dirty="0">
                <a:latin typeface="Calibri"/>
                <a:cs typeface="Calibri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latin typeface="Calibri"/>
                <a:cs typeface="Calibri"/>
              </a:rPr>
              <a:t>Pengaruh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Komitmen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Organisasional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Terhadap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Kinerja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815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800" b="0" dirty="0" err="1" smtClean="0">
                <a:latin typeface="Calibri"/>
                <a:cs typeface="Calibri"/>
              </a:rPr>
              <a:t>Budaya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memiliki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arti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penting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dalamorganisasi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Proposisi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diajukan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oleh</a:t>
            </a:r>
            <a:r>
              <a:rPr lang="en-US" sz="1800" b="0" dirty="0" smtClean="0">
                <a:latin typeface="Calibri"/>
                <a:cs typeface="Calibri"/>
              </a:rPr>
              <a:t> Chuang, Church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Zikic</a:t>
            </a:r>
            <a:r>
              <a:rPr lang="en-US" sz="1800" b="0" dirty="0" smtClean="0">
                <a:latin typeface="Calibri"/>
                <a:cs typeface="Calibri"/>
              </a:rPr>
              <a:t> (2004), </a:t>
            </a:r>
            <a:r>
              <a:rPr lang="en-US" sz="1800" b="0" dirty="0" err="1" smtClean="0">
                <a:latin typeface="Calibri"/>
                <a:cs typeface="Calibri"/>
              </a:rPr>
              <a:t>yakni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kesesuaian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budaya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dapat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mengurangi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terjadinya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konflik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baik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terkait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pekerjaan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maupun</a:t>
            </a:r>
            <a:r>
              <a:rPr lang="en-US" sz="1800" b="0" dirty="0" smtClean="0">
                <a:latin typeface="Calibri"/>
                <a:cs typeface="Calibri"/>
              </a:rPr>
              <a:t> yang </a:t>
            </a:r>
            <a:r>
              <a:rPr lang="en-US" sz="1800" b="0" dirty="0" err="1" smtClean="0">
                <a:latin typeface="Calibri"/>
                <a:cs typeface="Calibri"/>
              </a:rPr>
              <a:t>terkait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hubungan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antar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individu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800" b="0" dirty="0" smtClean="0">
                <a:latin typeface="Calibri"/>
                <a:cs typeface="Calibri"/>
              </a:rPr>
              <a:t>Robert </a:t>
            </a:r>
            <a:r>
              <a:rPr lang="en-US" sz="1800" b="0" dirty="0" err="1" smtClean="0">
                <a:latin typeface="Calibri"/>
                <a:cs typeface="Calibri"/>
              </a:rPr>
              <a:t>Kreitner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Angelo </a:t>
            </a:r>
            <a:r>
              <a:rPr lang="en-US" sz="1800" b="0" dirty="0" err="1" smtClean="0">
                <a:latin typeface="Calibri"/>
                <a:cs typeface="Calibri"/>
              </a:rPr>
              <a:t>Kunicki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Organizational Behavior (1992) </a:t>
            </a:r>
            <a:r>
              <a:rPr lang="en-US" sz="1800" b="0" dirty="0" err="1" smtClean="0">
                <a:latin typeface="Calibri"/>
                <a:cs typeface="Calibri"/>
              </a:rPr>
              <a:t>menggambarkan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sebuah</a:t>
            </a:r>
            <a:r>
              <a:rPr lang="en-US" sz="1800" b="0" dirty="0" smtClean="0">
                <a:latin typeface="Calibri"/>
                <a:cs typeface="Calibri"/>
              </a:rPr>
              <a:t> model </a:t>
            </a:r>
            <a:r>
              <a:rPr lang="en-US" sz="1800" b="0" dirty="0" err="1" smtClean="0">
                <a:latin typeface="Calibri"/>
                <a:cs typeface="Calibri"/>
              </a:rPr>
              <a:t>kinerja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individu</a:t>
            </a:r>
            <a:r>
              <a:rPr lang="en-US" sz="1800" b="0" dirty="0" smtClean="0">
                <a:latin typeface="Calibri"/>
                <a:cs typeface="Calibri"/>
              </a:rPr>
              <a:t>/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dalam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kaitannya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budaya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yaitu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b="0" dirty="0" smtClean="0">
                <a:latin typeface="Calibri"/>
                <a:cs typeface="Calibri"/>
              </a:rPr>
              <a:t>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err="1" smtClean="0">
                <a:latin typeface="Calibri"/>
                <a:cs typeface="Calibri"/>
              </a:rPr>
              <a:t>Pengaruh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Budaya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Organisasi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Terhadap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Kepuasan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dan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Dampaknya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Terhadap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Kinerja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98303" y="4945485"/>
            <a:ext cx="1361941" cy="9401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Budaya</a:t>
            </a:r>
            <a:r>
              <a:rPr lang="en-US" sz="1400" dirty="0" smtClean="0"/>
              <a:t> </a:t>
            </a:r>
            <a:r>
              <a:rPr lang="en-US" sz="1400" dirty="0" err="1" smtClean="0"/>
              <a:t>Nasional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, </a:t>
            </a:r>
            <a:r>
              <a:rPr lang="en-US" sz="1400" dirty="0" err="1" smtClean="0"/>
              <a:t>Sikap,Kekayaan</a:t>
            </a:r>
            <a:r>
              <a:rPr lang="en-US" sz="1400" dirty="0" smtClean="0"/>
              <a:t>, Bahasa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Sejarah</a:t>
            </a:r>
            <a:endParaRPr lang="en-US" sz="1400" dirty="0"/>
          </a:p>
        </p:txBody>
      </p:sp>
      <p:sp>
        <p:nvSpPr>
          <p:cNvPr id="5" name="Right Arrow 4"/>
          <p:cNvSpPr/>
          <p:nvPr/>
        </p:nvSpPr>
        <p:spPr>
          <a:xfrm>
            <a:off x="2260244" y="5280336"/>
            <a:ext cx="511935" cy="33485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772179" y="4945485"/>
            <a:ext cx="1381259" cy="9401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Budaya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Norma,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Kebisaan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151828" y="5278188"/>
            <a:ext cx="511935" cy="33485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63763" y="4945486"/>
            <a:ext cx="1373210" cy="9401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Efektifitas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Kepuasan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Efisiensi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berkurang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033752" y="5276040"/>
            <a:ext cx="511935" cy="33485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44077" y="4945485"/>
            <a:ext cx="1371599" cy="9401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Kuantitas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Efektifitas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Efisiensi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Tuntas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6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0" dirty="0" err="1" smtClean="0">
                <a:latin typeface="Calibri"/>
                <a:cs typeface="Calibri"/>
              </a:rPr>
              <a:t>Komitmen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pimpinan</a:t>
            </a:r>
            <a:r>
              <a:rPr lang="en-US" b="0" dirty="0" smtClean="0">
                <a:latin typeface="Calibri"/>
                <a:cs typeface="Calibri"/>
              </a:rPr>
              <a:t>, </a:t>
            </a:r>
            <a:r>
              <a:rPr lang="en-US" b="0" dirty="0" err="1" smtClean="0">
                <a:latin typeface="Calibri"/>
                <a:cs typeface="Calibri"/>
              </a:rPr>
              <a:t>baik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tinggi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maupun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rendah</a:t>
            </a:r>
            <a:r>
              <a:rPr lang="en-US" b="0" dirty="0" smtClean="0">
                <a:latin typeface="Calibri"/>
                <a:cs typeface="Calibri"/>
              </a:rPr>
              <a:t> , </a:t>
            </a:r>
            <a:r>
              <a:rPr lang="en-US" b="0" dirty="0" err="1" smtClean="0">
                <a:latin typeface="Calibri"/>
                <a:cs typeface="Calibri"/>
              </a:rPr>
              <a:t>berdampak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pada</a:t>
            </a:r>
            <a:r>
              <a:rPr lang="en-US" b="0" dirty="0" smtClean="0">
                <a:latin typeface="Calibri"/>
                <a:cs typeface="Calibri"/>
              </a:rPr>
              <a:t> 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dirty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Pimpinan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itu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sendiri</a:t>
            </a:r>
            <a:endParaRPr lang="en-US" b="0" dirty="0">
              <a:latin typeface="Calibri"/>
              <a:cs typeface="Calibri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0" dirty="0" err="1" smtClean="0">
                <a:latin typeface="Calibri"/>
                <a:cs typeface="Calibri"/>
              </a:rPr>
              <a:t>Organisasi</a:t>
            </a:r>
            <a:endParaRPr lang="en-US" b="0" dirty="0">
              <a:latin typeface="Calibri"/>
              <a:cs typeface="Calibri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0" dirty="0" smtClean="0">
                <a:latin typeface="Calibri"/>
                <a:cs typeface="Calibri"/>
              </a:rPr>
              <a:t>	</a:t>
            </a:r>
            <a:r>
              <a:rPr lang="en-US" b="0" dirty="0" err="1" smtClean="0">
                <a:latin typeface="Calibri"/>
                <a:cs typeface="Calibri"/>
              </a:rPr>
              <a:t>Menurut</a:t>
            </a:r>
            <a:r>
              <a:rPr lang="en-US" b="0" dirty="0" smtClean="0">
                <a:latin typeface="Calibri"/>
                <a:cs typeface="Calibri"/>
              </a:rPr>
              <a:t> Hackett &amp; </a:t>
            </a:r>
            <a:r>
              <a:rPr lang="en-US" b="0" dirty="0" err="1" smtClean="0">
                <a:latin typeface="Calibri"/>
                <a:cs typeface="Calibri"/>
              </a:rPr>
              <a:t>Guinon</a:t>
            </a:r>
            <a:r>
              <a:rPr lang="en-US" b="0" dirty="0" smtClean="0">
                <a:latin typeface="Calibri"/>
                <a:cs typeface="Calibri"/>
              </a:rPr>
              <a:t> (1995), </a:t>
            </a:r>
            <a:r>
              <a:rPr lang="en-US" b="0" dirty="0" err="1" smtClean="0">
                <a:latin typeface="Calibri"/>
                <a:cs typeface="Calibri"/>
              </a:rPr>
              <a:t>pimpinan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memiliki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komitmen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organisasional</a:t>
            </a:r>
            <a:r>
              <a:rPr lang="en-US" b="0" dirty="0" smtClean="0">
                <a:latin typeface="Calibri"/>
                <a:cs typeface="Calibri"/>
              </a:rPr>
              <a:t> yang </a:t>
            </a:r>
            <a:r>
              <a:rPr lang="en-US" b="0" dirty="0" err="1" smtClean="0">
                <a:latin typeface="Calibri"/>
                <a:cs typeface="Calibri"/>
              </a:rPr>
              <a:t>tinggi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akan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berdampak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pada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kepuasan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kerja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karyawan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berdampak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pada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kinerja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karyawan</a:t>
            </a:r>
            <a:r>
              <a:rPr lang="en-US" b="0" dirty="0" smtClean="0">
                <a:latin typeface="Calibri"/>
                <a:cs typeface="Calibri"/>
              </a:rPr>
              <a:t>, yang </a:t>
            </a:r>
            <a:r>
              <a:rPr lang="en-US" b="0" dirty="0" err="1" smtClean="0">
                <a:latin typeface="Calibri"/>
                <a:cs typeface="Calibri"/>
              </a:rPr>
              <a:t>berarti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karyawan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lebih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puas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dengan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pekerjaannya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sehingga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tingkat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absensinya</a:t>
            </a:r>
            <a:r>
              <a:rPr lang="en-US" b="0" dirty="0" smtClean="0">
                <a:latin typeface="Calibri"/>
                <a:cs typeface="Calibri"/>
              </a:rPr>
              <a:t> </a:t>
            </a:r>
            <a:r>
              <a:rPr lang="en-US" b="0" dirty="0" err="1" smtClean="0">
                <a:latin typeface="Calibri"/>
                <a:cs typeface="Calibri"/>
              </a:rPr>
              <a:t>menurun</a:t>
            </a:r>
            <a:r>
              <a:rPr lang="en-US" b="0" dirty="0" smtClean="0">
                <a:latin typeface="Calibri"/>
                <a:cs typeface="Calibri"/>
              </a:rPr>
              <a:t>. 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>
                <a:latin typeface="Calibri"/>
                <a:cs typeface="Calibri"/>
              </a:rPr>
              <a:t>Pengaruh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Komitmen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Organisasional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Pimpinan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Terhadap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Kepuasan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Kerja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dan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Dampaknya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Terhadap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Kinerja</a:t>
            </a:r>
            <a:endParaRPr lang="en-US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882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1800" b="0" dirty="0" err="1" smtClean="0">
                <a:latin typeface="Calibri"/>
                <a:cs typeface="Calibri"/>
              </a:rPr>
              <a:t>Khoirul</a:t>
            </a:r>
            <a:r>
              <a:rPr lang="en-US" sz="1800" b="0" dirty="0" smtClean="0">
                <a:latin typeface="Calibri"/>
                <a:cs typeface="Calibri"/>
              </a:rPr>
              <a:t>, 2001, </a:t>
            </a:r>
            <a:r>
              <a:rPr lang="en-US" sz="1800" b="0" dirty="0" err="1" smtClean="0">
                <a:latin typeface="Calibri"/>
                <a:cs typeface="Calibri"/>
              </a:rPr>
              <a:t>Pengaruh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Komitmen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Organisasional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Pimpinan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Terhadap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Kinerja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Karyawan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Universitas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Muhammadiyah</a:t>
            </a:r>
            <a:r>
              <a:rPr lang="en-US" sz="1800" b="0" dirty="0" smtClean="0">
                <a:latin typeface="Calibri"/>
                <a:cs typeface="Calibri"/>
              </a:rPr>
              <a:t> Malang; </a:t>
            </a:r>
            <a:r>
              <a:rPr lang="en-US" sz="1800" b="0" dirty="0" err="1" smtClean="0">
                <a:latin typeface="Calibri"/>
                <a:cs typeface="Calibri"/>
              </a:rPr>
              <a:t>Variabel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bebas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penelitian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terdiri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dari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kemauan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kesetiaan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kebanggaan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Untuk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menganalisis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digunakan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analisis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jalur</a:t>
            </a:r>
            <a:r>
              <a:rPr lang="en-US" sz="1800" b="0" dirty="0" smtClean="0">
                <a:latin typeface="Calibri"/>
                <a:cs typeface="Calibri"/>
              </a:rPr>
              <a:t>. </a:t>
            </a:r>
            <a:r>
              <a:rPr lang="en-US" sz="1800" b="0" dirty="0" err="1" smtClean="0">
                <a:latin typeface="Calibri"/>
                <a:cs typeface="Calibri"/>
              </a:rPr>
              <a:t>Hasil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penelitiannya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menyimpulkan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bahwa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adanya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pengaruh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komitmen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karyawan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terhadap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kinerja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karyawan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1800" b="0" dirty="0" err="1" smtClean="0">
                <a:latin typeface="Calibri"/>
                <a:cs typeface="Calibri"/>
              </a:rPr>
              <a:t>Studi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Empiris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Berkaitan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dengan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Kepuasan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Kerja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Dilakukan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Oleh</a:t>
            </a:r>
            <a:r>
              <a:rPr lang="en-US" sz="1800" b="0" dirty="0" smtClean="0">
                <a:latin typeface="Calibri"/>
                <a:cs typeface="Calibri"/>
              </a:rPr>
              <a:t> Work American National </a:t>
            </a:r>
            <a:r>
              <a:rPr lang="en-US" sz="1800" b="0" dirty="0" err="1" smtClean="0">
                <a:latin typeface="Calibri"/>
                <a:cs typeface="Calibri"/>
              </a:rPr>
              <a:t>pada</a:t>
            </a:r>
            <a:r>
              <a:rPr lang="en-US" sz="1800" b="0" dirty="0" smtClean="0">
                <a:latin typeface="Calibri"/>
                <a:cs typeface="Calibri"/>
              </a:rPr>
              <a:t> The Wyatt Company (Robbins 1996); </a:t>
            </a:r>
            <a:r>
              <a:rPr lang="en-US" sz="1800" b="0" dirty="0" err="1" smtClean="0">
                <a:latin typeface="Calibri"/>
                <a:cs typeface="Calibri"/>
              </a:rPr>
              <a:t>Mengidentifikasikan</a:t>
            </a:r>
            <a:r>
              <a:rPr lang="en-US" sz="1800" b="0" dirty="0" smtClean="0">
                <a:latin typeface="Calibri"/>
                <a:cs typeface="Calibri"/>
              </a:rPr>
              <a:t> 12 </a:t>
            </a:r>
            <a:r>
              <a:rPr lang="en-US" sz="1800" b="0" dirty="0" err="1" smtClean="0">
                <a:latin typeface="Calibri"/>
                <a:cs typeface="Calibri"/>
              </a:rPr>
              <a:t>dimensi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kepuasan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yaiu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oerganisasi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kerja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kondisi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kerja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komunikasi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kinerja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pekerjaan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tinjauan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ulang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kinerja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rekan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sekerja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menejemen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perusahaan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upah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tunjangan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pengembangan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karier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penelitian</a:t>
            </a:r>
            <a:r>
              <a:rPr lang="en-US" sz="1800" b="0" dirty="0" smtClean="0">
                <a:latin typeface="Calibri"/>
                <a:cs typeface="Calibri"/>
              </a:rPr>
              <a:t>, </a:t>
            </a:r>
            <a:r>
              <a:rPr lang="en-US" sz="1800" b="0" dirty="0" err="1" smtClean="0">
                <a:latin typeface="Calibri"/>
                <a:cs typeface="Calibri"/>
              </a:rPr>
              <a:t>isi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 </a:t>
            </a:r>
            <a:r>
              <a:rPr lang="en-US" sz="1800" b="0" dirty="0" err="1" smtClean="0">
                <a:latin typeface="Calibri"/>
                <a:cs typeface="Calibri"/>
              </a:rPr>
              <a:t>kepuasan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pekerjaan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serta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citra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perusahaan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dan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b="0" dirty="0" err="1" smtClean="0">
                <a:latin typeface="Calibri"/>
                <a:cs typeface="Calibri"/>
              </a:rPr>
              <a:t>perubahan</a:t>
            </a:r>
            <a:r>
              <a:rPr lang="en-US" sz="1800" b="0" dirty="0" smtClean="0">
                <a:latin typeface="Calibri"/>
                <a:cs typeface="Calibri"/>
              </a:rPr>
              <a:t>.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 smtClean="0">
                <a:latin typeface="Calibri"/>
                <a:cs typeface="Calibri"/>
              </a:rPr>
              <a:t>Penelitian</a:t>
            </a:r>
            <a:r>
              <a:rPr lang="en-US" sz="1800" dirty="0" smtClean="0">
                <a:latin typeface="Calibri"/>
                <a:cs typeface="Calibri"/>
              </a:rPr>
              <a:t> Lain yang </a:t>
            </a:r>
            <a:r>
              <a:rPr lang="en-US" sz="1800" dirty="0" err="1" smtClean="0">
                <a:latin typeface="Calibri"/>
                <a:cs typeface="Calibri"/>
              </a:rPr>
              <a:t>Membahas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Pengaruh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Variabel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Perilaku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Organisasi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Terhadap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Kinerja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Karyawan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dalam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Organisasi</a:t>
            </a:r>
            <a:endParaRPr lang="en-US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6267952"/>
      </p:ext>
    </p:extLst>
  </p:cSld>
  <p:clrMapOvr>
    <a:masterClrMapping/>
  </p:clrMapOvr>
</p:sld>
</file>

<file path=ppt/theme/theme1.xml><?xml version="1.0" encoding="utf-8"?>
<a:theme xmlns:a="http://schemas.openxmlformats.org/drawingml/2006/main" name="FEB Telkom University I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BAB I - Pengantar Perilaku Keorganisasian.pptx</Template>
  <TotalTime>168</TotalTime>
  <Words>404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FEB Telkom University II</vt:lpstr>
      <vt:lpstr>BAB XIII</vt:lpstr>
      <vt:lpstr>Pengaruh Budaya Organisasi Terhadap Kinerja</vt:lpstr>
      <vt:lpstr>Pengaruh Komitmen Organisasional Terhadap Kinerja</vt:lpstr>
      <vt:lpstr>Pengaruh Budaya Organisasi Terhadap Kepuasan dan Dampaknya Terhadap Kinerja</vt:lpstr>
      <vt:lpstr>Pengaruh Komitmen Organisasional Pimpinan Terhadap Kepuasan Kerja dan Dampaknya Terhadap Kinerja</vt:lpstr>
      <vt:lpstr>Penelitian Lain yang Membahas Pengaruh Variabel Perilaku Organisasi Terhadap Kinerja Karyawan dalam Organisasi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XIII</dc:title>
  <dc:creator>Nurul Hafizah</dc:creator>
  <cp:lastModifiedBy>asyifa</cp:lastModifiedBy>
  <cp:revision>16</cp:revision>
  <dcterms:created xsi:type="dcterms:W3CDTF">2017-02-15T13:44:51Z</dcterms:created>
  <dcterms:modified xsi:type="dcterms:W3CDTF">2017-02-28T13:50:32Z</dcterms:modified>
</cp:coreProperties>
</file>