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4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326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906" y="94130"/>
            <a:ext cx="3254189" cy="26353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427" y="2729475"/>
            <a:ext cx="5477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2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5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96799"/>
            <a:ext cx="7886700" cy="5480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4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96798"/>
            <a:ext cx="7886700" cy="5480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6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7537-06A3-4F56-BDF1-408CFBC70892}" type="datetimeFigureOut">
              <a:rPr lang="id-ID" smtClean="0"/>
              <a:t>2/27/17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4B46-39DE-46DB-84B7-8AC0E46E4E27}" type="slidenum">
              <a:rPr lang="id-ID" smtClean="0"/>
              <a:t>‹#›</a:t>
            </a:fld>
            <a:endParaRPr lang="id-ID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91299"/>
              </p:ext>
            </p:extLst>
          </p:nvPr>
        </p:nvGraphicFramePr>
        <p:xfrm>
          <a:off x="0" y="6245551"/>
          <a:ext cx="9144000" cy="63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orelDRAW" r:id="rId3" imgW="9123480" imgH="637920" progId="">
                  <p:embed/>
                </p:oleObj>
              </mc:Choice>
              <mc:Fallback>
                <p:oleObj name="CorelDRAW" r:id="rId3" imgW="9123480" imgH="6379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245551"/>
                        <a:ext cx="9144000" cy="6387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5495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BE7537-06A3-4F56-BDF1-408CFBC70892}" type="datetimeFigureOut">
              <a:rPr lang="id-ID" smtClean="0"/>
              <a:t>2/27/17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54B46-39DE-46DB-84B7-8AC0E46E4E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7642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7537-06A3-4F56-BDF1-408CFBC70892}" type="datetimeFigureOut">
              <a:rPr lang="id-ID" smtClean="0"/>
              <a:t>2/27/17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4B46-39DE-46DB-84B7-8AC0E46E4E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619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016" y="795130"/>
            <a:ext cx="8008515" cy="5634245"/>
          </a:xfrm>
        </p:spPr>
        <p:txBody>
          <a:bodyPr/>
          <a:lstStyle>
            <a:lvl1pPr marL="357188" indent="-357188">
              <a:buClr>
                <a:srgbClr val="C00000"/>
              </a:buClr>
              <a:buSzPct val="80000"/>
              <a:buFont typeface="Wingdings" panose="05000000000000000000" pitchFamily="2" charset="2"/>
              <a:buChar char="n"/>
              <a:defRPr b="1" baseline="0"/>
            </a:lvl1pPr>
            <a:lvl2pPr marL="685800" indent="-328613">
              <a:spcBef>
                <a:spcPts val="1200"/>
              </a:spcBef>
              <a:buClr>
                <a:srgbClr val="FF0000"/>
              </a:buClr>
              <a:buSzPct val="80000"/>
              <a:buFont typeface="Wingdings" panose="05000000000000000000" pitchFamily="2" charset="2"/>
              <a:buChar char="l"/>
              <a:defRPr/>
            </a:lvl2pPr>
            <a:lvl3pPr marL="1143000" indent="-228600">
              <a:buSzPct val="70000"/>
              <a:buFont typeface="Wingdings" panose="05000000000000000000" pitchFamily="2" charset="2"/>
              <a:buChar char="n"/>
              <a:defRPr sz="2200"/>
            </a:lvl3pPr>
            <a:lvl4pPr marL="1600200" indent="-228600">
              <a:buSzPct val="70000"/>
              <a:buFont typeface="Wingdings" panose="05000000000000000000" pitchFamily="2" charset="2"/>
              <a:buChar char="l"/>
              <a:defRPr/>
            </a:lvl4pPr>
            <a:lvl5pPr marL="2057400" indent="-228600">
              <a:buSzPct val="70000"/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/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/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/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/>
              </a:rPr>
              <a:t>School</a:t>
            </a:r>
            <a:r>
              <a:rPr lang="en-US" sz="1000" b="1" dirty="0" smtClean="0">
                <a:solidFill>
                  <a:schemeClr val="tx1"/>
                </a:solidFill>
                <a:effectLst/>
              </a:rPr>
              <a:t> of</a:t>
            </a:r>
            <a:r>
              <a:rPr lang="id-ID" sz="1000" b="1" baseline="0" dirty="0" smtClean="0">
                <a:solidFill>
                  <a:schemeClr val="tx1"/>
                </a:solidFill>
                <a:effectLst/>
              </a:rPr>
              <a:t> Economic and Business</a:t>
            </a:r>
            <a:endParaRPr lang="en-GB" sz="1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4499" y="-3744"/>
            <a:ext cx="6539501" cy="579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" y="611329"/>
            <a:ext cx="139390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Telkom University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9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3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758987"/>
            <a:ext cx="3886200" cy="5417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758987"/>
            <a:ext cx="3886200" cy="5417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06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74628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687397"/>
            <a:ext cx="3868340" cy="450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74628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687397"/>
            <a:ext cx="3887391" cy="450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7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9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entagon 6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04499" y="-3744"/>
            <a:ext cx="6539501" cy="579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71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5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53414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5"/>
            <a:ext cx="2949178" cy="53414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74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E7537-06A3-4F56-BDF1-408CFBC70892}" type="datetimeFigureOut">
              <a:rPr lang="id-ID" smtClean="0"/>
              <a:t>2/27/17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54B46-39DE-46DB-84B7-8AC0E46E4E2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329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780928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id-ID" sz="5400" dirty="0" smtClean="0">
                <a:latin typeface="Calibri"/>
                <a:cs typeface="Calibri"/>
              </a:rPr>
              <a:t>BAB XII</a:t>
            </a:r>
            <a:endParaRPr lang="id-ID" sz="5400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437112"/>
            <a:ext cx="7344816" cy="1752600"/>
          </a:xfrm>
        </p:spPr>
        <p:txBody>
          <a:bodyPr>
            <a:normAutofit fontScale="92500"/>
          </a:bodyPr>
          <a:lstStyle/>
          <a:p>
            <a:r>
              <a:rPr lang="id-ID" sz="4400" dirty="0" smtClean="0">
                <a:solidFill>
                  <a:schemeClr val="tx1"/>
                </a:solidFill>
              </a:rPr>
              <a:t>MOTIVASI DAN KEPUASAN KERJA</a:t>
            </a:r>
          </a:p>
          <a:p>
            <a:r>
              <a:rPr lang="id-ID" sz="2200" dirty="0">
                <a:solidFill>
                  <a:schemeClr val="tx1"/>
                </a:solidFill>
                <a:cs typeface="Calibri"/>
              </a:rPr>
              <a:t>Sumber : Perilaku Organisasional</a:t>
            </a:r>
          </a:p>
          <a:p>
            <a:r>
              <a:rPr lang="id-ID" sz="2200" dirty="0">
                <a:solidFill>
                  <a:schemeClr val="tx1"/>
                </a:solidFill>
                <a:cs typeface="Calibri"/>
              </a:rPr>
              <a:t>Dr. Sopiah, MM., M.Pd.</a:t>
            </a:r>
          </a:p>
          <a:p>
            <a:endParaRPr lang="id-ID" dirty="0">
              <a:solidFill>
                <a:schemeClr val="tx1"/>
              </a:solidFill>
            </a:endParaRPr>
          </a:p>
        </p:txBody>
      </p:sp>
      <p:pic>
        <p:nvPicPr>
          <p:cNvPr id="4" name="Picture 3" descr="Screen Shot 2017-02-15 at 7.25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0"/>
            <a:ext cx="44577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88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d-ID" b="0" dirty="0" smtClean="0"/>
              <a:t>Keadaan dimana usaha dan kemauan keras seseorang diarahkan kepada pencapaian hasil-hasil atau tujuan tertentu. Hasil-hasil yang dimaksud bisa berupa produktivitas, kehadiran atau perilaku kerja kreatif lainnya.</a:t>
            </a:r>
            <a:endParaRPr lang="id-ID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Motivasi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493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Kepuasaan kerja merupakan suatu tanggapan emosional seorang terhadap situasi dan kondisi kerja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Tanggapan emosional bisa berupa puas (positif) atau tidak puas (negatif).bila secara emosional puas berarti kepuasan kerja tercapai dan sebaliknya bila tidak maka berarti karyawan tidak puas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Kepuasan karyawan dirasakan setelah membandingkan antara apa yang dia harapkan dengan yang ia peroleh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Kepuasan kerja mencerminkan beberapa sikap yang berhubungan</a:t>
            </a:r>
            <a:endParaRPr lang="id-ID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-99392"/>
            <a:ext cx="7221488" cy="778098"/>
          </a:xfrm>
        </p:spPr>
        <p:txBody>
          <a:bodyPr/>
          <a:lstStyle/>
          <a:p>
            <a:r>
              <a:rPr lang="id-ID" dirty="0" smtClean="0"/>
              <a:t>Pengertian Kepuasan Kerja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4117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Discrepancy theory : kepuasan kerja merupakan selisih atau perbandingan antara harapan dengan kenyataan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Equity theory : karyawan akan merasa puas terhadap aspek-aspek khusus dari pekerjaan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Opponent-process theory : puas tidak puas merupakan masalah emosional seseorang masing- masing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Teori maslow : kebutusan manusia bertingkat, kebutuhan fisiologis,keamanan, rasa memiliki, kebutuhan untuk dihargai, kebutuhan aktualisasi</a:t>
            </a:r>
            <a:endParaRPr lang="id-ID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Teori Motivasi dan Keputusan Kerja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89263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648072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Teori ERG Alderfer : kebutuhan manusia menjadi tiga tingkatan, kebutuhan eksistensi, hubungan sosial, pertumbuhan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Teori Dua Faktor dari Herzberg : kepuasan kerja berasal dari keberadaan motivator intrinsik dan bahwa ketidakpuasan kerja berasal dari ketidak adaan faktor-faktor ekstrinsik.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Teori Mc Clelland : seorang dengan kebutuhan yang tinggi akan termotivasi untuk menggunakan tingkah laku yang sesuai dengan memenuhi kebutuhannya.</a:t>
            </a:r>
            <a:endParaRPr lang="id-ID" b="0" dirty="0"/>
          </a:p>
        </p:txBody>
      </p:sp>
    </p:spTree>
    <p:extLst>
      <p:ext uri="{BB962C8B-B14F-4D97-AF65-F5344CB8AC3E}">
        <p14:creationId xmlns:p14="http://schemas.microsoft.com/office/powerpoint/2010/main" val="2967654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Dengan skala job description index</a:t>
            </a:r>
          </a:p>
          <a:p>
            <a:pPr marL="0" indent="0" algn="just">
              <a:buNone/>
            </a:pPr>
            <a:r>
              <a:rPr lang="id-ID" b="0" dirty="0" smtClean="0"/>
              <a:t>Dengan mengajukan pertanyaan0pertanyaan pada karyawan mengenai pekerjaan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Dengan Minnesota Satisfactin Questionare</a:t>
            </a:r>
          </a:p>
          <a:p>
            <a:pPr marL="0" indent="0" algn="just">
              <a:buNone/>
            </a:pPr>
            <a:r>
              <a:rPr lang="id-ID" b="0" dirty="0" smtClean="0"/>
              <a:t>Skala ini berisi tanggapan yang mengharuskan karyawan untuk memilih salah satu dari altenatif jawaban, sangan puas, tidak puas</a:t>
            </a:r>
          </a:p>
          <a:p>
            <a:pPr algn="just">
              <a:buFont typeface="Wingdings" pitchFamily="2" charset="2"/>
              <a:buChar char="Ø"/>
            </a:pPr>
            <a:r>
              <a:rPr lang="id-ID" b="0" dirty="0" smtClean="0"/>
              <a:t>Berdasarkan gambar ekspresi wajah</a:t>
            </a:r>
          </a:p>
          <a:p>
            <a:pPr marL="0" indent="0" algn="just">
              <a:buNone/>
            </a:pPr>
            <a:r>
              <a:rPr lang="id-ID" b="0" dirty="0" smtClean="0"/>
              <a:t>Karyawan diharuskan memilih salah satu gambar wajah orang mulai dari gambar gembira, netral, cemberut dan sangat cemberut</a:t>
            </a:r>
            <a:endParaRPr lang="id-ID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Pengukuran Kepuasan kerja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7887546"/>
      </p:ext>
    </p:extLst>
  </p:cSld>
  <p:clrMapOvr>
    <a:masterClrMapping/>
  </p:clrMapOvr>
</p:sld>
</file>

<file path=ppt/theme/theme1.xml><?xml version="1.0" encoding="utf-8"?>
<a:theme xmlns:a="http://schemas.openxmlformats.org/drawingml/2006/main" name="FEB Telkom University I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BAB II - Perilaku Individu Dalam Organisasi.pptx</Template>
  <TotalTime>3</TotalTime>
  <Words>301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FEB Telkom University II</vt:lpstr>
      <vt:lpstr>CorelDRAW</vt:lpstr>
      <vt:lpstr>BAB XII</vt:lpstr>
      <vt:lpstr>Pengertian Motivasi</vt:lpstr>
      <vt:lpstr>Pengertian Kepuasan Kerja</vt:lpstr>
      <vt:lpstr>Teori Motivasi dan Keputusan Kerja</vt:lpstr>
      <vt:lpstr>PowerPoint Presentation</vt:lpstr>
      <vt:lpstr>Pengukuran Kepuasan kerja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XII</dc:title>
  <dc:creator>gita</dc:creator>
  <cp:lastModifiedBy>asyifa</cp:lastModifiedBy>
  <cp:revision>3</cp:revision>
  <dcterms:created xsi:type="dcterms:W3CDTF">2017-02-14T11:48:52Z</dcterms:created>
  <dcterms:modified xsi:type="dcterms:W3CDTF">2017-02-27T10:45:39Z</dcterms:modified>
</cp:coreProperties>
</file>