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2" y="-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8" y="94134"/>
            <a:ext cx="3254189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7" y="2729479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802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802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946-163F-471B-BE22-4246392E0354}" type="datetimeFigureOut">
              <a:rPr lang="id-ID" smtClean="0"/>
              <a:t>2/27/17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75DF-E26F-488B-81D1-E10FE9D793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176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501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501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30"/>
            <a:ext cx="2949178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5"/>
            <a:ext cx="2949178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21" y="6546578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80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8" y="6489704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F1946-163F-471B-BE22-4246392E0354}" type="datetimeFigureOut">
              <a:rPr lang="id-ID" smtClean="0"/>
              <a:t>2/27/17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75DF-E26F-488B-81D1-E10FE9D793F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85293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/>
              <a:t>BAB XI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00"/>
                </a:solidFill>
              </a:rPr>
              <a:t>KOMITMEN ORGANISASI</a:t>
            </a:r>
          </a:p>
          <a:p>
            <a:r>
              <a:rPr lang="id-ID" dirty="0">
                <a:solidFill>
                  <a:schemeClr val="tx1"/>
                </a:solidFill>
                <a:cs typeface="Calibri"/>
              </a:rPr>
              <a:t>Sumber : Perilaku Organisasional</a:t>
            </a:r>
          </a:p>
          <a:p>
            <a:r>
              <a:rPr lang="id-ID" dirty="0">
                <a:solidFill>
                  <a:schemeClr val="tx1"/>
                </a:solidFill>
                <a:cs typeface="Calibri"/>
              </a:rPr>
              <a:t>Dr. Sopiah, MM., M.Pd.</a:t>
            </a:r>
          </a:p>
          <a:p>
            <a:endParaRPr lang="id-ID" sz="4400" dirty="0">
              <a:solidFill>
                <a:srgbClr val="000000"/>
              </a:solidFill>
            </a:endParaRPr>
          </a:p>
        </p:txBody>
      </p:sp>
      <p:pic>
        <p:nvPicPr>
          <p:cNvPr id="4" name="Picture 3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167" y="138131"/>
            <a:ext cx="4457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0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b="0" dirty="0" smtClean="0"/>
              <a:t>Komitmen organisasi adalah suatu ikatan psikologis kayawan pada organisasi yang ditandai dengan adanya :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Kepercayaan dan penerimaan yang kuat atas tujuan dan nilai organisasi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Kemauan untuk mengusahakan tercapainya kepentingan organisasi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Keinginan yang kuat untuk mempertahankan kedudukan sebagai anggota organisasi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Komitmen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230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b="0" dirty="0" smtClean="0"/>
              <a:t>Menurut  Meyer, Allen dan Smith tiga komponen komitmen organisasi, yaitu :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Affective commitment : karyawan ingin menjadi bagian dari organisasi karena adanya ikatan emosional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Continuance commitment : karyawan tetap bertahan pada suatu perusahaan karena membutuhkan gaji atau karyawan tidak menemukan pekerjaan lain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Normative commitment : karyawan bertahan pada organisasi karena adanya kesadaran bahwa komitmen terhadap organisasi merupakan hal yang seharusnya dilakukan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Bentuk Komitmen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395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Faktor personal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Faktor organisasional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Faktor yang bukan dari dalam organisasi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Faktor- faktor yang mempengaruhi komitmen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166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8326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b="0" dirty="0" smtClean="0"/>
              <a:t>Skala untuk mengukur komitmen karyawan terhadap organisasi yaitu</a:t>
            </a:r>
          </a:p>
          <a:p>
            <a:pPr marL="514350" indent="-514350" algn="just">
              <a:buAutoNum type="alphaLcPeriod"/>
            </a:pPr>
            <a:r>
              <a:rPr lang="id-ID" b="0" dirty="0" smtClean="0"/>
              <a:t>Penerimaan terhadap tujuan organisasi</a:t>
            </a:r>
          </a:p>
          <a:p>
            <a:pPr marL="514350" indent="-514350" algn="just">
              <a:buAutoNum type="alphaLcPeriod"/>
            </a:pPr>
            <a:r>
              <a:rPr lang="id-ID" b="0" dirty="0" smtClean="0"/>
              <a:t>Keinginan untuk bekerja keras</a:t>
            </a:r>
          </a:p>
          <a:p>
            <a:pPr marL="514350" indent="-514350" algn="just">
              <a:buAutoNum type="alphaLcPeriod"/>
            </a:pPr>
            <a:r>
              <a:rPr lang="id-ID" b="0" dirty="0" smtClean="0"/>
              <a:t>Hasrat untuk bertahan menjadi bagian dari organisasi yaitu sebagai berikut :</a:t>
            </a:r>
          </a:p>
          <a:p>
            <a:pPr marL="0" indent="0" algn="just" fontAlgn="t">
              <a:buNone/>
            </a:pPr>
            <a:r>
              <a:rPr lang="tr-TR" b="0" dirty="0" smtClean="0"/>
              <a:t>	1.</a:t>
            </a:r>
            <a:r>
              <a:rPr lang="tr-TR" b="0" dirty="0"/>
              <a:t> Saya </a:t>
            </a:r>
            <a:r>
              <a:rPr lang="tr-TR" b="0" dirty="0" err="1"/>
              <a:t>merasa</a:t>
            </a:r>
            <a:r>
              <a:rPr lang="tr-TR" b="0" dirty="0"/>
              <a:t> </a:t>
            </a:r>
            <a:r>
              <a:rPr lang="tr-TR" b="0" dirty="0" err="1"/>
              <a:t>bahwa</a:t>
            </a:r>
            <a:r>
              <a:rPr lang="tr-TR" b="0" dirty="0"/>
              <a:t> </a:t>
            </a:r>
            <a:r>
              <a:rPr lang="tr-TR" b="0" dirty="0" err="1"/>
              <a:t>nilai-nilai</a:t>
            </a:r>
            <a:r>
              <a:rPr lang="tr-TR" b="0" dirty="0"/>
              <a:t> </a:t>
            </a:r>
            <a:r>
              <a:rPr lang="tr-TR" b="0" dirty="0" err="1"/>
              <a:t>yang</a:t>
            </a:r>
            <a:r>
              <a:rPr lang="tr-TR" b="0" dirty="0"/>
              <a:t> saya anut </a:t>
            </a:r>
            <a:r>
              <a:rPr lang="tr-TR" b="0" dirty="0" err="1"/>
              <a:t>sangat</a:t>
            </a:r>
            <a:r>
              <a:rPr lang="tr-TR" b="0" dirty="0"/>
              <a:t> </a:t>
            </a:r>
            <a:r>
              <a:rPr lang="tr-TR" b="0" dirty="0" err="1"/>
              <a:t>mirip</a:t>
            </a:r>
            <a:r>
              <a:rPr lang="tr-TR" b="0" dirty="0"/>
              <a:t> </a:t>
            </a:r>
            <a:r>
              <a:rPr lang="tr-TR" b="0" dirty="0" err="1"/>
              <a:t>dengan</a:t>
            </a:r>
            <a:r>
              <a:rPr lang="tr-TR" b="0" dirty="0"/>
              <a:t> </a:t>
            </a:r>
            <a:r>
              <a:rPr lang="tr-TR" b="0" dirty="0" err="1"/>
              <a:t>nilai-nilai</a:t>
            </a:r>
            <a:r>
              <a:rPr lang="tr-TR" b="0" dirty="0"/>
              <a:t> </a:t>
            </a:r>
            <a:r>
              <a:rPr lang="tr-TR" b="0" dirty="0" err="1"/>
              <a:t>yang</a:t>
            </a:r>
            <a:r>
              <a:rPr lang="tr-TR" b="0" dirty="0"/>
              <a:t> ada </a:t>
            </a:r>
            <a:r>
              <a:rPr lang="tr-TR" b="0" dirty="0" err="1"/>
              <a:t>pada</a:t>
            </a:r>
            <a:r>
              <a:rPr lang="tr-TR" b="0" dirty="0"/>
              <a:t> </a:t>
            </a:r>
            <a:r>
              <a:rPr lang="tr-TR" b="0" dirty="0" err="1" smtClean="0"/>
              <a:t>organisasi</a:t>
            </a:r>
            <a:endParaRPr lang="tr-TR" b="0" dirty="0"/>
          </a:p>
          <a:p>
            <a:pPr marL="0" indent="0" algn="just" fontAlgn="t">
              <a:buNone/>
            </a:pPr>
            <a:r>
              <a:rPr lang="tr-TR" b="0" dirty="0" smtClean="0"/>
              <a:t>	2.</a:t>
            </a:r>
            <a:r>
              <a:rPr lang="tr-TR" b="0" dirty="0"/>
              <a:t> Saya </a:t>
            </a:r>
            <a:r>
              <a:rPr lang="tr-TR" b="0" dirty="0" err="1"/>
              <a:t>merasa</a:t>
            </a:r>
            <a:r>
              <a:rPr lang="tr-TR" b="0" dirty="0"/>
              <a:t> </a:t>
            </a:r>
            <a:r>
              <a:rPr lang="tr-TR" b="0" dirty="0" err="1"/>
              <a:t>bangga</a:t>
            </a:r>
            <a:r>
              <a:rPr lang="tr-TR" b="0" dirty="0"/>
              <a:t> </a:t>
            </a:r>
            <a:r>
              <a:rPr lang="tr-TR" b="0" dirty="0" err="1"/>
              <a:t>apabila</a:t>
            </a:r>
            <a:r>
              <a:rPr lang="tr-TR" b="0" dirty="0"/>
              <a:t> </a:t>
            </a:r>
            <a:r>
              <a:rPr lang="tr-TR" b="0" dirty="0" err="1"/>
              <a:t>berkata</a:t>
            </a:r>
            <a:r>
              <a:rPr lang="tr-TR" b="0" dirty="0"/>
              <a:t> </a:t>
            </a:r>
            <a:r>
              <a:rPr lang="tr-TR" b="0" dirty="0" err="1"/>
              <a:t>pada</a:t>
            </a:r>
            <a:r>
              <a:rPr lang="tr-TR" b="0" dirty="0"/>
              <a:t> </a:t>
            </a:r>
            <a:r>
              <a:rPr lang="tr-TR" b="0" dirty="0" err="1"/>
              <a:t>orang</a:t>
            </a:r>
            <a:r>
              <a:rPr lang="tr-TR" b="0" dirty="0"/>
              <a:t> lain </a:t>
            </a:r>
            <a:r>
              <a:rPr lang="tr-TR" b="0" dirty="0" err="1"/>
              <a:t>bahwa</a:t>
            </a:r>
            <a:r>
              <a:rPr lang="tr-TR" b="0" dirty="0"/>
              <a:t> saya </a:t>
            </a:r>
            <a:r>
              <a:rPr lang="tr-TR" b="0" dirty="0" err="1"/>
              <a:t>menjadi</a:t>
            </a:r>
            <a:r>
              <a:rPr lang="tr-TR" b="0" dirty="0"/>
              <a:t> </a:t>
            </a:r>
            <a:r>
              <a:rPr lang="tr-TR" b="0" dirty="0" err="1"/>
              <a:t>bagian</a:t>
            </a:r>
            <a:r>
              <a:rPr lang="tr-TR" b="0" dirty="0"/>
              <a:t> </a:t>
            </a:r>
            <a:r>
              <a:rPr lang="tr-TR" b="0" dirty="0" err="1"/>
              <a:t>dari</a:t>
            </a:r>
            <a:r>
              <a:rPr lang="tr-TR" b="0" dirty="0"/>
              <a:t> </a:t>
            </a:r>
            <a:r>
              <a:rPr lang="tr-TR" b="0" dirty="0" err="1"/>
              <a:t>organisasi</a:t>
            </a:r>
            <a:r>
              <a:rPr lang="tr-TR" b="0" dirty="0"/>
              <a:t> </a:t>
            </a:r>
            <a:r>
              <a:rPr lang="tr-TR" b="0" dirty="0" smtClean="0"/>
              <a:t>ini</a:t>
            </a:r>
            <a:endParaRPr lang="tr-TR" b="0" dirty="0"/>
          </a:p>
          <a:p>
            <a:pPr marL="0" indent="0" algn="just" fontAlgn="t">
              <a:buNone/>
            </a:pPr>
            <a:r>
              <a:rPr lang="tr-TR" b="0" dirty="0" smtClean="0"/>
              <a:t>	3. Saya </a:t>
            </a:r>
            <a:r>
              <a:rPr lang="tr-TR" b="0" dirty="0" err="1" smtClean="0"/>
              <a:t>hanya</a:t>
            </a:r>
            <a:r>
              <a:rPr lang="tr-TR" b="0" dirty="0" smtClean="0"/>
              <a:t> </a:t>
            </a:r>
            <a:r>
              <a:rPr lang="tr-TR" b="0" dirty="0" err="1" smtClean="0"/>
              <a:t>dapat</a:t>
            </a:r>
            <a:r>
              <a:rPr lang="tr-TR" b="0" dirty="0" smtClean="0"/>
              <a:t> </a:t>
            </a:r>
            <a:r>
              <a:rPr lang="tr-TR" b="0" dirty="0" err="1" smtClean="0"/>
              <a:t>bekerja</a:t>
            </a:r>
            <a:r>
              <a:rPr lang="tr-TR" b="0" dirty="0" smtClean="0"/>
              <a:t> </a:t>
            </a:r>
            <a:r>
              <a:rPr lang="tr-TR" b="0" dirty="0" err="1" smtClean="0"/>
              <a:t>dengan</a:t>
            </a:r>
            <a:r>
              <a:rPr lang="tr-TR" b="0" dirty="0" smtClean="0"/>
              <a:t> </a:t>
            </a:r>
            <a:r>
              <a:rPr lang="tr-TR" b="0" dirty="0" err="1" smtClean="0"/>
              <a:t>baik</a:t>
            </a:r>
            <a:r>
              <a:rPr lang="tr-TR" b="0" dirty="0" smtClean="0"/>
              <a:t> </a:t>
            </a:r>
            <a:r>
              <a:rPr lang="tr-TR" b="0" dirty="0" err="1" smtClean="0"/>
              <a:t>di</a:t>
            </a:r>
            <a:r>
              <a:rPr lang="tr-TR" b="0" dirty="0" smtClean="0"/>
              <a:t> </a:t>
            </a:r>
            <a:r>
              <a:rPr lang="tr-TR" b="0" dirty="0" err="1" smtClean="0"/>
              <a:t>organisasi</a:t>
            </a:r>
            <a:r>
              <a:rPr lang="tr-TR" b="0" dirty="0" smtClean="0"/>
              <a:t> </a:t>
            </a:r>
            <a:r>
              <a:rPr lang="tr-TR" b="0" dirty="0" err="1" smtClean="0"/>
              <a:t>yang</a:t>
            </a:r>
            <a:r>
              <a:rPr lang="tr-TR" b="0" dirty="0" smtClean="0"/>
              <a:t> lain </a:t>
            </a:r>
            <a:r>
              <a:rPr lang="tr-TR" b="0" dirty="0" err="1" smtClean="0"/>
              <a:t>asalkan</a:t>
            </a:r>
            <a:r>
              <a:rPr lang="tr-TR" b="0" dirty="0" smtClean="0"/>
              <a:t> tipe </a:t>
            </a:r>
            <a:r>
              <a:rPr lang="tr-TR" b="0" dirty="0" err="1" smtClean="0"/>
              <a:t>pekerjaannya</a:t>
            </a:r>
            <a:r>
              <a:rPr lang="tr-TR" b="0" dirty="0" smtClean="0"/>
              <a:t> sama </a:t>
            </a:r>
            <a:r>
              <a:rPr lang="tr-TR" b="0" dirty="0" err="1" smtClean="0"/>
              <a:t>dengan</a:t>
            </a:r>
            <a:r>
              <a:rPr lang="tr-TR" b="0" dirty="0" smtClean="0"/>
              <a:t>  tipe </a:t>
            </a:r>
            <a:r>
              <a:rPr lang="tr-TR" b="0" dirty="0" err="1" smtClean="0"/>
              <a:t>pekerjaan</a:t>
            </a:r>
            <a:r>
              <a:rPr lang="tr-TR" b="0" dirty="0" smtClean="0"/>
              <a:t> </a:t>
            </a:r>
            <a:r>
              <a:rPr lang="tr-TR" b="0" dirty="0" err="1" smtClean="0"/>
              <a:t>yang</a:t>
            </a:r>
            <a:r>
              <a:rPr lang="tr-TR" b="0" dirty="0" smtClean="0"/>
              <a:t> ada </a:t>
            </a:r>
            <a:r>
              <a:rPr lang="tr-TR" b="0" dirty="0" err="1" smtClean="0"/>
              <a:t>di</a:t>
            </a:r>
            <a:r>
              <a:rPr lang="tr-TR" b="0" dirty="0" smtClean="0"/>
              <a:t> </a:t>
            </a:r>
            <a:r>
              <a:rPr lang="tr-TR" b="0" dirty="0" err="1" smtClean="0"/>
              <a:t>organisasi</a:t>
            </a:r>
            <a:r>
              <a:rPr lang="tr-TR" b="0" dirty="0" smtClean="0"/>
              <a:t> ini.</a:t>
            </a:r>
          </a:p>
          <a:p>
            <a:pPr marL="0" indent="0" algn="just" fontAlgn="t">
              <a:buNone/>
            </a:pPr>
            <a:r>
              <a:rPr lang="tr-TR" b="0" dirty="0" smtClean="0"/>
              <a:t>	4.</a:t>
            </a:r>
            <a:r>
              <a:rPr lang="tr-TR" b="0" dirty="0"/>
              <a:t> </a:t>
            </a:r>
            <a:r>
              <a:rPr lang="tr-TR" b="0" dirty="0" err="1"/>
              <a:t>Organisasi</a:t>
            </a:r>
            <a:r>
              <a:rPr lang="tr-TR" b="0" dirty="0"/>
              <a:t> ini </a:t>
            </a:r>
            <a:r>
              <a:rPr lang="tr-TR" b="0" dirty="0" err="1"/>
              <a:t>benar</a:t>
            </a:r>
            <a:r>
              <a:rPr lang="tr-TR" b="0" dirty="0"/>
              <a:t> </a:t>
            </a:r>
            <a:r>
              <a:rPr lang="tr-TR" b="0" dirty="0" err="1"/>
              <a:t>benar</a:t>
            </a:r>
            <a:r>
              <a:rPr lang="tr-TR" b="0" dirty="0"/>
              <a:t> </a:t>
            </a:r>
            <a:r>
              <a:rPr lang="tr-TR" b="0" dirty="0" err="1"/>
              <a:t>memberikan</a:t>
            </a:r>
            <a:r>
              <a:rPr lang="tr-TR" b="0" dirty="0"/>
              <a:t> </a:t>
            </a:r>
            <a:r>
              <a:rPr lang="tr-TR" b="0" dirty="0" err="1"/>
              <a:t>inspirasi</a:t>
            </a:r>
            <a:r>
              <a:rPr lang="tr-TR" b="0" dirty="0"/>
              <a:t> </a:t>
            </a:r>
            <a:r>
              <a:rPr lang="tr-TR" b="0" dirty="0" err="1"/>
              <a:t>yang</a:t>
            </a:r>
            <a:r>
              <a:rPr lang="tr-TR" b="0" dirty="0"/>
              <a:t> </a:t>
            </a:r>
            <a:r>
              <a:rPr lang="tr-TR" b="0" dirty="0" err="1"/>
              <a:t>terbaik</a:t>
            </a:r>
            <a:r>
              <a:rPr lang="tr-TR" b="0" dirty="0"/>
              <a:t> </a:t>
            </a:r>
            <a:r>
              <a:rPr lang="tr-TR" b="0" dirty="0" err="1"/>
              <a:t>bagi</a:t>
            </a:r>
            <a:r>
              <a:rPr lang="tr-TR" b="0" dirty="0"/>
              <a:t> diri saya </a:t>
            </a:r>
            <a:r>
              <a:rPr lang="tr-TR" b="0" dirty="0" err="1"/>
              <a:t>dalam</a:t>
            </a:r>
            <a:r>
              <a:rPr lang="tr-TR" b="0" dirty="0"/>
              <a:t> </a:t>
            </a:r>
            <a:r>
              <a:rPr lang="tr-TR" b="0" dirty="0" err="1"/>
              <a:t>mencapai</a:t>
            </a:r>
            <a:r>
              <a:rPr lang="tr-TR" b="0" dirty="0"/>
              <a:t> </a:t>
            </a:r>
            <a:r>
              <a:rPr lang="tr-TR" b="0" dirty="0" err="1"/>
              <a:t>presentasi</a:t>
            </a:r>
            <a:r>
              <a:rPr lang="tr-TR" b="0" dirty="0"/>
              <a:t> </a:t>
            </a:r>
            <a:r>
              <a:rPr lang="tr-TR" b="0" dirty="0" err="1"/>
              <a:t>kerja</a:t>
            </a:r>
            <a:r>
              <a:rPr lang="tr-TR" b="0" dirty="0"/>
              <a:t>.</a:t>
            </a:r>
          </a:p>
          <a:p>
            <a:pPr marL="0" indent="0" algn="just">
              <a:buNone/>
            </a:pP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-171400"/>
            <a:ext cx="7437512" cy="792088"/>
          </a:xfrm>
        </p:spPr>
        <p:txBody>
          <a:bodyPr/>
          <a:lstStyle/>
          <a:p>
            <a:r>
              <a:rPr lang="id-ID" dirty="0" smtClean="0"/>
              <a:t>Pengukuran Komitmen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692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Manajer akan lebih memilih karyawan yang bisa dipercaya dan mengabaikan karyawan yang tidak memiliki komitmen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Jika tidak adanya komitmen yang meyakinkan maka promosi seorang karyawan ke jabatan yang lebih tinggi tidak akan dilakukan.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Karyawan yang tidak berkomitmen akan berdampat pada kinerjanya yang rendah absensinya, konflik, reputasi perusahaan menurun, kehilangan kepercayaan dari klien dan dampak yang lebih jauh menurunnya laba perusahaan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7096" y="-171400"/>
            <a:ext cx="8229600" cy="908720"/>
          </a:xfrm>
        </p:spPr>
        <p:txBody>
          <a:bodyPr>
            <a:normAutofit/>
          </a:bodyPr>
          <a:lstStyle/>
          <a:p>
            <a:r>
              <a:rPr lang="id-ID" dirty="0" smtClean="0"/>
              <a:t>Dampak komitmen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90859038"/>
      </p:ext>
    </p:extLst>
  </p:cSld>
  <p:clrMapOvr>
    <a:masterClrMapping/>
  </p:clrMapOvr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BAB I - Pengantar Perilaku Keorganisasian.pptx</Template>
  <TotalTime>5</TotalTime>
  <Words>237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FEB Telkom University II</vt:lpstr>
      <vt:lpstr>BAB XI</vt:lpstr>
      <vt:lpstr>Pengertian Komitmen Organisasi</vt:lpstr>
      <vt:lpstr>Bentuk Komitmen Organisasi</vt:lpstr>
      <vt:lpstr>Faktor- faktor yang mempengaruhi komitmen organisasi</vt:lpstr>
      <vt:lpstr>Pengukuran Komitmen Organisasi</vt:lpstr>
      <vt:lpstr>Dampak komitmen organisasi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XI</dc:title>
  <dc:creator>gita</dc:creator>
  <cp:lastModifiedBy>asyifa</cp:lastModifiedBy>
  <cp:revision>3</cp:revision>
  <dcterms:created xsi:type="dcterms:W3CDTF">2017-02-27T09:38:38Z</dcterms:created>
  <dcterms:modified xsi:type="dcterms:W3CDTF">2017-02-27T10:45:07Z</dcterms:modified>
</cp:coreProperties>
</file>