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434" autoAdjust="0"/>
  </p:normalViewPr>
  <p:slideViewPr>
    <p:cSldViewPr snapToGrid="0">
      <p:cViewPr varScale="1">
        <p:scale>
          <a:sx n="73" d="100"/>
          <a:sy n="73" d="100"/>
        </p:scale>
        <p:origin x="-120" y="-7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25344"/>
            <a:ext cx="9144000" cy="33265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4909" y="94136"/>
            <a:ext cx="3254189" cy="2635345"/>
          </a:xfrm>
          <a:prstGeom prst="rect">
            <a:avLst/>
          </a:prstGeom>
        </p:spPr>
      </p:pic>
      <p:sp>
        <p:nvSpPr>
          <p:cNvPr id="6" name="TextBox 5"/>
          <p:cNvSpPr txBox="1"/>
          <p:nvPr/>
        </p:nvSpPr>
        <p:spPr>
          <a:xfrm>
            <a:off x="2515427" y="2729481"/>
            <a:ext cx="5477706" cy="461665"/>
          </a:xfrm>
          <a:prstGeom prst="rect">
            <a:avLst/>
          </a:prstGeom>
          <a:noFill/>
        </p:spPr>
        <p:txBody>
          <a:bodyPr wrap="none" rtlCol="0">
            <a:spAutoFit/>
          </a:bodyPr>
          <a:lstStyle/>
          <a:p>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2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2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2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72165081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802"/>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2" name="TextBox 11"/>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96464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696802"/>
            <a:ext cx="78867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2" name="TextBox 11"/>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879762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E888A7C-DD87-452B-AAC7-DDCE0900CE57}" type="datetimeFigureOut">
              <a:rPr lang="id-ID" smtClean="0"/>
              <a:t>2/27/17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9023987-D237-4E15-B288-D5FAC97E8A89}" type="slidenum">
              <a:rPr lang="id-ID" smtClean="0"/>
              <a:t>‹#›</a:t>
            </a:fld>
            <a:endParaRPr lang="id-ID"/>
          </a:p>
        </p:txBody>
      </p:sp>
    </p:spTree>
    <p:extLst>
      <p:ext uri="{BB962C8B-B14F-4D97-AF65-F5344CB8AC3E}">
        <p14:creationId xmlns:p14="http://schemas.microsoft.com/office/powerpoint/2010/main" val="300176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59016" y="795130"/>
            <a:ext cx="8008515" cy="5634245"/>
          </a:xfrm>
        </p:spPr>
        <p:txBody>
          <a:bodyPr/>
          <a:lstStyle>
            <a:lvl1pPr marL="357188" indent="-357188">
              <a:buClr>
                <a:srgbClr val="C00000"/>
              </a:buClr>
              <a:buSzPct val="80000"/>
              <a:buFont typeface="Wingdings" panose="05000000000000000000" pitchFamily="2" charset="2"/>
              <a:buChar char="n"/>
              <a:defRPr b="1" baseline="0"/>
            </a:lvl1pPr>
            <a:lvl2pPr marL="685800" indent="-328613">
              <a:spcBef>
                <a:spcPts val="1200"/>
              </a:spcBef>
              <a:buClr>
                <a:srgbClr val="FF0000"/>
              </a:buClr>
              <a:buSzPct val="80000"/>
              <a:buFont typeface="Wingdings" panose="05000000000000000000" pitchFamily="2" charset="2"/>
              <a:buChar char="l"/>
              <a:defRPr/>
            </a:lvl2pPr>
            <a:lvl3pPr marL="1143000" indent="-228600">
              <a:buSzPct val="70000"/>
              <a:buFont typeface="Wingdings" panose="05000000000000000000" pitchFamily="2" charset="2"/>
              <a:buChar char="n"/>
              <a:defRPr sz="2200"/>
            </a:lvl3pPr>
            <a:lvl4pPr marL="1600200" indent="-228600">
              <a:buSzPct val="70000"/>
              <a:buFont typeface="Wingdings" panose="05000000000000000000" pitchFamily="2" charset="2"/>
              <a:buChar char="l"/>
              <a:defRPr/>
            </a:lvl4pPr>
            <a:lvl5pPr marL="2057400" indent="-228600">
              <a:buSzPct val="70000"/>
              <a:buFont typeface="Courier New" panose="02070309020205020404"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rPr>
              <a:t>F</a:t>
            </a:r>
            <a:r>
              <a:rPr lang="id-ID" sz="1200" b="1" dirty="0" smtClean="0">
                <a:solidFill>
                  <a:srgbClr val="FF0000"/>
                </a:solidFill>
                <a:effectLst/>
              </a:rPr>
              <a:t>akultas  </a:t>
            </a:r>
            <a:r>
              <a:rPr lang="en-GB" sz="1200" b="1" dirty="0" smtClean="0">
                <a:solidFill>
                  <a:srgbClr val="FF0000"/>
                </a:solidFill>
                <a:effectLst/>
              </a:rPr>
              <a:t>E</a:t>
            </a:r>
            <a:r>
              <a:rPr lang="id-ID" sz="1200" b="1" dirty="0" smtClean="0">
                <a:solidFill>
                  <a:srgbClr val="FF0000"/>
                </a:solidFill>
                <a:effectLst/>
              </a:rPr>
              <a:t>konomi dan </a:t>
            </a:r>
            <a:r>
              <a:rPr lang="en-GB" sz="1200" b="1" dirty="0" smtClean="0">
                <a:solidFill>
                  <a:srgbClr val="FF0000"/>
                </a:solidFill>
                <a:effectLst/>
              </a:rPr>
              <a:t>B</a:t>
            </a:r>
            <a:r>
              <a:rPr lang="id-ID" sz="1200" b="1" dirty="0" smtClean="0">
                <a:solidFill>
                  <a:srgbClr val="FF0000"/>
                </a:solidFill>
                <a:effectLst/>
              </a:rPr>
              <a:t>isnis </a:t>
            </a:r>
          </a:p>
          <a:p>
            <a:pPr algn="ctr"/>
            <a:r>
              <a:rPr lang="id-ID" sz="1000" b="1" dirty="0" smtClean="0">
                <a:solidFill>
                  <a:schemeClr val="tx1"/>
                </a:solidFill>
                <a:effectLst/>
              </a:rPr>
              <a:t>School</a:t>
            </a:r>
            <a:r>
              <a:rPr lang="en-US" sz="1000" b="1" dirty="0" smtClean="0">
                <a:solidFill>
                  <a:schemeClr val="tx1"/>
                </a:solidFill>
                <a:effectLst/>
              </a:rPr>
              <a:t> of</a:t>
            </a:r>
            <a:r>
              <a:rPr lang="id-ID" sz="1000" b="1" baseline="0" dirty="0" smtClean="0">
                <a:solidFill>
                  <a:schemeClr val="tx1"/>
                </a:solidFill>
                <a:effectLst/>
              </a:rPr>
              <a:t> Economic and Business</a:t>
            </a:r>
            <a:endParaRPr lang="en-GB" sz="1000" b="1" dirty="0">
              <a:solidFill>
                <a:schemeClr val="tx1"/>
              </a:solidFill>
              <a:effectLst/>
            </a:endParaRPr>
          </a:p>
        </p:txBody>
      </p:sp>
      <p:sp>
        <p:nvSpPr>
          <p:cNvPr id="2" name="Title 1"/>
          <p:cNvSpPr>
            <a:spLocks noGrp="1"/>
          </p:cNvSpPr>
          <p:nvPr>
            <p:ph type="title"/>
          </p:nvPr>
        </p:nvSpPr>
        <p:spPr>
          <a:xfrm>
            <a:off x="2604502"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4" name="TextBox 3"/>
          <p:cNvSpPr txBox="1"/>
          <p:nvPr/>
        </p:nvSpPr>
        <p:spPr>
          <a:xfrm>
            <a:off x="4" y="611329"/>
            <a:ext cx="1393901" cy="584776"/>
          </a:xfrm>
          <a:prstGeom prst="rect">
            <a:avLst/>
          </a:prstGeom>
          <a:noFill/>
        </p:spPr>
        <p:txBody>
          <a:bodyPr wrap="square" rtlCol="0">
            <a:spAutoFit/>
          </a:bodyPr>
          <a:lstStyle/>
          <a:p>
            <a:pPr algn="ctr"/>
            <a:r>
              <a:rPr lang="en-GB" sz="1600" dirty="0" smtClean="0">
                <a:solidFill>
                  <a:schemeClr val="bg1"/>
                </a:solidFill>
              </a:rPr>
              <a:t>Telkom University</a:t>
            </a:r>
            <a:endParaRPr lang="en-GB" sz="1600" dirty="0">
              <a:solidFill>
                <a:schemeClr val="bg1"/>
              </a:solidFill>
            </a:endParaRPr>
          </a:p>
        </p:txBody>
      </p:sp>
      <p:sp>
        <p:nvSpPr>
          <p:cNvPr id="5" name="TextBox 4"/>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1" name="TextBox 10"/>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000941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7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8" name="Rectangle 7"/>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2" name="TextBox 11"/>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40692366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758987"/>
            <a:ext cx="38862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3" name="TextBox 12"/>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3990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1" y="7462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1687397"/>
            <a:ext cx="3868340"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29152" y="7462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1687397"/>
            <a:ext cx="3887391"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11" name="Rectangle 10"/>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3" name="TextBox 12"/>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5" name="TextBox 14"/>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8858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7" name="Rectangle 6"/>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entagon 7"/>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9" name="TextBox 8"/>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1" name="TextBox 10"/>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13399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6" name="Rectangle 5"/>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entagon 6"/>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8" name="Title 1"/>
          <p:cNvSpPr>
            <a:spLocks noGrp="1"/>
          </p:cNvSpPr>
          <p:nvPr>
            <p:ph type="title"/>
          </p:nvPr>
        </p:nvSpPr>
        <p:spPr>
          <a:xfrm>
            <a:off x="2604502" y="-3744"/>
            <a:ext cx="6539501"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GB" dirty="0"/>
          </a:p>
        </p:txBody>
      </p:sp>
      <p:sp>
        <p:nvSpPr>
          <p:cNvPr id="9" name="TextBox 8"/>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1" name="TextBox 10"/>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24597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987432"/>
            <a:ext cx="2949178" cy="4881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3" name="TextBox 12"/>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13224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25"/>
            <a:ext cx="4629150" cy="5341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629841" y="987425"/>
            <a:ext cx="2949178" cy="5341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884582" cy="580286"/>
          </a:xfrm>
          <a:prstGeom prst="rect">
            <a:avLst/>
          </a:prstGeom>
        </p:spPr>
      </p:pic>
      <p:sp>
        <p:nvSpPr>
          <p:cNvPr id="9" name="Rectangle 8"/>
          <p:cNvSpPr/>
          <p:nvPr/>
        </p:nvSpPr>
        <p:spPr>
          <a:xfrm>
            <a:off x="2381037" y="0"/>
            <a:ext cx="6762964"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p:nvSpPr>
        <p:spPr>
          <a:xfrm>
            <a:off x="884583" y="0"/>
            <a:ext cx="1719916"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p:nvSpPr>
        <p:spPr>
          <a:xfrm>
            <a:off x="4374122" y="6546580"/>
            <a:ext cx="395761"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7" y="6429382"/>
            <a:ext cx="9144000" cy="428625"/>
          </a:xfrm>
          <a:prstGeom prst="rect">
            <a:avLst/>
          </a:prstGeom>
        </p:spPr>
      </p:pic>
      <p:sp>
        <p:nvSpPr>
          <p:cNvPr id="13" name="TextBox 12"/>
          <p:cNvSpPr txBox="1"/>
          <p:nvPr/>
        </p:nvSpPr>
        <p:spPr>
          <a:xfrm>
            <a:off x="5858919" y="6489706"/>
            <a:ext cx="3271365"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p14="http://schemas.microsoft.com/office/powerpoint/2010/main" val="3508742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88A7C-DD87-452B-AAC7-DDCE0900CE57}" type="datetimeFigureOut">
              <a:rPr lang="id-ID" smtClean="0"/>
              <a:t>2/27/17</a:t>
            </a:fld>
            <a:endParaRPr lang="id-ID"/>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023987-D237-4E15-B288-D5FAC97E8A89}" type="slidenum">
              <a:rPr lang="id-ID" smtClean="0"/>
              <a:t>‹#›</a:t>
            </a:fld>
            <a:endParaRPr lang="id-ID"/>
          </a:p>
        </p:txBody>
      </p:sp>
    </p:spTree>
    <p:extLst>
      <p:ext uri="{BB962C8B-B14F-4D97-AF65-F5344CB8AC3E}">
        <p14:creationId xmlns:p14="http://schemas.microsoft.com/office/powerpoint/2010/main" val="2513293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4552" y="2933390"/>
            <a:ext cx="7772400" cy="1470025"/>
          </a:xfrm>
        </p:spPr>
        <p:txBody>
          <a:bodyPr>
            <a:normAutofit/>
          </a:bodyPr>
          <a:lstStyle/>
          <a:p>
            <a:pPr algn="ctr"/>
            <a:r>
              <a:rPr lang="id-ID" sz="5400" dirty="0" smtClean="0">
                <a:latin typeface="Calibri"/>
                <a:cs typeface="Calibri"/>
              </a:rPr>
              <a:t>BAB X</a:t>
            </a:r>
            <a:endParaRPr lang="id-ID" sz="5400" dirty="0">
              <a:latin typeface="Calibri"/>
              <a:cs typeface="Calibri"/>
            </a:endParaRPr>
          </a:p>
        </p:txBody>
      </p:sp>
      <p:sp>
        <p:nvSpPr>
          <p:cNvPr id="3" name="Subtitle 2"/>
          <p:cNvSpPr>
            <a:spLocks noGrp="1"/>
          </p:cNvSpPr>
          <p:nvPr>
            <p:ph type="subTitle" idx="1"/>
          </p:nvPr>
        </p:nvSpPr>
        <p:spPr>
          <a:xfrm>
            <a:off x="1226255" y="4236583"/>
            <a:ext cx="7488919" cy="1752600"/>
          </a:xfrm>
        </p:spPr>
        <p:txBody>
          <a:bodyPr>
            <a:normAutofit fontScale="47500" lnSpcReduction="20000"/>
          </a:bodyPr>
          <a:lstStyle/>
          <a:p>
            <a:r>
              <a:rPr lang="id-ID" sz="7300" dirty="0" smtClean="0">
                <a:solidFill>
                  <a:schemeClr val="tx1"/>
                </a:solidFill>
              </a:rPr>
              <a:t>KOMUNIKASI DALAM ORGANISASI</a:t>
            </a:r>
          </a:p>
          <a:p>
            <a:r>
              <a:rPr lang="id-ID" sz="4000" dirty="0">
                <a:solidFill>
                  <a:schemeClr val="tx1"/>
                </a:solidFill>
                <a:cs typeface="Calibri"/>
              </a:rPr>
              <a:t>Sumber : Perilaku Organisasional</a:t>
            </a:r>
          </a:p>
          <a:p>
            <a:r>
              <a:rPr lang="id-ID" sz="4000" dirty="0">
                <a:solidFill>
                  <a:schemeClr val="tx1"/>
                </a:solidFill>
                <a:cs typeface="Calibri"/>
              </a:rPr>
              <a:t>Dr. Sopiah, MM., M.Pd.</a:t>
            </a:r>
          </a:p>
          <a:p>
            <a:r>
              <a:rPr lang="id-ID" sz="4000" dirty="0">
                <a:solidFill>
                  <a:schemeClr val="tx1"/>
                </a:solidFill>
                <a:cs typeface="Calibri"/>
              </a:rPr>
              <a:t/>
            </a:r>
            <a:br>
              <a:rPr lang="id-ID" sz="4000" dirty="0">
                <a:solidFill>
                  <a:schemeClr val="tx1"/>
                </a:solidFill>
                <a:cs typeface="Calibri"/>
              </a:rPr>
            </a:br>
            <a:endParaRPr lang="en-US" sz="4000" dirty="0">
              <a:cs typeface="Calibri"/>
            </a:endParaRPr>
          </a:p>
          <a:p>
            <a:endParaRPr lang="id-ID" sz="4000" dirty="0">
              <a:solidFill>
                <a:schemeClr val="tx1"/>
              </a:solidFill>
            </a:endParaRPr>
          </a:p>
        </p:txBody>
      </p:sp>
      <p:pic>
        <p:nvPicPr>
          <p:cNvPr id="4" name="Picture 3" descr="Screen Shot 2017-02-15 at 7.25.2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0"/>
            <a:ext cx="4457700" cy="2755900"/>
          </a:xfrm>
          <a:prstGeom prst="rect">
            <a:avLst/>
          </a:prstGeom>
        </p:spPr>
      </p:pic>
    </p:spTree>
    <p:extLst>
      <p:ext uri="{BB962C8B-B14F-4D97-AF65-F5344CB8AC3E}">
        <p14:creationId xmlns:p14="http://schemas.microsoft.com/office/powerpoint/2010/main" val="36417488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id-ID" b="0" dirty="0" smtClean="0"/>
              <a:t>Meningkatkan Umpan Balik</a:t>
            </a:r>
          </a:p>
          <a:p>
            <a:pPr marL="514350" indent="-514350">
              <a:buFont typeface="+mj-lt"/>
              <a:buAutoNum type="arabicPeriod"/>
            </a:pPr>
            <a:r>
              <a:rPr lang="id-ID" b="0" dirty="0" smtClean="0"/>
              <a:t>Empati</a:t>
            </a:r>
          </a:p>
          <a:p>
            <a:pPr marL="514350" indent="-514350">
              <a:buFont typeface="+mj-lt"/>
              <a:buAutoNum type="arabicPeriod"/>
            </a:pPr>
            <a:r>
              <a:rPr lang="id-ID" b="0" dirty="0" smtClean="0"/>
              <a:t>Pengulangan</a:t>
            </a:r>
          </a:p>
          <a:p>
            <a:pPr marL="514350" indent="-514350">
              <a:buFont typeface="+mj-lt"/>
              <a:buAutoNum type="arabicPeriod"/>
            </a:pPr>
            <a:r>
              <a:rPr lang="id-ID" b="0" dirty="0" smtClean="0"/>
              <a:t>Menggunakan Bahasa Yang Sederhana</a:t>
            </a:r>
          </a:p>
          <a:p>
            <a:pPr marL="514350" indent="-514350">
              <a:buFont typeface="+mj-lt"/>
              <a:buAutoNum type="arabicPeriod"/>
            </a:pPr>
            <a:r>
              <a:rPr lang="id-ID" b="0" dirty="0" smtClean="0"/>
              <a:t>Penentuan Waktu Yang Efektif</a:t>
            </a:r>
          </a:p>
          <a:p>
            <a:pPr marL="514350" indent="-514350">
              <a:buFont typeface="+mj-lt"/>
              <a:buAutoNum type="arabicPeriod"/>
            </a:pPr>
            <a:r>
              <a:rPr lang="id-ID" b="0" dirty="0" smtClean="0"/>
              <a:t>Mendengarkan Secara Efektif</a:t>
            </a:r>
          </a:p>
          <a:p>
            <a:pPr marL="514350" indent="-514350">
              <a:buFont typeface="+mj-lt"/>
              <a:buAutoNum type="arabicPeriod"/>
            </a:pPr>
            <a:r>
              <a:rPr lang="id-ID" b="0" dirty="0" smtClean="0"/>
              <a:t>Mengatur Arus Informasi</a:t>
            </a:r>
            <a:endParaRPr lang="id-ID" b="0" dirty="0"/>
          </a:p>
        </p:txBody>
      </p:sp>
      <p:sp>
        <p:nvSpPr>
          <p:cNvPr id="2" name="Title 1"/>
          <p:cNvSpPr>
            <a:spLocks noGrp="1"/>
          </p:cNvSpPr>
          <p:nvPr>
            <p:ph type="title"/>
          </p:nvPr>
        </p:nvSpPr>
        <p:spPr/>
        <p:txBody>
          <a:bodyPr>
            <a:normAutofit fontScale="90000"/>
          </a:bodyPr>
          <a:lstStyle/>
          <a:p>
            <a:r>
              <a:rPr lang="id-ID" dirty="0" smtClean="0"/>
              <a:t>Mengatasi Hambatan-hambatan Komunikasi</a:t>
            </a:r>
            <a:endParaRPr lang="id-ID" dirty="0"/>
          </a:p>
        </p:txBody>
      </p:sp>
    </p:spTree>
    <p:extLst>
      <p:ext uri="{BB962C8B-B14F-4D97-AF65-F5344CB8AC3E}">
        <p14:creationId xmlns:p14="http://schemas.microsoft.com/office/powerpoint/2010/main" val="18566739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000" b="0" dirty="0" smtClean="0"/>
              <a:t>Komunikasi didefinisikan sebagai penyampaian atau pertukaran informasi dari pengirim kepada penerima, baik secara lisan, tertulis, maupun menggunakan alat komunikasi.</a:t>
            </a:r>
          </a:p>
          <a:p>
            <a:pPr algn="just"/>
            <a:r>
              <a:rPr lang="id-ID" sz="2000" b="0" dirty="0" smtClean="0"/>
              <a:t>Pentingnya komunikasi dalam hubungannya dengan pekerjaan ditunjukkan oleh banyaknya waktu yang dipergunakan untuk berkomunikasi dalam pekerjaan. Suatu studi menemukan bahwa pekerja bagian produksi melakukan komunikasi antara 16 sampai 46 kali dalam satu jam. Manajer tingkat bawah menggunakan waktu berkisar 20 sampai 50 persen secara verbal ataupun lisan, dan tingkat atas antara 29 sampai 64 persen.</a:t>
            </a:r>
          </a:p>
          <a:p>
            <a:pPr algn="just"/>
            <a:r>
              <a:rPr lang="id-ID" sz="2000" b="0" dirty="0" smtClean="0"/>
              <a:t>Komunikasi dapat dianalisis dari tiga tingkatan analisis, yaitu :</a:t>
            </a:r>
          </a:p>
          <a:p>
            <a:pPr lvl="1" algn="just">
              <a:buFont typeface="Wingdings" panose="05000000000000000000" pitchFamily="2" charset="2"/>
              <a:buChar char="ü"/>
            </a:pPr>
            <a:r>
              <a:rPr lang="id-ID" sz="1600" dirty="0" smtClean="0"/>
              <a:t>Komunikasi antarindividu</a:t>
            </a:r>
          </a:p>
          <a:p>
            <a:pPr lvl="1" algn="just">
              <a:buFont typeface="Wingdings" panose="05000000000000000000" pitchFamily="2" charset="2"/>
              <a:buChar char="ü"/>
            </a:pPr>
            <a:r>
              <a:rPr lang="id-ID" sz="1600" dirty="0" smtClean="0"/>
              <a:t>Komunikasi dalam kelomopok</a:t>
            </a:r>
          </a:p>
          <a:p>
            <a:pPr lvl="1" algn="just">
              <a:buFont typeface="Wingdings" panose="05000000000000000000" pitchFamily="2" charset="2"/>
              <a:buChar char="ü"/>
            </a:pPr>
            <a:r>
              <a:rPr lang="id-ID" sz="1600" dirty="0" smtClean="0"/>
              <a:t>Komunikasi keorganisasian </a:t>
            </a:r>
          </a:p>
          <a:p>
            <a:pPr marL="457200" lvl="1" indent="0" algn="just">
              <a:buNone/>
            </a:pPr>
            <a:endParaRPr lang="id-ID" sz="1600" dirty="0"/>
          </a:p>
        </p:txBody>
      </p:sp>
      <p:sp>
        <p:nvSpPr>
          <p:cNvPr id="2" name="Title 1"/>
          <p:cNvSpPr>
            <a:spLocks noGrp="1"/>
          </p:cNvSpPr>
          <p:nvPr>
            <p:ph type="title"/>
          </p:nvPr>
        </p:nvSpPr>
        <p:spPr/>
        <p:txBody>
          <a:bodyPr/>
          <a:lstStyle/>
          <a:p>
            <a:r>
              <a:rPr lang="id-ID" dirty="0" smtClean="0"/>
              <a:t>Pengertian Komunikasi</a:t>
            </a:r>
            <a:endParaRPr lang="id-ID" dirty="0"/>
          </a:p>
        </p:txBody>
      </p:sp>
    </p:spTree>
    <p:extLst>
      <p:ext uri="{BB962C8B-B14F-4D97-AF65-F5344CB8AC3E}">
        <p14:creationId xmlns:p14="http://schemas.microsoft.com/office/powerpoint/2010/main" val="18053142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id-ID" b="0" dirty="0" smtClean="0"/>
              <a:t>Ada empat fungsi komunikasi, yaitu :</a:t>
            </a:r>
          </a:p>
          <a:p>
            <a:pPr marL="514350" indent="-514350" algn="just">
              <a:buFont typeface="+mj-lt"/>
              <a:buAutoNum type="arabicPeriod"/>
            </a:pPr>
            <a:r>
              <a:rPr lang="id-ID" b="0" dirty="0" smtClean="0"/>
              <a:t>Komunikasi berfungsi sebagai pengendali perilaku anggota</a:t>
            </a:r>
          </a:p>
          <a:p>
            <a:pPr marL="514350" indent="-514350" algn="just">
              <a:buFont typeface="+mj-lt"/>
              <a:buAutoNum type="arabicPeriod"/>
            </a:pPr>
            <a:r>
              <a:rPr lang="id-ID" b="0" dirty="0" smtClean="0"/>
              <a:t>Komunikasi berfungsi untuk membangkitkan motivasi karyawan</a:t>
            </a:r>
          </a:p>
          <a:p>
            <a:pPr marL="514350" indent="-514350" algn="just">
              <a:buFont typeface="+mj-lt"/>
              <a:buAutoNum type="arabicPeriod"/>
            </a:pPr>
            <a:r>
              <a:rPr lang="id-ID" b="0" dirty="0" smtClean="0"/>
              <a:t>Komunikasi berperan sebagai pengungkapan emosi</a:t>
            </a:r>
          </a:p>
          <a:p>
            <a:pPr marL="514350" indent="-514350" algn="just">
              <a:buFont typeface="+mj-lt"/>
              <a:buAutoNum type="arabicPeriod"/>
            </a:pPr>
            <a:r>
              <a:rPr lang="id-ID" b="0" dirty="0" smtClean="0"/>
              <a:t>Komunikasi berperan sebagai pertimbangan dalam pengambilan keputusan di mana komunikasi memberikan informasi yang diperlukan individu dan kelompok untuk mengambil keputusan dengan penyajian data guna mengenali dan menilai berbagai alternatif keputusan</a:t>
            </a:r>
            <a:endParaRPr lang="id-ID" b="0" dirty="0"/>
          </a:p>
        </p:txBody>
      </p:sp>
      <p:sp>
        <p:nvSpPr>
          <p:cNvPr id="2" name="Title 1"/>
          <p:cNvSpPr>
            <a:spLocks noGrp="1"/>
          </p:cNvSpPr>
          <p:nvPr>
            <p:ph type="title"/>
          </p:nvPr>
        </p:nvSpPr>
        <p:spPr/>
        <p:txBody>
          <a:bodyPr/>
          <a:lstStyle/>
          <a:p>
            <a:r>
              <a:rPr lang="id-ID" dirty="0" smtClean="0"/>
              <a:t>Fungsi Komunikasi</a:t>
            </a:r>
            <a:endParaRPr lang="id-ID" dirty="0"/>
          </a:p>
        </p:txBody>
      </p:sp>
    </p:spTree>
    <p:extLst>
      <p:ext uri="{BB962C8B-B14F-4D97-AF65-F5344CB8AC3E}">
        <p14:creationId xmlns:p14="http://schemas.microsoft.com/office/powerpoint/2010/main" val="31241897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arabicPeriod"/>
            </a:pPr>
            <a:r>
              <a:rPr lang="id-ID" b="0" dirty="0" smtClean="0"/>
              <a:t>Pengirim</a:t>
            </a:r>
            <a:r>
              <a:rPr lang="id-ID" b="0" dirty="0"/>
              <a:t>	</a:t>
            </a:r>
            <a:r>
              <a:rPr lang="id-ID" b="0" dirty="0" smtClean="0"/>
              <a:t>        yaitu orang yang memiliki informasi dan kehendak untuk menyampaikannya kepada orang lain.</a:t>
            </a:r>
          </a:p>
          <a:p>
            <a:pPr marL="514350" indent="-514350" algn="just">
              <a:buFont typeface="+mj-lt"/>
              <a:buAutoNum type="arabicPeriod"/>
            </a:pPr>
            <a:r>
              <a:rPr lang="id-ID" b="0" dirty="0" smtClean="0"/>
              <a:t>Penyandian </a:t>
            </a:r>
            <a:r>
              <a:rPr lang="id-ID" b="0" i="1" dirty="0" smtClean="0"/>
              <a:t>(encoding)        </a:t>
            </a:r>
            <a:r>
              <a:rPr lang="id-ID" b="0" dirty="0" smtClean="0"/>
              <a:t>merupakan proses mengubah informasi ke dalam isyarat-isyarat atau simbol-simbol tertentu untuk ditransmisikan, ini dilakukan oleh pengirim.</a:t>
            </a:r>
          </a:p>
          <a:p>
            <a:pPr marL="514350" indent="-514350" algn="just">
              <a:buFont typeface="+mj-lt"/>
              <a:buAutoNum type="arabicPeriod"/>
            </a:pPr>
            <a:r>
              <a:rPr lang="id-ID" b="0" dirty="0" smtClean="0"/>
              <a:t>Pesan</a:t>
            </a:r>
            <a:r>
              <a:rPr lang="id-ID" b="0" i="1" dirty="0" smtClean="0"/>
              <a:t>        </a:t>
            </a:r>
            <a:r>
              <a:rPr lang="id-ID" b="0" dirty="0" smtClean="0"/>
              <a:t>informasi yang hendak disampaikan pengirim kepada penerima.</a:t>
            </a:r>
          </a:p>
          <a:p>
            <a:pPr marL="514350" indent="-514350" algn="just">
              <a:buFont typeface="+mj-lt"/>
              <a:buAutoNum type="arabicPeriod"/>
            </a:pPr>
            <a:r>
              <a:rPr lang="id-ID" b="0" dirty="0" smtClean="0"/>
              <a:t>Saluran        alat dengan mana pesan berpindah dari pengirim ke penerima.</a:t>
            </a:r>
          </a:p>
        </p:txBody>
      </p:sp>
      <p:sp>
        <p:nvSpPr>
          <p:cNvPr id="2" name="Title 1"/>
          <p:cNvSpPr>
            <a:spLocks noGrp="1"/>
          </p:cNvSpPr>
          <p:nvPr>
            <p:ph type="title"/>
          </p:nvPr>
        </p:nvSpPr>
        <p:spPr/>
        <p:txBody>
          <a:bodyPr/>
          <a:lstStyle/>
          <a:p>
            <a:r>
              <a:rPr lang="id-ID" dirty="0" smtClean="0"/>
              <a:t>Unsur-unsur Komunikasi</a:t>
            </a:r>
            <a:endParaRPr lang="id-ID" dirty="0"/>
          </a:p>
        </p:txBody>
      </p:sp>
      <p:sp>
        <p:nvSpPr>
          <p:cNvPr id="4" name="Right Arrow 3"/>
          <p:cNvSpPr/>
          <p:nvPr/>
        </p:nvSpPr>
        <p:spPr>
          <a:xfrm>
            <a:off x="2621574" y="985437"/>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ight Arrow 4"/>
          <p:cNvSpPr/>
          <p:nvPr/>
        </p:nvSpPr>
        <p:spPr>
          <a:xfrm>
            <a:off x="4637734" y="2295312"/>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ight Arrow 5"/>
          <p:cNvSpPr/>
          <p:nvPr/>
        </p:nvSpPr>
        <p:spPr>
          <a:xfrm>
            <a:off x="2113263" y="3962779"/>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ight Arrow 6"/>
          <p:cNvSpPr/>
          <p:nvPr/>
        </p:nvSpPr>
        <p:spPr>
          <a:xfrm>
            <a:off x="2360120" y="4855207"/>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8667970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lgn="just">
              <a:buAutoNum type="arabicPeriod" startAt="5"/>
            </a:pPr>
            <a:r>
              <a:rPr lang="id-ID" b="0" dirty="0" smtClean="0"/>
              <a:t>Penerima        orang yang menerima informasi dari pengirim.</a:t>
            </a:r>
          </a:p>
          <a:p>
            <a:pPr marL="514350" indent="-514350" algn="just">
              <a:buAutoNum type="arabicPeriod" startAt="5"/>
            </a:pPr>
            <a:r>
              <a:rPr lang="id-ID" b="0" dirty="0" smtClean="0"/>
              <a:t>Penafsiran </a:t>
            </a:r>
            <a:r>
              <a:rPr lang="id-ID" b="0" i="1" dirty="0" smtClean="0"/>
              <a:t>(decoding)        </a:t>
            </a:r>
            <a:r>
              <a:rPr lang="id-ID" b="0" dirty="0" smtClean="0"/>
              <a:t>proses menerjemahkan (menguraikan sandi-sandi) pesan dari pengirim, seperti mengartikan huruf morse dan sejenisnya.</a:t>
            </a:r>
          </a:p>
          <a:p>
            <a:pPr marL="514350" indent="-514350" algn="just">
              <a:buAutoNum type="arabicPeriod" startAt="5"/>
            </a:pPr>
            <a:r>
              <a:rPr lang="id-ID" b="0" dirty="0" smtClean="0"/>
              <a:t>Umpan balik        tanggapan penerima atas informasi yang disampaikan pengirim.</a:t>
            </a:r>
          </a:p>
          <a:p>
            <a:pPr marL="514350" indent="-514350" algn="just">
              <a:buAutoNum type="arabicPeriod" startAt="5"/>
            </a:pPr>
            <a:r>
              <a:rPr lang="id-ID" b="0" dirty="0" smtClean="0"/>
              <a:t>Gangguan        setiap faktor yang menggangu penyampaian atau penerimaan pesan dari pengirim kepada penerima.  </a:t>
            </a:r>
            <a:endParaRPr lang="id-ID" b="0" dirty="0"/>
          </a:p>
        </p:txBody>
      </p:sp>
      <p:sp>
        <p:nvSpPr>
          <p:cNvPr id="2" name="Title 1"/>
          <p:cNvSpPr>
            <a:spLocks noGrp="1"/>
          </p:cNvSpPr>
          <p:nvPr>
            <p:ph type="title"/>
          </p:nvPr>
        </p:nvSpPr>
        <p:spPr/>
        <p:txBody>
          <a:bodyPr/>
          <a:lstStyle/>
          <a:p>
            <a:r>
              <a:rPr lang="id-ID" dirty="0" smtClean="0"/>
              <a:t> Unsur-unsur Komunikasi</a:t>
            </a:r>
            <a:endParaRPr lang="id-ID" dirty="0"/>
          </a:p>
        </p:txBody>
      </p:sp>
      <p:sp>
        <p:nvSpPr>
          <p:cNvPr id="4" name="Right Arrow 3"/>
          <p:cNvSpPr/>
          <p:nvPr/>
        </p:nvSpPr>
        <p:spPr>
          <a:xfrm>
            <a:off x="2669871" y="974280"/>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ight Arrow 4"/>
          <p:cNvSpPr/>
          <p:nvPr/>
        </p:nvSpPr>
        <p:spPr>
          <a:xfrm>
            <a:off x="4469979" y="1875164"/>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ight Arrow 5"/>
          <p:cNvSpPr/>
          <p:nvPr/>
        </p:nvSpPr>
        <p:spPr>
          <a:xfrm>
            <a:off x="3119790" y="3162062"/>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ight Arrow 6"/>
          <p:cNvSpPr/>
          <p:nvPr/>
        </p:nvSpPr>
        <p:spPr>
          <a:xfrm>
            <a:off x="2713007" y="4058423"/>
            <a:ext cx="347730" cy="1416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7745484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smtClean="0"/>
              <a:t> </a:t>
            </a:r>
          </a:p>
          <a:p>
            <a:endParaRPr lang="id-ID" dirty="0" smtClean="0"/>
          </a:p>
          <a:p>
            <a:endParaRPr lang="id-ID" dirty="0"/>
          </a:p>
          <a:p>
            <a:endParaRPr lang="id-ID" dirty="0" smtClean="0"/>
          </a:p>
          <a:p>
            <a:pPr marL="0" indent="0" algn="ctr">
              <a:buNone/>
            </a:pPr>
            <a:endParaRPr lang="id-ID" sz="1800" b="1" dirty="0" smtClean="0"/>
          </a:p>
          <a:p>
            <a:pPr marL="0" indent="0" algn="ctr">
              <a:buNone/>
            </a:pPr>
            <a:endParaRPr lang="id-ID" sz="1800" dirty="0"/>
          </a:p>
          <a:p>
            <a:pPr marL="0" indent="0" algn="ctr">
              <a:buNone/>
            </a:pPr>
            <a:r>
              <a:rPr lang="id-ID" sz="1800" b="1" dirty="0" smtClean="0"/>
              <a:t>Gambar 10.1 </a:t>
            </a:r>
            <a:r>
              <a:rPr lang="id-ID" sz="1800" i="1" dirty="0" smtClean="0"/>
              <a:t>Proses Komunikasi</a:t>
            </a:r>
            <a:endParaRPr lang="id-ID" sz="1800" dirty="0"/>
          </a:p>
          <a:p>
            <a:pPr marL="0" indent="0">
              <a:buNone/>
            </a:pPr>
            <a:r>
              <a:rPr lang="id-ID" sz="1800" dirty="0" smtClean="0"/>
              <a:t>Arah Komunikasi </a:t>
            </a:r>
          </a:p>
          <a:p>
            <a:pPr marL="342900" indent="-342900">
              <a:buFont typeface="+mj-lt"/>
              <a:buAutoNum type="arabicPeriod"/>
            </a:pPr>
            <a:r>
              <a:rPr lang="id-ID" sz="1800" dirty="0" smtClean="0"/>
              <a:t>Komunikasi ke bawah : manajer ke bawahan</a:t>
            </a:r>
          </a:p>
          <a:p>
            <a:pPr marL="342900" indent="-342900">
              <a:buFont typeface="+mj-lt"/>
              <a:buAutoNum type="arabicPeriod"/>
            </a:pPr>
            <a:r>
              <a:rPr lang="id-ID" sz="1800" dirty="0" smtClean="0"/>
              <a:t>Komunikasi ke atas : umpan balik keatasn</a:t>
            </a:r>
          </a:p>
          <a:p>
            <a:pPr marL="342900" indent="-342900">
              <a:buFont typeface="+mj-lt"/>
              <a:buAutoNum type="arabicPeriod"/>
            </a:pPr>
            <a:r>
              <a:rPr lang="id-ID" sz="1800" dirty="0" smtClean="0"/>
              <a:t>Komunikasi lateral : komunikasi horizontal sesama anggota dalam kelompok</a:t>
            </a:r>
            <a:endParaRPr lang="id-ID" sz="1800" dirty="0"/>
          </a:p>
        </p:txBody>
      </p:sp>
      <p:sp>
        <p:nvSpPr>
          <p:cNvPr id="2" name="Title 1"/>
          <p:cNvSpPr>
            <a:spLocks noGrp="1"/>
          </p:cNvSpPr>
          <p:nvPr>
            <p:ph type="title"/>
          </p:nvPr>
        </p:nvSpPr>
        <p:spPr/>
        <p:txBody>
          <a:bodyPr/>
          <a:lstStyle/>
          <a:p>
            <a:r>
              <a:rPr lang="id-ID" dirty="0" smtClean="0"/>
              <a:t> Proses dan Arah Komunikasi</a:t>
            </a:r>
            <a:endParaRPr lang="id-ID" dirty="0"/>
          </a:p>
        </p:txBody>
      </p:sp>
      <p:sp>
        <p:nvSpPr>
          <p:cNvPr id="5" name="Rectangle 4"/>
          <p:cNvSpPr/>
          <p:nvPr/>
        </p:nvSpPr>
        <p:spPr>
          <a:xfrm>
            <a:off x="917620" y="2653048"/>
            <a:ext cx="1130121" cy="45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Sumber</a:t>
            </a:r>
            <a:endParaRPr lang="id-ID" dirty="0"/>
          </a:p>
        </p:txBody>
      </p:sp>
      <p:sp>
        <p:nvSpPr>
          <p:cNvPr id="6" name="Rectangle 5"/>
          <p:cNvSpPr/>
          <p:nvPr/>
        </p:nvSpPr>
        <p:spPr>
          <a:xfrm>
            <a:off x="2481998" y="2653048"/>
            <a:ext cx="1130121" cy="45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Pengodean</a:t>
            </a:r>
            <a:endParaRPr lang="id-ID" sz="1600" dirty="0"/>
          </a:p>
        </p:txBody>
      </p:sp>
      <p:sp>
        <p:nvSpPr>
          <p:cNvPr id="7" name="Rectangle 6"/>
          <p:cNvSpPr/>
          <p:nvPr/>
        </p:nvSpPr>
        <p:spPr>
          <a:xfrm>
            <a:off x="7096259" y="2627291"/>
            <a:ext cx="1130121" cy="45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Saluran Pesan</a:t>
            </a:r>
            <a:endParaRPr lang="id-ID" dirty="0"/>
          </a:p>
        </p:txBody>
      </p:sp>
      <p:sp>
        <p:nvSpPr>
          <p:cNvPr id="8" name="Rectangle 7"/>
          <p:cNvSpPr/>
          <p:nvPr/>
        </p:nvSpPr>
        <p:spPr>
          <a:xfrm>
            <a:off x="5536508" y="2627291"/>
            <a:ext cx="1130121" cy="45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Penerima</a:t>
            </a:r>
            <a:endParaRPr lang="id-ID" dirty="0"/>
          </a:p>
        </p:txBody>
      </p:sp>
      <p:sp>
        <p:nvSpPr>
          <p:cNvPr id="9" name="Rectangle 8"/>
          <p:cNvSpPr/>
          <p:nvPr/>
        </p:nvSpPr>
        <p:spPr>
          <a:xfrm>
            <a:off x="4006940" y="2653048"/>
            <a:ext cx="1130121" cy="45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Pengodean</a:t>
            </a:r>
            <a:endParaRPr lang="id-ID" sz="1600" dirty="0"/>
          </a:p>
        </p:txBody>
      </p:sp>
      <p:cxnSp>
        <p:nvCxnSpPr>
          <p:cNvPr id="11" name="Straight Arrow Connector 10"/>
          <p:cNvCxnSpPr/>
          <p:nvPr/>
        </p:nvCxnSpPr>
        <p:spPr>
          <a:xfrm>
            <a:off x="2047741" y="2852671"/>
            <a:ext cx="42963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p:cNvCxnSpPr>
            <a:endCxn id="9" idx="1"/>
          </p:cNvCxnSpPr>
          <p:nvPr/>
        </p:nvCxnSpPr>
        <p:spPr>
          <a:xfrm>
            <a:off x="3607492" y="2878428"/>
            <a:ext cx="3994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5137061" y="2878428"/>
            <a:ext cx="3994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a:stCxn id="8" idx="3"/>
            <a:endCxn id="7" idx="1"/>
          </p:cNvCxnSpPr>
          <p:nvPr/>
        </p:nvCxnSpPr>
        <p:spPr>
          <a:xfrm>
            <a:off x="6666629" y="2852671"/>
            <a:ext cx="42963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Elbow Connector 22"/>
          <p:cNvCxnSpPr>
            <a:stCxn id="5" idx="2"/>
          </p:cNvCxnSpPr>
          <p:nvPr/>
        </p:nvCxnSpPr>
        <p:spPr>
          <a:xfrm rot="16200000" flipH="1">
            <a:off x="4391696" y="194792"/>
            <a:ext cx="360609" cy="6178640"/>
          </a:xfrm>
          <a:prstGeom prst="bentConnector2">
            <a:avLst/>
          </a:prstGeom>
        </p:spPr>
        <p:style>
          <a:lnRef idx="3">
            <a:schemeClr val="dk1"/>
          </a:lnRef>
          <a:fillRef idx="0">
            <a:schemeClr val="dk1"/>
          </a:fillRef>
          <a:effectRef idx="2">
            <a:schemeClr val="dk1"/>
          </a:effectRef>
          <a:fontRef idx="minor">
            <a:schemeClr val="tx1"/>
          </a:fontRef>
        </p:style>
      </p:cxnSp>
      <p:cxnSp>
        <p:nvCxnSpPr>
          <p:cNvPr id="25" name="Straight Arrow Connector 24"/>
          <p:cNvCxnSpPr>
            <a:endCxn id="7" idx="2"/>
          </p:cNvCxnSpPr>
          <p:nvPr/>
        </p:nvCxnSpPr>
        <p:spPr>
          <a:xfrm flipV="1">
            <a:off x="7661320" y="3078052"/>
            <a:ext cx="0" cy="38112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7" name="Oval 26"/>
          <p:cNvSpPr/>
          <p:nvPr/>
        </p:nvSpPr>
        <p:spPr>
          <a:xfrm>
            <a:off x="1796603" y="2033275"/>
            <a:ext cx="1020866" cy="3686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dirty="0" smtClean="0"/>
              <a:t>pesan</a:t>
            </a:r>
            <a:endParaRPr lang="id-ID" sz="1400" dirty="0"/>
          </a:p>
        </p:txBody>
      </p:sp>
      <p:sp>
        <p:nvSpPr>
          <p:cNvPr id="28" name="Oval 27"/>
          <p:cNvSpPr/>
          <p:nvPr/>
        </p:nvSpPr>
        <p:spPr>
          <a:xfrm>
            <a:off x="3312285" y="2071118"/>
            <a:ext cx="965011" cy="3686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dirty="0" smtClean="0"/>
              <a:t>pesan</a:t>
            </a:r>
            <a:endParaRPr lang="id-ID" sz="1400" dirty="0"/>
          </a:p>
        </p:txBody>
      </p:sp>
      <p:sp>
        <p:nvSpPr>
          <p:cNvPr id="29" name="Oval 28"/>
          <p:cNvSpPr/>
          <p:nvPr/>
        </p:nvSpPr>
        <p:spPr>
          <a:xfrm>
            <a:off x="4921439" y="2064676"/>
            <a:ext cx="976267" cy="3686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dirty="0" smtClean="0"/>
              <a:t>pesan</a:t>
            </a:r>
            <a:endParaRPr lang="id-ID" sz="1400" dirty="0"/>
          </a:p>
        </p:txBody>
      </p:sp>
      <p:sp>
        <p:nvSpPr>
          <p:cNvPr id="30" name="Oval 29"/>
          <p:cNvSpPr/>
          <p:nvPr/>
        </p:nvSpPr>
        <p:spPr>
          <a:xfrm>
            <a:off x="6466100" y="2087782"/>
            <a:ext cx="935230" cy="36863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1400" dirty="0" smtClean="0"/>
              <a:t>pesan</a:t>
            </a:r>
            <a:endParaRPr lang="id-ID" sz="1400" dirty="0"/>
          </a:p>
        </p:txBody>
      </p:sp>
    </p:spTree>
    <p:extLst>
      <p:ext uri="{BB962C8B-B14F-4D97-AF65-F5344CB8AC3E}">
        <p14:creationId xmlns:p14="http://schemas.microsoft.com/office/powerpoint/2010/main" val="25792374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7997"/>
            <a:ext cx="7886700" cy="4778967"/>
          </a:xfrm>
        </p:spPr>
        <p:txBody>
          <a:bodyPr>
            <a:normAutofit fontScale="92500" lnSpcReduction="20000"/>
          </a:bodyPr>
          <a:lstStyle/>
          <a:p>
            <a:pPr algn="just"/>
            <a:r>
              <a:rPr lang="id-ID" sz="2400" b="0" dirty="0" smtClean="0"/>
              <a:t>Jaringan Informal : jaringan komunikasi yang terlepas dari struktur formal organisasi.</a:t>
            </a:r>
          </a:p>
          <a:p>
            <a:pPr algn="just"/>
            <a:r>
              <a:rPr lang="id-ID" sz="2400" b="0" dirty="0" smtClean="0"/>
              <a:t>Jaringan Formal : saluran informasi yang terkait dengan rantai otoritas. Dibagi menjadi tiga,</a:t>
            </a:r>
          </a:p>
          <a:p>
            <a:pPr lvl="1">
              <a:buFont typeface="Wingdings" panose="05000000000000000000" pitchFamily="2" charset="2"/>
              <a:buChar char="ü"/>
            </a:pPr>
            <a:r>
              <a:rPr lang="id-ID" dirty="0" smtClean="0"/>
              <a:t> Jaringan rantai </a:t>
            </a:r>
          </a:p>
          <a:p>
            <a:pPr lvl="1">
              <a:buFont typeface="Wingdings" panose="05000000000000000000" pitchFamily="2" charset="2"/>
              <a:buChar char="ü"/>
            </a:pPr>
            <a:r>
              <a:rPr lang="id-ID" dirty="0" smtClean="0"/>
              <a:t>Jaringan ketat</a:t>
            </a:r>
          </a:p>
          <a:p>
            <a:pPr lvl="1">
              <a:buFont typeface="Wingdings" panose="05000000000000000000" pitchFamily="2" charset="2"/>
              <a:buChar char="ü"/>
            </a:pPr>
            <a:r>
              <a:rPr lang="id-ID" dirty="0" smtClean="0"/>
              <a:t>Jaringan </a:t>
            </a:r>
            <a:r>
              <a:rPr lang="id-ID" dirty="0" smtClean="0"/>
              <a:t>formal</a:t>
            </a:r>
          </a:p>
          <a:p>
            <a:pPr marL="357187" lvl="1" indent="0">
              <a:buNone/>
            </a:pPr>
            <a:r>
              <a:rPr lang="id-ID" sz="2000" dirty="0" smtClean="0"/>
              <a:t>Rantai                              Roda                       Semua Saluran</a:t>
            </a:r>
          </a:p>
          <a:p>
            <a:pPr marL="457200" lvl="1" indent="0">
              <a:buNone/>
            </a:pPr>
            <a:endParaRPr lang="id-ID" dirty="0"/>
          </a:p>
          <a:p>
            <a:pPr marL="457200" lvl="1" indent="0">
              <a:buNone/>
            </a:pPr>
            <a:endParaRPr lang="id-ID" dirty="0" smtClean="0"/>
          </a:p>
          <a:p>
            <a:pPr marL="457200" lvl="1" indent="0">
              <a:buNone/>
            </a:pPr>
            <a:endParaRPr lang="id-ID" dirty="0"/>
          </a:p>
          <a:p>
            <a:pPr marL="457200" lvl="1" indent="0">
              <a:buNone/>
            </a:pPr>
            <a:endParaRPr lang="id-ID" dirty="0" smtClean="0"/>
          </a:p>
          <a:p>
            <a:pPr marL="457200" lvl="1" indent="0">
              <a:buNone/>
            </a:pPr>
            <a:r>
              <a:rPr lang="id-ID" sz="1600" dirty="0" smtClean="0"/>
              <a:t>      </a:t>
            </a:r>
            <a:endParaRPr lang="id-ID" sz="1600" dirty="0"/>
          </a:p>
        </p:txBody>
      </p:sp>
      <p:sp>
        <p:nvSpPr>
          <p:cNvPr id="2" name="Title 1"/>
          <p:cNvSpPr>
            <a:spLocks noGrp="1"/>
          </p:cNvSpPr>
          <p:nvPr>
            <p:ph type="title"/>
          </p:nvPr>
        </p:nvSpPr>
        <p:spPr>
          <a:xfrm>
            <a:off x="2700682" y="1"/>
            <a:ext cx="6443318" cy="554771"/>
          </a:xfrm>
        </p:spPr>
        <p:txBody>
          <a:bodyPr>
            <a:noAutofit/>
          </a:bodyPr>
          <a:lstStyle/>
          <a:p>
            <a:r>
              <a:rPr lang="id-ID" sz="2400" dirty="0" smtClean="0"/>
              <a:t>Jaringan Formal dan Informal dalam Komunikasi</a:t>
            </a:r>
            <a:endParaRPr lang="id-ID" sz="2400" dirty="0"/>
          </a:p>
        </p:txBody>
      </p:sp>
      <p:sp>
        <p:nvSpPr>
          <p:cNvPr id="8" name="Flowchart: Connector 7"/>
          <p:cNvSpPr/>
          <p:nvPr/>
        </p:nvSpPr>
        <p:spPr>
          <a:xfrm>
            <a:off x="1014211" y="4724401"/>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Flowchart: Connector 8"/>
          <p:cNvSpPr/>
          <p:nvPr/>
        </p:nvSpPr>
        <p:spPr>
          <a:xfrm>
            <a:off x="1428952" y="4136266"/>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Flowchart: Connector 9"/>
          <p:cNvSpPr/>
          <p:nvPr/>
        </p:nvSpPr>
        <p:spPr>
          <a:xfrm>
            <a:off x="1823971" y="4717963"/>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Flowchart: Connector 10"/>
          <p:cNvSpPr/>
          <p:nvPr/>
        </p:nvSpPr>
        <p:spPr>
          <a:xfrm>
            <a:off x="1188882" y="5450392"/>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Flowchart: Connector 11"/>
          <p:cNvSpPr/>
          <p:nvPr/>
        </p:nvSpPr>
        <p:spPr>
          <a:xfrm>
            <a:off x="1661174" y="5450392"/>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0" name="Straight Arrow Connector 19"/>
          <p:cNvCxnSpPr/>
          <p:nvPr/>
        </p:nvCxnSpPr>
        <p:spPr>
          <a:xfrm flipV="1">
            <a:off x="1246434" y="4435702"/>
            <a:ext cx="174671" cy="27689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1661174" y="4435702"/>
            <a:ext cx="162797" cy="27689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a:off x="1130323" y="5029202"/>
            <a:ext cx="116111" cy="421191"/>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p:cNvCxnSpPr>
            <a:stCxn id="10" idx="4"/>
            <a:endCxn id="12" idx="0"/>
          </p:cNvCxnSpPr>
          <p:nvPr/>
        </p:nvCxnSpPr>
        <p:spPr>
          <a:xfrm flipH="1">
            <a:off x="1777285" y="5022764"/>
            <a:ext cx="162797" cy="427629"/>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33" name="Flowchart: Connector 32"/>
          <p:cNvSpPr/>
          <p:nvPr/>
        </p:nvSpPr>
        <p:spPr>
          <a:xfrm>
            <a:off x="3378491" y="4136266"/>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4" name="Flowchart: Connector 33"/>
          <p:cNvSpPr/>
          <p:nvPr/>
        </p:nvSpPr>
        <p:spPr>
          <a:xfrm>
            <a:off x="2721668" y="4729225"/>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5" name="Flowchart: Connector 34"/>
          <p:cNvSpPr/>
          <p:nvPr/>
        </p:nvSpPr>
        <p:spPr>
          <a:xfrm>
            <a:off x="4183722" y="4724401"/>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6" name="Flowchart: Connector 35"/>
          <p:cNvSpPr/>
          <p:nvPr/>
        </p:nvSpPr>
        <p:spPr>
          <a:xfrm>
            <a:off x="2870681" y="5755192"/>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7" name="Flowchart: Connector 36"/>
          <p:cNvSpPr/>
          <p:nvPr/>
        </p:nvSpPr>
        <p:spPr>
          <a:xfrm>
            <a:off x="4067611" y="5755192"/>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39" name="Straight Arrow Connector 38"/>
          <p:cNvCxnSpPr>
            <a:endCxn id="33" idx="3"/>
          </p:cNvCxnSpPr>
          <p:nvPr/>
        </p:nvCxnSpPr>
        <p:spPr>
          <a:xfrm flipV="1">
            <a:off x="2953891" y="4396429"/>
            <a:ext cx="458609" cy="327972"/>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p:cNvCxnSpPr/>
          <p:nvPr/>
        </p:nvCxnSpPr>
        <p:spPr>
          <a:xfrm>
            <a:off x="3610714" y="4396429"/>
            <a:ext cx="573008" cy="327972"/>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flipH="1">
            <a:off x="3052998" y="4502488"/>
            <a:ext cx="359250" cy="1319491"/>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a:off x="3547200" y="4507602"/>
            <a:ext cx="549464" cy="1247591"/>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46" name="Flowchart: Connector 45"/>
          <p:cNvSpPr/>
          <p:nvPr/>
        </p:nvSpPr>
        <p:spPr>
          <a:xfrm>
            <a:off x="5714698" y="4136266"/>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7" name="Flowchart: Connector 46"/>
          <p:cNvSpPr/>
          <p:nvPr/>
        </p:nvSpPr>
        <p:spPr>
          <a:xfrm>
            <a:off x="5113617" y="4712598"/>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Flowchart: Connector 47"/>
          <p:cNvSpPr/>
          <p:nvPr/>
        </p:nvSpPr>
        <p:spPr>
          <a:xfrm>
            <a:off x="6349536" y="4724643"/>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9" name="Flowchart: Connector 48"/>
          <p:cNvSpPr/>
          <p:nvPr/>
        </p:nvSpPr>
        <p:spPr>
          <a:xfrm>
            <a:off x="5287783" y="5755192"/>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0" name="Flowchart: Connector 49"/>
          <p:cNvSpPr/>
          <p:nvPr/>
        </p:nvSpPr>
        <p:spPr>
          <a:xfrm>
            <a:off x="6189895" y="5755192"/>
            <a:ext cx="232223"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52" name="Straight Arrow Connector 51"/>
          <p:cNvCxnSpPr/>
          <p:nvPr/>
        </p:nvCxnSpPr>
        <p:spPr>
          <a:xfrm flipV="1">
            <a:off x="5344935" y="4396430"/>
            <a:ext cx="336459" cy="316169"/>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54" name="Straight Arrow Connector 53"/>
          <p:cNvCxnSpPr/>
          <p:nvPr/>
        </p:nvCxnSpPr>
        <p:spPr>
          <a:xfrm>
            <a:off x="5946920" y="4396430"/>
            <a:ext cx="359087" cy="316169"/>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56" name="Straight Arrow Connector 55"/>
          <p:cNvCxnSpPr/>
          <p:nvPr/>
        </p:nvCxnSpPr>
        <p:spPr>
          <a:xfrm>
            <a:off x="5257877" y="5131396"/>
            <a:ext cx="121267" cy="62379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60" name="Straight Arrow Connector 59"/>
          <p:cNvCxnSpPr/>
          <p:nvPr/>
        </p:nvCxnSpPr>
        <p:spPr>
          <a:xfrm flipH="1">
            <a:off x="6349536" y="5074398"/>
            <a:ext cx="72582" cy="68079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62" name="Straight Arrow Connector 61"/>
          <p:cNvCxnSpPr/>
          <p:nvPr/>
        </p:nvCxnSpPr>
        <p:spPr>
          <a:xfrm flipV="1">
            <a:off x="5461046" y="4502488"/>
            <a:ext cx="357614" cy="125270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a:off x="5841035" y="4502487"/>
            <a:ext cx="372614" cy="118389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66" name="Straight Arrow Connector 65"/>
          <p:cNvCxnSpPr>
            <a:stCxn id="49" idx="6"/>
            <a:endCxn id="50" idx="2"/>
          </p:cNvCxnSpPr>
          <p:nvPr/>
        </p:nvCxnSpPr>
        <p:spPr>
          <a:xfrm>
            <a:off x="5520006" y="5907592"/>
            <a:ext cx="669890"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p:cNvCxnSpPr/>
          <p:nvPr/>
        </p:nvCxnSpPr>
        <p:spPr>
          <a:xfrm>
            <a:off x="5344935" y="4864999"/>
            <a:ext cx="961072" cy="11803"/>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70" name="Straight Arrow Connector 69"/>
          <p:cNvCxnSpPr/>
          <p:nvPr/>
        </p:nvCxnSpPr>
        <p:spPr>
          <a:xfrm>
            <a:off x="5379144" y="4917582"/>
            <a:ext cx="810752" cy="819892"/>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72" name="Straight Arrow Connector 71"/>
          <p:cNvCxnSpPr>
            <a:stCxn id="49" idx="7"/>
          </p:cNvCxnSpPr>
          <p:nvPr/>
        </p:nvCxnSpPr>
        <p:spPr>
          <a:xfrm flipV="1">
            <a:off x="5485998" y="4967193"/>
            <a:ext cx="750026" cy="83263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743961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06056889"/>
              </p:ext>
            </p:extLst>
          </p:nvPr>
        </p:nvGraphicFramePr>
        <p:xfrm>
          <a:off x="628650" y="1761230"/>
          <a:ext cx="7886700" cy="3200400"/>
        </p:xfrm>
        <a:graphic>
          <a:graphicData uri="http://schemas.openxmlformats.org/drawingml/2006/table">
            <a:tbl>
              <a:tblPr firstRow="1" bandRow="1">
                <a:tableStyleId>{073A0DAA-6AF3-43AB-8588-CEC1D06C72B9}</a:tableStyleId>
              </a:tblPr>
              <a:tblGrid>
                <a:gridCol w="1971675"/>
                <a:gridCol w="1971675"/>
                <a:gridCol w="1971675"/>
                <a:gridCol w="1971675"/>
              </a:tblGrid>
              <a:tr h="370840">
                <a:tc>
                  <a:txBody>
                    <a:bodyPr/>
                    <a:lstStyle/>
                    <a:p>
                      <a:pPr algn="ctr"/>
                      <a:r>
                        <a:rPr lang="id-ID" dirty="0" smtClean="0"/>
                        <a:t>Kriteria</a:t>
                      </a:r>
                    </a:p>
                    <a:p>
                      <a:pPr algn="ctr"/>
                      <a:endParaRPr lang="id-ID" dirty="0"/>
                    </a:p>
                  </a:txBody>
                  <a:tcPr marL="68580" marR="68580"/>
                </a:tc>
                <a:tc>
                  <a:txBody>
                    <a:bodyPr/>
                    <a:lstStyle/>
                    <a:p>
                      <a:pPr algn="ctr"/>
                      <a:r>
                        <a:rPr lang="id-ID" dirty="0" smtClean="0"/>
                        <a:t>Jaringan Rantai</a:t>
                      </a:r>
                      <a:endParaRPr lang="id-ID" dirty="0"/>
                    </a:p>
                  </a:txBody>
                  <a:tcPr marL="68580" marR="68580"/>
                </a:tc>
                <a:tc>
                  <a:txBody>
                    <a:bodyPr/>
                    <a:lstStyle/>
                    <a:p>
                      <a:pPr algn="ctr"/>
                      <a:r>
                        <a:rPr lang="id-ID" dirty="0" smtClean="0"/>
                        <a:t>Jaringan</a:t>
                      </a:r>
                      <a:r>
                        <a:rPr lang="id-ID" baseline="0" dirty="0" smtClean="0"/>
                        <a:t> Roda </a:t>
                      </a:r>
                      <a:endParaRPr lang="id-ID" dirty="0"/>
                    </a:p>
                  </a:txBody>
                  <a:tcPr marL="68580" marR="68580"/>
                </a:tc>
                <a:tc>
                  <a:txBody>
                    <a:bodyPr/>
                    <a:lstStyle/>
                    <a:p>
                      <a:pPr algn="ctr"/>
                      <a:r>
                        <a:rPr lang="id-ID" dirty="0" smtClean="0"/>
                        <a:t>Jaringan Semua Saluran</a:t>
                      </a:r>
                      <a:endParaRPr lang="id-ID" dirty="0"/>
                    </a:p>
                  </a:txBody>
                  <a:tcPr marL="68580" marR="68580"/>
                </a:tc>
              </a:tr>
              <a:tr h="370840">
                <a:tc>
                  <a:txBody>
                    <a:bodyPr/>
                    <a:lstStyle/>
                    <a:p>
                      <a:r>
                        <a:rPr lang="id-ID" dirty="0" smtClean="0"/>
                        <a:t>Kecepatan</a:t>
                      </a:r>
                    </a:p>
                    <a:p>
                      <a:endParaRPr lang="id-ID" dirty="0" smtClean="0"/>
                    </a:p>
                  </a:txBody>
                  <a:tcPr marL="68580" marR="68580"/>
                </a:tc>
                <a:tc>
                  <a:txBody>
                    <a:bodyPr/>
                    <a:lstStyle/>
                    <a:p>
                      <a:r>
                        <a:rPr lang="id-ID" dirty="0" smtClean="0"/>
                        <a:t>Moderat</a:t>
                      </a:r>
                      <a:endParaRPr lang="id-ID" dirty="0"/>
                    </a:p>
                  </a:txBody>
                  <a:tcPr marL="68580" marR="68580"/>
                </a:tc>
                <a:tc>
                  <a:txBody>
                    <a:bodyPr/>
                    <a:lstStyle/>
                    <a:p>
                      <a:r>
                        <a:rPr lang="id-ID" dirty="0" smtClean="0"/>
                        <a:t>Cepat</a:t>
                      </a:r>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Cepat</a:t>
                      </a:r>
                    </a:p>
                    <a:p>
                      <a:endParaRPr lang="id-ID" dirty="0"/>
                    </a:p>
                  </a:txBody>
                  <a:tcPr marL="68580" marR="68580"/>
                </a:tc>
              </a:tr>
              <a:tr h="370840">
                <a:tc>
                  <a:txBody>
                    <a:bodyPr/>
                    <a:lstStyle/>
                    <a:p>
                      <a:r>
                        <a:rPr lang="id-ID" dirty="0" smtClean="0"/>
                        <a:t>Ketetapan</a:t>
                      </a:r>
                    </a:p>
                    <a:p>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Tinggi</a:t>
                      </a:r>
                    </a:p>
                    <a:p>
                      <a:endParaRPr lang="id-ID" dirty="0"/>
                    </a:p>
                  </a:txBody>
                  <a:tcPr marL="68580" marR="68580"/>
                </a:tc>
                <a:tc>
                  <a:txBody>
                    <a:bodyPr/>
                    <a:lstStyle/>
                    <a:p>
                      <a:r>
                        <a:rPr lang="id-ID" dirty="0" smtClean="0"/>
                        <a:t>Tinggi</a:t>
                      </a:r>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Moderat</a:t>
                      </a:r>
                    </a:p>
                    <a:p>
                      <a:endParaRPr lang="id-ID" dirty="0"/>
                    </a:p>
                  </a:txBody>
                  <a:tcPr marL="68580" marR="68580"/>
                </a:tc>
              </a:tr>
              <a:tr h="370840">
                <a:tc>
                  <a:txBody>
                    <a:bodyPr/>
                    <a:lstStyle/>
                    <a:p>
                      <a:r>
                        <a:rPr lang="id-ID" dirty="0" smtClean="0"/>
                        <a:t>Pentingnya seorang pemimpin</a:t>
                      </a:r>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Moderat</a:t>
                      </a:r>
                    </a:p>
                    <a:p>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Tinggi</a:t>
                      </a:r>
                    </a:p>
                    <a:p>
                      <a:endParaRPr lang="id-ID" dirty="0"/>
                    </a:p>
                  </a:txBody>
                  <a:tcPr marL="68580" marR="68580"/>
                </a:tc>
                <a:tc>
                  <a:txBody>
                    <a:bodyPr/>
                    <a:lstStyle/>
                    <a:p>
                      <a:r>
                        <a:rPr lang="id-ID" dirty="0" smtClean="0"/>
                        <a:t>Tidak ada</a:t>
                      </a:r>
                      <a:endParaRPr lang="id-ID" dirty="0"/>
                    </a:p>
                  </a:txBody>
                  <a:tcPr marL="68580" marR="68580"/>
                </a:tc>
              </a:tr>
              <a:tr h="370840">
                <a:tc>
                  <a:txBody>
                    <a:bodyPr/>
                    <a:lstStyle/>
                    <a:p>
                      <a:r>
                        <a:rPr lang="id-ID" dirty="0" smtClean="0"/>
                        <a:t>Kepuasan</a:t>
                      </a:r>
                      <a:r>
                        <a:rPr lang="id-ID" baseline="0" dirty="0" smtClean="0"/>
                        <a:t> anggota</a:t>
                      </a:r>
                    </a:p>
                    <a:p>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Moderat</a:t>
                      </a:r>
                    </a:p>
                    <a:p>
                      <a:endParaRPr lang="id-ID" dirty="0"/>
                    </a:p>
                  </a:txBody>
                  <a:tcPr marL="68580" marR="68580"/>
                </a:tc>
                <a:tc>
                  <a:txBody>
                    <a:bodyPr/>
                    <a:lstStyle/>
                    <a:p>
                      <a:r>
                        <a:rPr lang="id-ID" dirty="0" smtClean="0"/>
                        <a:t>Rendah</a:t>
                      </a:r>
                      <a:endParaRPr lang="id-ID"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Tinggi</a:t>
                      </a:r>
                    </a:p>
                    <a:p>
                      <a:endParaRPr lang="id-ID" dirty="0"/>
                    </a:p>
                  </a:txBody>
                  <a:tcPr marL="68580" marR="68580"/>
                </a:tc>
              </a:tr>
            </a:tbl>
          </a:graphicData>
        </a:graphic>
      </p:graphicFrame>
      <p:sp>
        <p:nvSpPr>
          <p:cNvPr id="2" name="Title 1"/>
          <p:cNvSpPr>
            <a:spLocks noGrp="1"/>
          </p:cNvSpPr>
          <p:nvPr>
            <p:ph type="title"/>
          </p:nvPr>
        </p:nvSpPr>
        <p:spPr>
          <a:xfrm>
            <a:off x="2642288" y="-116650"/>
            <a:ext cx="6501711" cy="744417"/>
          </a:xfrm>
        </p:spPr>
        <p:txBody>
          <a:bodyPr>
            <a:noAutofit/>
          </a:bodyPr>
          <a:lstStyle/>
          <a:p>
            <a:r>
              <a:rPr lang="id-ID" sz="2000" dirty="0" smtClean="0"/>
              <a:t>Jaringan Formal dan Informal dalam Komunikasi</a:t>
            </a:r>
            <a:br>
              <a:rPr lang="id-ID" sz="2000" dirty="0" smtClean="0"/>
            </a:br>
            <a:r>
              <a:rPr lang="id-ID" sz="2000" b="1" i="1" dirty="0" smtClean="0"/>
              <a:t>(Keefektifan komunikasi)</a:t>
            </a:r>
            <a:endParaRPr lang="id-ID" sz="2000" b="1" i="1" dirty="0"/>
          </a:p>
        </p:txBody>
      </p:sp>
    </p:spTree>
    <p:extLst>
      <p:ext uri="{BB962C8B-B14F-4D97-AF65-F5344CB8AC3E}">
        <p14:creationId xmlns:p14="http://schemas.microsoft.com/office/powerpoint/2010/main" val="2972138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id-ID" b="0" dirty="0" smtClean="0"/>
              <a:t>Menilai Sumber</a:t>
            </a:r>
          </a:p>
          <a:p>
            <a:pPr marL="514350" indent="-514350">
              <a:buFont typeface="+mj-lt"/>
              <a:buAutoNum type="arabicPeriod"/>
            </a:pPr>
            <a:r>
              <a:rPr lang="id-ID" b="0" dirty="0" smtClean="0"/>
              <a:t>Penyaringan</a:t>
            </a:r>
          </a:p>
          <a:p>
            <a:pPr marL="514350" indent="-514350">
              <a:buFont typeface="+mj-lt"/>
              <a:buAutoNum type="arabicPeriod"/>
            </a:pPr>
            <a:r>
              <a:rPr lang="id-ID" b="0" dirty="0" smtClean="0"/>
              <a:t>Tekanan Waktu</a:t>
            </a:r>
          </a:p>
          <a:p>
            <a:pPr marL="514350" indent="-514350">
              <a:buFont typeface="+mj-lt"/>
              <a:buAutoNum type="arabicPeriod"/>
            </a:pPr>
            <a:r>
              <a:rPr lang="id-ID" b="0" dirty="0" smtClean="0"/>
              <a:t>Mendengarkan Secara Selektif</a:t>
            </a:r>
          </a:p>
          <a:p>
            <a:pPr marL="514350" indent="-514350">
              <a:buFont typeface="+mj-lt"/>
              <a:buAutoNum type="arabicPeriod"/>
            </a:pPr>
            <a:r>
              <a:rPr lang="id-ID" b="0" dirty="0" smtClean="0"/>
              <a:t>Masalah Bahasa</a:t>
            </a:r>
          </a:p>
          <a:p>
            <a:pPr marL="514350" indent="-514350">
              <a:buFont typeface="+mj-lt"/>
              <a:buAutoNum type="arabicPeriod"/>
            </a:pPr>
            <a:r>
              <a:rPr lang="id-ID" b="0" dirty="0" smtClean="0"/>
              <a:t>Bahasa Kelompok</a:t>
            </a:r>
          </a:p>
          <a:p>
            <a:pPr marL="514350" indent="-514350">
              <a:buFont typeface="+mj-lt"/>
              <a:buAutoNum type="arabicPeriod"/>
            </a:pPr>
            <a:r>
              <a:rPr lang="id-ID" b="0" dirty="0" smtClean="0"/>
              <a:t>Perbedaan kerangka acuan</a:t>
            </a:r>
          </a:p>
          <a:p>
            <a:pPr marL="514350" indent="-514350">
              <a:buFont typeface="+mj-lt"/>
              <a:buAutoNum type="arabicPeriod"/>
            </a:pPr>
            <a:r>
              <a:rPr lang="id-ID" b="0" dirty="0" smtClean="0"/>
              <a:t>Beban Komunikasi Berlebihan</a:t>
            </a:r>
            <a:endParaRPr lang="id-ID" b="0" dirty="0"/>
          </a:p>
        </p:txBody>
      </p:sp>
      <p:sp>
        <p:nvSpPr>
          <p:cNvPr id="2" name="Title 1"/>
          <p:cNvSpPr>
            <a:spLocks noGrp="1"/>
          </p:cNvSpPr>
          <p:nvPr>
            <p:ph type="title"/>
          </p:nvPr>
        </p:nvSpPr>
        <p:spPr/>
        <p:txBody>
          <a:bodyPr>
            <a:noAutofit/>
          </a:bodyPr>
          <a:lstStyle/>
          <a:p>
            <a:r>
              <a:rPr lang="id-ID" sz="2400" dirty="0" smtClean="0"/>
              <a:t>Hambatan-hambatan Terhadap Komunikasi yang Efektif</a:t>
            </a:r>
            <a:endParaRPr lang="id-ID" sz="2400" dirty="0"/>
          </a:p>
        </p:txBody>
      </p:sp>
    </p:spTree>
    <p:extLst>
      <p:ext uri="{BB962C8B-B14F-4D97-AF65-F5344CB8AC3E}">
        <p14:creationId xmlns:p14="http://schemas.microsoft.com/office/powerpoint/2010/main" val="17601757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EB Telkom University I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BAB I - Pengantar Perilaku Keorganisasian.pptx</Template>
  <TotalTime>85</TotalTime>
  <Words>402</Words>
  <Application>Microsoft Macintosh PowerPoint</Application>
  <PresentationFormat>On-screen Show (4:3)</PresentationFormat>
  <Paragraphs>99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FEB Telkom University II</vt:lpstr>
      <vt:lpstr>BAB X</vt:lpstr>
      <vt:lpstr>Pengertian Komunikasi</vt:lpstr>
      <vt:lpstr>Fungsi Komunikasi</vt:lpstr>
      <vt:lpstr>Unsur-unsur Komunikasi</vt:lpstr>
      <vt:lpstr> Unsur-unsur Komunikasi</vt:lpstr>
      <vt:lpstr> Proses dan Arah Komunikasi</vt:lpstr>
      <vt:lpstr>Jaringan Formal dan Informal dalam Komunikasi</vt:lpstr>
      <vt:lpstr>Jaringan Formal dan Informal dalam Komunikasi (Keefektifan komunikasi)</vt:lpstr>
      <vt:lpstr>Hambatan-hambatan Terhadap Komunikasi yang Efektif</vt:lpstr>
      <vt:lpstr>Mengatasi Hambatan-hambatan Komunikasi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X</dc:title>
  <dc:creator>dwimanurs</dc:creator>
  <cp:lastModifiedBy>asyifa</cp:lastModifiedBy>
  <cp:revision>13</cp:revision>
  <dcterms:created xsi:type="dcterms:W3CDTF">2017-02-15T23:45:31Z</dcterms:created>
  <dcterms:modified xsi:type="dcterms:W3CDTF">2017-02-27T10:44:30Z</dcterms:modified>
</cp:coreProperties>
</file>