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-17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5344"/>
            <a:ext cx="9144000" cy="33265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906" y="94130"/>
            <a:ext cx="3254189" cy="26353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5427" y="2729475"/>
            <a:ext cx="54777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2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650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96799"/>
            <a:ext cx="7886700" cy="54801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entagon 8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74119" y="6546574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6"/>
            <a:ext cx="9144000" cy="4286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858916" y="6489700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649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96798"/>
            <a:ext cx="7886700" cy="54801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entagon 8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74119" y="6546574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6"/>
            <a:ext cx="9144000" cy="4286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858916" y="6489700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762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940CC-7110-4999-B08F-1B19DF93AD57}" type="datetimeFigureOut">
              <a:rPr lang="id-ID" smtClean="0"/>
              <a:t>2/21/17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901D8-A3DC-42EC-B17D-0A5391600E2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78969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016" y="795130"/>
            <a:ext cx="8008515" cy="5634245"/>
          </a:xfrm>
        </p:spPr>
        <p:txBody>
          <a:bodyPr/>
          <a:lstStyle>
            <a:lvl1pPr marL="357188" indent="-357188">
              <a:buClr>
                <a:srgbClr val="C00000"/>
              </a:buClr>
              <a:buSzPct val="80000"/>
              <a:buFont typeface="Wingdings" panose="05000000000000000000" pitchFamily="2" charset="2"/>
              <a:buChar char="n"/>
              <a:defRPr b="1" baseline="0"/>
            </a:lvl1pPr>
            <a:lvl2pPr marL="685800" indent="-328613">
              <a:spcBef>
                <a:spcPts val="1200"/>
              </a:spcBef>
              <a:buClr>
                <a:srgbClr val="FF0000"/>
              </a:buClr>
              <a:buSzPct val="80000"/>
              <a:buFont typeface="Wingdings" panose="05000000000000000000" pitchFamily="2" charset="2"/>
              <a:buChar char="l"/>
              <a:defRPr/>
            </a:lvl2pPr>
            <a:lvl3pPr marL="1143000" indent="-228600">
              <a:buSzPct val="70000"/>
              <a:buFont typeface="Wingdings" panose="05000000000000000000" pitchFamily="2" charset="2"/>
              <a:buChar char="n"/>
              <a:defRPr sz="2200"/>
            </a:lvl3pPr>
            <a:lvl4pPr marL="1600200" indent="-228600">
              <a:buSzPct val="70000"/>
              <a:buFont typeface="Wingdings" panose="05000000000000000000" pitchFamily="2" charset="2"/>
              <a:buChar char="l"/>
              <a:defRPr/>
            </a:lvl4pPr>
            <a:lvl5pPr marL="2057400" indent="-228600">
              <a:buSzPct val="70000"/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Pentagon 11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/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/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/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/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/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/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/>
              </a:rPr>
              <a:t>School</a:t>
            </a:r>
            <a:r>
              <a:rPr lang="en-US" sz="1000" b="1" dirty="0" smtClean="0">
                <a:solidFill>
                  <a:schemeClr val="tx1"/>
                </a:solidFill>
                <a:effectLst/>
              </a:rPr>
              <a:t> of</a:t>
            </a:r>
            <a:r>
              <a:rPr lang="id-ID" sz="1000" b="1" baseline="0" dirty="0" smtClean="0">
                <a:solidFill>
                  <a:schemeClr val="tx1"/>
                </a:solidFill>
                <a:effectLst/>
              </a:rPr>
              <a:t> Economic and Business</a:t>
            </a:r>
            <a:endParaRPr lang="en-GB" sz="1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4499" y="-3744"/>
            <a:ext cx="6539501" cy="579600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" y="611329"/>
            <a:ext cx="139390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</a:rPr>
              <a:t>Telkom University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4119" y="6546574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6"/>
            <a:ext cx="9144000" cy="4286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858916" y="6489700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094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entagon 8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74119" y="6546574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6"/>
            <a:ext cx="9144000" cy="4286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858916" y="6489700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23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758987"/>
            <a:ext cx="3886200" cy="54179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758987"/>
            <a:ext cx="3886200" cy="54179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entagon 9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74119" y="6546574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6"/>
            <a:ext cx="9144000" cy="4286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858916" y="6489700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060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746287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687397"/>
            <a:ext cx="3868340" cy="4502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746287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687397"/>
            <a:ext cx="3887391" cy="4502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Pentagon 11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74119" y="6546574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6"/>
            <a:ext cx="9144000" cy="42862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858916" y="6489700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87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entagon 7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74119" y="6546574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6"/>
            <a:ext cx="9144000" cy="4286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858916" y="6489700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99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entagon 6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604499" y="-3744"/>
            <a:ext cx="6539501" cy="579600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374119" y="6546574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6"/>
            <a:ext cx="9144000" cy="4286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858916" y="6489700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718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6"/>
            <a:ext cx="2949178" cy="48815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entagon 9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74119" y="6546574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6"/>
            <a:ext cx="9144000" cy="4286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858916" y="6489700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459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53414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5"/>
            <a:ext cx="2949178" cy="53414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84582" cy="58028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381037" y="0"/>
            <a:ext cx="6762964" cy="579600"/>
          </a:xfrm>
          <a:prstGeom prst="rect">
            <a:avLst/>
          </a:prstGeom>
          <a:solidFill>
            <a:srgbClr val="808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entagon 9"/>
          <p:cNvSpPr/>
          <p:nvPr/>
        </p:nvSpPr>
        <p:spPr>
          <a:xfrm>
            <a:off x="884583" y="0"/>
            <a:ext cx="1719916" cy="579600"/>
          </a:xfrm>
          <a:prstGeom prst="homePlate">
            <a:avLst/>
          </a:prstGeom>
          <a:solidFill>
            <a:srgbClr val="1D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akultas 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konomi dan </a:t>
            </a:r>
            <a:r>
              <a:rPr lang="en-GB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d-ID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isnis </a:t>
            </a:r>
          </a:p>
          <a:p>
            <a:pPr algn="ctr"/>
            <a:r>
              <a:rPr lang="id-ID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</a:t>
            </a:r>
            <a:r>
              <a:rPr lang="id-ID" sz="1000" b="1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Economics and Business</a:t>
            </a:r>
            <a:endParaRPr lang="en-GB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74119" y="6546574"/>
            <a:ext cx="395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fld id="{4F91E16F-9A37-4EA0-BE94-494C1E1750E7}" type="slidenum">
              <a:rPr lang="en-GB" sz="1400" smtClean="0"/>
              <a:pPr algn="ctr"/>
              <a:t>‹#›</a:t>
            </a:fld>
            <a:endParaRPr lang="en-GB" sz="1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27" y="6429376"/>
            <a:ext cx="9144000" cy="4286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858916" y="6489700"/>
            <a:ext cx="32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Creating the great</a:t>
            </a:r>
            <a:r>
              <a:rPr lang="id-ID" sz="1400" b="1" i="1" baseline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 </a:t>
            </a:r>
            <a:r>
              <a:rPr lang="id-ID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anose="03050502040202030202" pitchFamily="66" charset="0"/>
              </a:rPr>
              <a:t>business leaders</a:t>
            </a:r>
            <a:endParaRPr lang="id-ID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742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940CC-7110-4999-B08F-1B19DF93AD57}" type="datetimeFigureOut">
              <a:rPr lang="id-ID" smtClean="0"/>
              <a:t>2/21/17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901D8-A3DC-42EC-B17D-0A5391600E2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13293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651" y="2380658"/>
            <a:ext cx="6858000" cy="2387600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latin typeface="Calibri"/>
                <a:cs typeface="Calibri"/>
              </a:rPr>
              <a:t/>
            </a:r>
            <a:br>
              <a:rPr lang="id-ID" dirty="0" smtClean="0">
                <a:latin typeface="Calibri"/>
                <a:cs typeface="Calibri"/>
              </a:rPr>
            </a:br>
            <a:r>
              <a:rPr lang="id-ID" dirty="0">
                <a:latin typeface="Calibri"/>
                <a:cs typeface="Calibri"/>
              </a:rPr>
              <a:t/>
            </a:r>
            <a:br>
              <a:rPr lang="id-ID" dirty="0">
                <a:latin typeface="Calibri"/>
                <a:cs typeface="Calibri"/>
              </a:rPr>
            </a:br>
            <a:r>
              <a:rPr lang="id-ID" dirty="0" smtClean="0">
                <a:latin typeface="Calibri"/>
                <a:cs typeface="Calibri"/>
              </a:rPr>
              <a:t>BAB VII</a:t>
            </a:r>
            <a:endParaRPr lang="id-ID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1348" y="5081700"/>
            <a:ext cx="6858000" cy="1655762"/>
          </a:xfrm>
        </p:spPr>
        <p:txBody>
          <a:bodyPr>
            <a:normAutofit fontScale="92500" lnSpcReduction="10000"/>
          </a:bodyPr>
          <a:lstStyle/>
          <a:p>
            <a:r>
              <a:rPr lang="id-ID" sz="4600" dirty="0" smtClean="0"/>
              <a:t>KEKUASAAN DAN </a:t>
            </a:r>
            <a:r>
              <a:rPr lang="id-ID" sz="4600" dirty="0" smtClean="0"/>
              <a:t>POLITIK</a:t>
            </a:r>
            <a:endParaRPr lang="id-ID" sz="4000" dirty="0" smtClean="0"/>
          </a:p>
          <a:p>
            <a:r>
              <a:rPr lang="id-ID" sz="2900" dirty="0">
                <a:cs typeface="Calibri"/>
              </a:rPr>
              <a:t>Sumber : Perilaku Organisasional</a:t>
            </a:r>
          </a:p>
          <a:p>
            <a:r>
              <a:rPr lang="id-ID" sz="2900" dirty="0">
                <a:cs typeface="Calibri"/>
              </a:rPr>
              <a:t>Dr. Sopiah, MM., M.Pd.</a:t>
            </a:r>
          </a:p>
          <a:p>
            <a:endParaRPr lang="id-ID" sz="4000" dirty="0"/>
          </a:p>
        </p:txBody>
      </p:sp>
      <p:pic>
        <p:nvPicPr>
          <p:cNvPr id="4" name="Picture 3" descr="Screen Shot 2017-02-15 at 7.25.2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693" y="0"/>
            <a:ext cx="4457700" cy="275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4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b="0" dirty="0" smtClean="0"/>
              <a:t>Model Kekuasaan ada dua :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Sumberdaya 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Kontingensi</a:t>
            </a:r>
          </a:p>
          <a:p>
            <a:pPr marL="0" indent="0">
              <a:buNone/>
            </a:pPr>
            <a:r>
              <a:rPr lang="id-ID" b="0" dirty="0" smtClean="0"/>
              <a:t>Sumber Kekuasaan ada lima :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Legitimasi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Penghargaan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Keahlian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Kharismatik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Paksaan </a:t>
            </a:r>
          </a:p>
          <a:p>
            <a:pPr marL="0" indent="0">
              <a:buNone/>
            </a:pPr>
            <a:endParaRPr lang="id-ID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Model dan Sumber Kekuasaan dalam Organisasi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3570785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b="0" dirty="0" smtClean="0"/>
              <a:t>Substitutability</a:t>
            </a:r>
          </a:p>
          <a:p>
            <a:pPr marL="0" indent="0" algn="just">
              <a:buNone/>
            </a:pPr>
            <a:r>
              <a:rPr lang="id-ID" b="0" dirty="0" smtClean="0"/>
              <a:t>	Kekuasaan </a:t>
            </a:r>
            <a:r>
              <a:rPr lang="id-ID" b="0" dirty="0"/>
              <a:t>menjadi sangat kuat, manakala suatu pihak memegang monopoli 	nilai sumber daya. Sebaliknya, kekuasaan menurun manakala jumlah 	sumber daya alternatif dari sumber daya yang bersifat kritis meningkat</a:t>
            </a:r>
            <a:r>
              <a:rPr lang="id-ID" b="0" dirty="0" smtClean="0"/>
              <a:t>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id-ID" b="0" dirty="0" smtClean="0"/>
              <a:t>Sentralisasi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id-ID" b="0" dirty="0" smtClean="0"/>
              <a:t>Visibility</a:t>
            </a:r>
            <a:endParaRPr lang="id-ID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Peran Informasi dalam Kekuasaan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99145789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b="0" dirty="0" smtClean="0"/>
              <a:t>Memerankan sifat uilarian</a:t>
            </a:r>
          </a:p>
          <a:p>
            <a:pPr marL="514350" indent="-514350">
              <a:buFont typeface="+mj-lt"/>
              <a:buAutoNum type="arabicPeriod"/>
            </a:pPr>
            <a:r>
              <a:rPr lang="id-ID" b="0" dirty="0" smtClean="0"/>
              <a:t>Menghormati hak-hak individu</a:t>
            </a:r>
          </a:p>
          <a:p>
            <a:pPr marL="514350" indent="-514350">
              <a:buFont typeface="+mj-lt"/>
              <a:buAutoNum type="arabicPeriod"/>
            </a:pPr>
            <a:r>
              <a:rPr lang="id-ID" b="0" dirty="0" smtClean="0"/>
              <a:t>Menghargai persamaan hukum </a:t>
            </a:r>
            <a:endParaRPr lang="id-ID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Etika dalam Politik Keorganisasian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0834647"/>
      </p:ext>
    </p:extLst>
  </p:cSld>
  <p:clrMapOvr>
    <a:masterClrMapping/>
  </p:clrMapOvr>
  <p:transition xmlns:p14="http://schemas.microsoft.com/office/powerpoint/2010/main"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b="0" dirty="0" smtClean="0"/>
              <a:t>Menyerang atau menutup mata terhadap pihak lain</a:t>
            </a:r>
          </a:p>
          <a:p>
            <a:pPr marL="514350" indent="-514350">
              <a:buFont typeface="+mj-lt"/>
              <a:buAutoNum type="arabicPeriod"/>
            </a:pPr>
            <a:r>
              <a:rPr lang="id-ID" b="0" dirty="0" smtClean="0"/>
              <a:t>Selektif dalam mendistribusikan informasi</a:t>
            </a:r>
          </a:p>
          <a:p>
            <a:pPr marL="514350" indent="-514350">
              <a:buFont typeface="+mj-lt"/>
              <a:buAutoNum type="arabicPeriod"/>
            </a:pPr>
            <a:r>
              <a:rPr lang="id-ID" b="0" dirty="0" smtClean="0"/>
              <a:t>Mengendalikan saluran informasi</a:t>
            </a:r>
          </a:p>
          <a:p>
            <a:pPr marL="514350" indent="-514350">
              <a:buFont typeface="+mj-lt"/>
              <a:buAutoNum type="arabicPeriod"/>
            </a:pPr>
            <a:r>
              <a:rPr lang="id-ID" b="0" dirty="0" smtClean="0"/>
              <a:t>Membentuk koalisi</a:t>
            </a:r>
          </a:p>
          <a:p>
            <a:pPr marL="514350" indent="-514350">
              <a:buFont typeface="+mj-lt"/>
              <a:buAutoNum type="arabicPeriod"/>
            </a:pPr>
            <a:r>
              <a:rPr lang="id-ID" b="0" dirty="0" smtClean="0"/>
              <a:t>Managing Impressions </a:t>
            </a:r>
            <a:endParaRPr lang="id-ID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Jenis-Jenis Kegiatan Politik dalam Organisasi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27036484"/>
      </p:ext>
    </p:extLst>
  </p:cSld>
  <p:clrMapOvr>
    <a:masterClrMapping/>
  </p:clrMapOvr>
  <p:transition xmlns:p14="http://schemas.microsoft.com/office/powerpoint/2010/main" spd="slow">
    <p:push dir="u"/>
  </p:transition>
</p:sld>
</file>

<file path=ppt/theme/theme1.xml><?xml version="1.0" encoding="utf-8"?>
<a:theme xmlns:a="http://schemas.openxmlformats.org/drawingml/2006/main" name="FEB Telkom University I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 Pengenalan Manajemen Keuangan-1.pptx</Template>
  <TotalTime>37</TotalTime>
  <Words>79</Words>
  <Application>Microsoft Macintosh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FEB Telkom University II</vt:lpstr>
      <vt:lpstr>  BAB VII</vt:lpstr>
      <vt:lpstr>Model dan Sumber Kekuasaan dalam Organisasi</vt:lpstr>
      <vt:lpstr>Peran Informasi dalam Kekuasaan</vt:lpstr>
      <vt:lpstr>Etika dalam Politik Keorganisasian </vt:lpstr>
      <vt:lpstr>Jenis-Jenis Kegiatan Politik dalam Organisasi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VII</dc:title>
  <dc:creator>dwimanurs</dc:creator>
  <cp:lastModifiedBy>asyifa</cp:lastModifiedBy>
  <cp:revision>7</cp:revision>
  <dcterms:created xsi:type="dcterms:W3CDTF">2017-01-25T12:24:20Z</dcterms:created>
  <dcterms:modified xsi:type="dcterms:W3CDTF">2017-02-21T15:30:35Z</dcterms:modified>
</cp:coreProperties>
</file>