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4" y="-7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A0F3C-2AF9-4DE2-A4F6-FAFCC91CB113}" type="datetimeFigureOut">
              <a:rPr lang="id-ID" smtClean="0"/>
              <a:t>2/28/17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BBF3E1-7C40-49F8-811E-E41C668004C6}" type="slidenum">
              <a:rPr lang="id-ID" smtClean="0"/>
              <a:t>‹#›</a:t>
            </a:fld>
            <a:endParaRPr lang="id-ID"/>
          </a:p>
        </p:txBody>
      </p:sp>
    </p:spTree>
    <p:extLst>
      <p:ext uri="{BB962C8B-B14F-4D97-AF65-F5344CB8AC3E}">
        <p14:creationId xmlns:p14="http://schemas.microsoft.com/office/powerpoint/2010/main" val="317453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A1BBF3E1-7C40-49F8-811E-E41C668004C6}" type="slidenum">
              <a:rPr lang="id-ID" smtClean="0"/>
              <a:t>5</a:t>
            </a:fld>
            <a:endParaRPr lang="id-ID"/>
          </a:p>
        </p:txBody>
      </p:sp>
    </p:spTree>
    <p:extLst>
      <p:ext uri="{BB962C8B-B14F-4D97-AF65-F5344CB8AC3E}">
        <p14:creationId xmlns:p14="http://schemas.microsoft.com/office/powerpoint/2010/main" val="201535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906" y="94130"/>
            <a:ext cx="3254189" cy="2635345"/>
          </a:xfrm>
          <a:prstGeom prst="rect">
            <a:avLst/>
          </a:prstGeom>
        </p:spPr>
      </p:pic>
      <p:sp>
        <p:nvSpPr>
          <p:cNvPr id="6" name="TextBox 5"/>
          <p:cNvSpPr txBox="1"/>
          <p:nvPr/>
        </p:nvSpPr>
        <p:spPr>
          <a:xfrm>
            <a:off x="2515427" y="2729475"/>
            <a:ext cx="5477706" cy="461665"/>
          </a:xfrm>
          <a:prstGeom prst="rect">
            <a:avLst/>
          </a:prstGeom>
          <a:noFill/>
        </p:spPr>
        <p:txBody>
          <a:bodyPr wrap="none" rtlCol="0">
            <a:spAutoFit/>
          </a:bodyPr>
          <a:lstStyle/>
          <a:p>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2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2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7216508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799"/>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798"/>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6BE279E-CBE8-46F9-B160-26BB140625DE}" type="datetimeFigureOut">
              <a:rPr lang="id-ID" smtClean="0"/>
              <a:t>2/28/17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D272D5-2CD9-4AF4-AC1F-563101E77B84}" type="slidenum">
              <a:rPr lang="id-ID" smtClean="0"/>
              <a:t>‹#›</a:t>
            </a:fld>
            <a:endParaRPr lang="id-ID"/>
          </a:p>
        </p:txBody>
      </p:sp>
    </p:spTree>
    <p:extLst>
      <p:ext uri="{BB962C8B-B14F-4D97-AF65-F5344CB8AC3E}">
        <p14:creationId xmlns:p14="http://schemas.microsoft.com/office/powerpoint/2010/main" val="77228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0"/>
            <a:ext cx="8008515"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rPr>
              <a:t>F</a:t>
            </a:r>
            <a:r>
              <a:rPr lang="id-ID" sz="1200" b="1" dirty="0" smtClean="0">
                <a:solidFill>
                  <a:srgbClr val="FF0000"/>
                </a:solidFill>
                <a:effectLst/>
              </a:rPr>
              <a:t>akultas  </a:t>
            </a:r>
            <a:r>
              <a:rPr lang="en-GB" sz="1200" b="1" dirty="0" smtClean="0">
                <a:solidFill>
                  <a:srgbClr val="FF0000"/>
                </a:solidFill>
                <a:effectLst/>
              </a:rPr>
              <a:t>E</a:t>
            </a:r>
            <a:r>
              <a:rPr lang="id-ID" sz="1200" b="1" dirty="0" smtClean="0">
                <a:solidFill>
                  <a:srgbClr val="FF0000"/>
                </a:solidFill>
                <a:effectLst/>
              </a:rPr>
              <a:t>konomi dan </a:t>
            </a:r>
            <a:r>
              <a:rPr lang="en-GB" sz="1200" b="1" dirty="0" smtClean="0">
                <a:solidFill>
                  <a:srgbClr val="FF0000"/>
                </a:solidFill>
                <a:effectLst/>
              </a:rPr>
              <a:t>B</a:t>
            </a:r>
            <a:r>
              <a:rPr lang="id-ID" sz="1200" b="1" dirty="0" smtClean="0">
                <a:solidFill>
                  <a:srgbClr val="FF0000"/>
                </a:solidFill>
                <a:effectLst/>
              </a:rPr>
              <a:t>isnis </a:t>
            </a:r>
          </a:p>
          <a:p>
            <a:pPr algn="ctr"/>
            <a:r>
              <a:rPr lang="id-ID" sz="1000" b="1" dirty="0" smtClean="0">
                <a:solidFill>
                  <a:schemeClr val="tx1"/>
                </a:solidFill>
                <a:effectLst/>
              </a:rPr>
              <a:t>School</a:t>
            </a:r>
            <a:r>
              <a:rPr lang="en-US" sz="1000" b="1" dirty="0" smtClean="0">
                <a:solidFill>
                  <a:schemeClr val="tx1"/>
                </a:solidFill>
                <a:effectLst/>
              </a:rPr>
              <a:t> of</a:t>
            </a:r>
            <a:r>
              <a:rPr lang="id-ID" sz="1000" b="1" baseline="0" dirty="0" smtClean="0">
                <a:solidFill>
                  <a:schemeClr val="tx1"/>
                </a:solidFill>
                <a:effectLst/>
              </a:rPr>
              <a:t> Economic and Business</a:t>
            </a:r>
            <a:endParaRPr lang="en-GB" sz="1000" b="1" dirty="0">
              <a:solidFill>
                <a:schemeClr val="tx1"/>
              </a:solidFill>
              <a:effectLst/>
            </a:endParaRPr>
          </a:p>
        </p:txBody>
      </p:sp>
      <p:sp>
        <p:nvSpPr>
          <p:cNvPr id="2" name="Title 1"/>
          <p:cNvSpPr>
            <a:spLocks noGrp="1"/>
          </p:cNvSpPr>
          <p:nvPr>
            <p:ph type="title"/>
          </p:nvPr>
        </p:nvSpPr>
        <p:spPr>
          <a:xfrm>
            <a:off x="2604499"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4" name="TextBox 3"/>
          <p:cNvSpPr txBox="1"/>
          <p:nvPr/>
        </p:nvSpPr>
        <p:spPr>
          <a:xfrm>
            <a:off x="1" y="611329"/>
            <a:ext cx="1393901" cy="584776"/>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0009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4069236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7462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687397"/>
            <a:ext cx="3868340"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0" y="7462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687397"/>
            <a:ext cx="3887391"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11" name="Rectangle 10"/>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5" name="TextBox 14"/>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7" name="Rectangle 6"/>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6" name="Rectangle 5"/>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2604499"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9" name="TextBox 8"/>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987426"/>
            <a:ext cx="2949178"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5"/>
            <a:ext cx="462915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629841" y="987425"/>
            <a:ext cx="2949178"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E279E-CBE8-46F9-B160-26BB140625DE}" type="datetimeFigureOut">
              <a:rPr lang="id-ID" smtClean="0"/>
              <a:t>2/28/17</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272D5-2CD9-4AF4-AC1F-563101E77B84}" type="slidenum">
              <a:rPr lang="id-ID" smtClean="0"/>
              <a:t>‹#›</a:t>
            </a:fld>
            <a:endParaRPr lang="id-ID"/>
          </a:p>
        </p:txBody>
      </p:sp>
    </p:spTree>
    <p:extLst>
      <p:ext uri="{BB962C8B-B14F-4D97-AF65-F5344CB8AC3E}">
        <p14:creationId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140968"/>
            <a:ext cx="7772400" cy="1470025"/>
          </a:xfrm>
        </p:spPr>
        <p:txBody>
          <a:bodyPr>
            <a:noAutofit/>
          </a:bodyPr>
          <a:lstStyle/>
          <a:p>
            <a:pPr algn="ctr"/>
            <a:r>
              <a:rPr lang="en-US" sz="5400" dirty="0" smtClean="0">
                <a:latin typeface="Calibri"/>
                <a:cs typeface="Calibri"/>
              </a:rPr>
              <a:t>BAB V</a:t>
            </a:r>
            <a:endParaRPr lang="en-US" sz="5400" dirty="0">
              <a:latin typeface="Calibri"/>
              <a:cs typeface="Calibri"/>
            </a:endParaRPr>
          </a:p>
        </p:txBody>
      </p:sp>
      <p:sp>
        <p:nvSpPr>
          <p:cNvPr id="3" name="Subtitle 2"/>
          <p:cNvSpPr>
            <a:spLocks noGrp="1"/>
          </p:cNvSpPr>
          <p:nvPr>
            <p:ph type="subTitle" idx="1"/>
          </p:nvPr>
        </p:nvSpPr>
        <p:spPr>
          <a:xfrm>
            <a:off x="1331640" y="4437112"/>
            <a:ext cx="6400800" cy="1752600"/>
          </a:xfrm>
        </p:spPr>
        <p:txBody>
          <a:bodyPr>
            <a:noAutofit/>
          </a:bodyPr>
          <a:lstStyle/>
          <a:p>
            <a:r>
              <a:rPr lang="id-ID" sz="4000" dirty="0">
                <a:solidFill>
                  <a:schemeClr val="tx1"/>
                </a:solidFill>
                <a:latin typeface="Calibri"/>
                <a:cs typeface="Calibri"/>
              </a:rPr>
              <a:t>PERKEMBANGAN DAN PERUBAHAN </a:t>
            </a:r>
            <a:r>
              <a:rPr lang="id-ID" sz="4000" dirty="0" smtClean="0">
                <a:solidFill>
                  <a:schemeClr val="tx1"/>
                </a:solidFill>
                <a:latin typeface="Calibri"/>
                <a:cs typeface="Calibri"/>
              </a:rPr>
              <a:t>ORGANISASI</a:t>
            </a:r>
          </a:p>
          <a:p>
            <a:r>
              <a:rPr lang="id-ID" sz="2200" dirty="0">
                <a:solidFill>
                  <a:schemeClr val="tx1"/>
                </a:solidFill>
                <a:cs typeface="Calibri"/>
              </a:rPr>
              <a:t>Sumber : Perilaku Organisasional</a:t>
            </a:r>
          </a:p>
          <a:p>
            <a:r>
              <a:rPr lang="id-ID" sz="2200" dirty="0">
                <a:solidFill>
                  <a:schemeClr val="tx1"/>
                </a:solidFill>
                <a:cs typeface="Calibri"/>
              </a:rPr>
              <a:t>Dr. Sopiah, MM., M.Pd.</a:t>
            </a:r>
          </a:p>
          <a:p>
            <a:r>
              <a:rPr lang="id-ID" sz="2200" dirty="0">
                <a:solidFill>
                  <a:schemeClr val="tx1"/>
                </a:solidFill>
                <a:latin typeface="Calibri"/>
                <a:cs typeface="Calibri"/>
              </a:rPr>
              <a:t/>
            </a:r>
            <a:br>
              <a:rPr lang="id-ID" sz="2200" dirty="0">
                <a:solidFill>
                  <a:schemeClr val="tx1"/>
                </a:solidFill>
                <a:latin typeface="Calibri"/>
                <a:cs typeface="Calibri"/>
              </a:rPr>
            </a:br>
            <a:endParaRPr lang="en-US" sz="2200" dirty="0">
              <a:latin typeface="Calibri"/>
              <a:cs typeface="Calibri"/>
            </a:endParaRPr>
          </a:p>
        </p:txBody>
      </p:sp>
      <p:pic>
        <p:nvPicPr>
          <p:cNvPr id="4" name="Picture 3" descr="Screen Shot 2017-02-15 at 7.25.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0"/>
            <a:ext cx="4457700" cy="2755900"/>
          </a:xfrm>
          <a:prstGeom prst="rect">
            <a:avLst/>
          </a:prstGeom>
        </p:spPr>
      </p:pic>
    </p:spTree>
    <p:extLst>
      <p:ext uri="{BB962C8B-B14F-4D97-AF65-F5344CB8AC3E}">
        <p14:creationId xmlns:p14="http://schemas.microsoft.com/office/powerpoint/2010/main" val="21558131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60640"/>
          </a:xfrm>
        </p:spPr>
        <p:txBody>
          <a:bodyPr>
            <a:noAutofit/>
          </a:bodyPr>
          <a:lstStyle/>
          <a:p>
            <a:pPr>
              <a:buFont typeface="Wingdings" pitchFamily="2" charset="2"/>
              <a:buChar char="v"/>
            </a:pPr>
            <a:r>
              <a:rPr lang="id-ID" sz="1600" dirty="0" smtClean="0">
                <a:latin typeface="Calibri"/>
                <a:cs typeface="Calibri"/>
              </a:rPr>
              <a:t>Keefektifan Pengembangan Organisasi</a:t>
            </a:r>
            <a:endParaRPr lang="id-ID" sz="1600" b="0" dirty="0">
              <a:latin typeface="Calibri"/>
              <a:cs typeface="Calibri"/>
            </a:endParaRPr>
          </a:p>
          <a:p>
            <a:pPr marL="0" indent="0">
              <a:buNone/>
            </a:pPr>
            <a:r>
              <a:rPr lang="id-ID" sz="1600" b="0" dirty="0" smtClean="0">
                <a:latin typeface="Calibri"/>
                <a:cs typeface="Calibri"/>
              </a:rPr>
              <a:t>Apakah pengembangan organisasi itu efektif? Jawabannya tidak mudah jika dilakukan dengan mempertimbangkankegiatan pengembangan organisasi. Temuan paling konsisten adalah bahwa pengembangan organisasi benar-benar efektif apabila melibatkan dua atau lebih proses perubahan.</a:t>
            </a:r>
          </a:p>
          <a:p>
            <a:pPr marL="0" indent="0">
              <a:buNone/>
            </a:pPr>
            <a:endParaRPr lang="id-ID" sz="1600" dirty="0">
              <a:latin typeface="Calibri"/>
              <a:cs typeface="Calibri"/>
            </a:endParaRPr>
          </a:p>
          <a:p>
            <a:pPr marL="0" indent="0">
              <a:buNone/>
            </a:pPr>
            <a:r>
              <a:rPr lang="id-ID" sz="1600" dirty="0" smtClean="0">
                <a:latin typeface="Calibri"/>
                <a:cs typeface="Calibri"/>
              </a:rPr>
              <a:t>Kesimpulan :</a:t>
            </a:r>
          </a:p>
          <a:p>
            <a:pPr marL="0" indent="0">
              <a:buNone/>
            </a:pPr>
            <a:r>
              <a:rPr lang="id-ID" sz="1600" b="0" dirty="0" smtClean="0">
                <a:latin typeface="Calibri"/>
                <a:cs typeface="Calibri"/>
              </a:rPr>
              <a:t>Organisasi menghadapi berbagai tekanan perubahan karena adanya sistem terbuka sehinggan kebutuhan menyesuaikan dengan perubahan lingkungan. Beberapa dinamika lingkungan ini meliputi teknoligi komputer, globalisasi, persaingan dan demografi. Tekanan model Lewin mengatakan bahwa seluruh sistem telah menggerakan tekanan itu. Pembahasan terjadi melalu proses penghayatan akan perlunya perubahan diakhiri dengan pembekuan kembali. Penghayatan melibatkan pencipataan kesesuaian atau harmoni antara dorongan dan tarikann tekanan. Pembekuan kembali terjadi apabila sistem organisasi dan strukturnya disatukan dengan oerilaku tertentu. Hampir semua usaha oerubahan organisasi menghadapi satu atau lebih penolakan karyawan. Alasan utama mengapa orang-orang menolak perubahan adalah karena perubahan membutuhkan biaya yang besar,  ketakutan atau kekhawatiran karyawan  yang dirasa mengganggu kegiatan rutin. Penolakan terhadap perubahan bisa dikurangi dengan adanya komunikasi yang baik antara organisasi dengan karyawan, pelatihan dll. </a:t>
            </a:r>
          </a:p>
        </p:txBody>
      </p:sp>
    </p:spTree>
    <p:extLst>
      <p:ext uri="{BB962C8B-B14F-4D97-AF65-F5344CB8AC3E}">
        <p14:creationId xmlns:p14="http://schemas.microsoft.com/office/powerpoint/2010/main" val="3123992722"/>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lnSpc>
                <a:spcPct val="80000"/>
              </a:lnSpc>
              <a:buNone/>
            </a:pPr>
            <a:r>
              <a:rPr lang="id-ID" sz="1800" b="0" dirty="0" smtClean="0">
                <a:latin typeface="Calibri"/>
                <a:cs typeface="Calibri"/>
              </a:rPr>
              <a:t>Dunia </a:t>
            </a:r>
            <a:r>
              <a:rPr lang="id-ID" sz="1800" b="0" dirty="0">
                <a:latin typeface="Calibri"/>
                <a:cs typeface="Calibri"/>
              </a:rPr>
              <a:t>bisnis saat ini berubah sangat cepat. Jacques Nasser dari Ford CEO mengatakan, “Perubahan begitu cepat sehingga jika seorang tidak menerima perubahan itu maka ia akan jatuh tertinggal.” </a:t>
            </a:r>
            <a:endParaRPr lang="id-ID" sz="1800" b="0" dirty="0" smtClean="0">
              <a:latin typeface="Calibri"/>
              <a:cs typeface="Calibri"/>
            </a:endParaRPr>
          </a:p>
          <a:p>
            <a:pPr marL="0" indent="0" algn="just">
              <a:lnSpc>
                <a:spcPct val="80000"/>
              </a:lnSpc>
              <a:buNone/>
            </a:pPr>
            <a:r>
              <a:rPr lang="id-ID" sz="1800" b="0" dirty="0" smtClean="0">
                <a:latin typeface="Calibri"/>
                <a:cs typeface="Calibri"/>
              </a:rPr>
              <a:t>Banyak </a:t>
            </a:r>
            <a:r>
              <a:rPr lang="id-ID" sz="1800" b="0" dirty="0">
                <a:latin typeface="Calibri"/>
                <a:cs typeface="Calibri"/>
              </a:rPr>
              <a:t>sekali kekuatan eksternal yang mendorong terjadinya perubahan, tetapi faktor yang menonjol adalah keberadaan teknologi komputer, kompetisi ditingkat lokal maupun global serta kondisi </a:t>
            </a:r>
            <a:r>
              <a:rPr lang="id-ID" sz="1800" b="0" dirty="0" smtClean="0">
                <a:latin typeface="Calibri"/>
                <a:cs typeface="Calibri"/>
              </a:rPr>
              <a:t>dempografi. </a:t>
            </a:r>
          </a:p>
          <a:p>
            <a:pPr algn="just">
              <a:lnSpc>
                <a:spcPct val="80000"/>
              </a:lnSpc>
              <a:buFont typeface="Wingdings" pitchFamily="2" charset="2"/>
              <a:buChar char="§"/>
            </a:pPr>
            <a:r>
              <a:rPr lang="id-ID" sz="1800" b="0" dirty="0" smtClean="0">
                <a:latin typeface="Calibri"/>
                <a:cs typeface="Calibri"/>
              </a:rPr>
              <a:t>Teknologi </a:t>
            </a:r>
            <a:r>
              <a:rPr lang="id-ID" sz="1800" b="0" dirty="0">
                <a:latin typeface="Calibri"/>
                <a:cs typeface="Calibri"/>
              </a:rPr>
              <a:t>Komputer</a:t>
            </a:r>
          </a:p>
          <a:p>
            <a:pPr marL="0" indent="0" algn="just">
              <a:lnSpc>
                <a:spcPct val="80000"/>
              </a:lnSpc>
              <a:buNone/>
            </a:pPr>
            <a:r>
              <a:rPr lang="id-ID" sz="1800" b="0" dirty="0" smtClean="0">
                <a:latin typeface="Calibri"/>
                <a:cs typeface="Calibri"/>
              </a:rPr>
              <a:t>Teknlogi </a:t>
            </a:r>
            <a:r>
              <a:rPr lang="id-ID" sz="1800" b="0" dirty="0">
                <a:latin typeface="Calibri"/>
                <a:cs typeface="Calibri"/>
              </a:rPr>
              <a:t>komputer nampaknya merupakan sumber utama terjadinya perubahan yang dramatis suatu organisasi. Lebih spesifik lagi, adanya sistem jaringan komputer didunia ini secara dramatis telah mengurangi hambatan waktu dengan jarak.</a:t>
            </a:r>
          </a:p>
          <a:p>
            <a:pPr algn="just">
              <a:lnSpc>
                <a:spcPct val="80000"/>
              </a:lnSpc>
              <a:buFont typeface="Wingdings" pitchFamily="2" charset="2"/>
              <a:buChar char="§"/>
            </a:pPr>
            <a:r>
              <a:rPr lang="id-ID" sz="1800" b="0" dirty="0" smtClean="0">
                <a:latin typeface="Calibri"/>
                <a:cs typeface="Calibri"/>
              </a:rPr>
              <a:t>Kompetisi </a:t>
            </a:r>
            <a:r>
              <a:rPr lang="id-ID" sz="1800" b="0" dirty="0">
                <a:latin typeface="Calibri"/>
                <a:cs typeface="Calibri"/>
              </a:rPr>
              <a:t>Lokal dan Global</a:t>
            </a:r>
          </a:p>
          <a:p>
            <a:pPr marL="0" indent="0" algn="just">
              <a:lnSpc>
                <a:spcPct val="80000"/>
              </a:lnSpc>
              <a:buNone/>
            </a:pPr>
            <a:r>
              <a:rPr lang="id-ID" sz="1800" b="0" dirty="0">
                <a:latin typeface="Calibri"/>
                <a:cs typeface="Calibri"/>
              </a:rPr>
              <a:t>Meningkatnya persaingan di tingkat lokal maupun global juga merupakan faktor kuat yang menjadi pendorong perubahan. Teknologi memainkan peran dalam persaingan di tingkat lokal maupun global. Beberapa tahun yang lalu tak seorangpun menduga bahwa internet Amazon.Com akan menjadi pesaing bagi perusahaan Barners &amp; Noble dan Border AT &amp; AT tidak menduga bahwa World.Com akan menjadi pesaing </a:t>
            </a:r>
            <a:r>
              <a:rPr lang="id-ID" sz="1800" b="0" dirty="0" smtClean="0">
                <a:latin typeface="Calibri"/>
                <a:cs typeface="Calibri"/>
              </a:rPr>
              <a:t>utamanya.</a:t>
            </a:r>
          </a:p>
          <a:p>
            <a:pPr algn="just">
              <a:lnSpc>
                <a:spcPct val="80000"/>
              </a:lnSpc>
              <a:buFont typeface="Wingdings" pitchFamily="2" charset="2"/>
              <a:buChar char="§"/>
            </a:pPr>
            <a:r>
              <a:rPr lang="id-ID" sz="1800" b="0" dirty="0" smtClean="0">
                <a:latin typeface="Calibri"/>
                <a:cs typeface="Calibri"/>
              </a:rPr>
              <a:t>Demografi</a:t>
            </a:r>
            <a:endParaRPr lang="id-ID" sz="1800" b="0" dirty="0">
              <a:latin typeface="Calibri"/>
              <a:cs typeface="Calibri"/>
            </a:endParaRPr>
          </a:p>
          <a:p>
            <a:pPr marL="0" indent="0" algn="just">
              <a:lnSpc>
                <a:spcPct val="80000"/>
              </a:lnSpc>
              <a:buNone/>
            </a:pPr>
            <a:r>
              <a:rPr lang="id-ID" sz="1800" b="0" dirty="0">
                <a:latin typeface="Calibri"/>
                <a:cs typeface="Calibri"/>
              </a:rPr>
              <a:t>Ketika perusahaan terlibat dalam persaingan global, pada saat itu juga oerusahaan-perusahaan tersebut harus beradaptasi dengan perubahan yang terjadi dalam tenaga kerja (sumber daya manusia). </a:t>
            </a:r>
          </a:p>
          <a:p>
            <a:pPr marL="0" indent="0">
              <a:lnSpc>
                <a:spcPct val="80000"/>
              </a:lnSpc>
              <a:buNone/>
            </a:pPr>
            <a:endParaRPr lang="id-ID" sz="1800" b="0" dirty="0">
              <a:latin typeface="Calibri"/>
              <a:cs typeface="Calibri"/>
            </a:endParaRPr>
          </a:p>
        </p:txBody>
      </p:sp>
      <p:sp>
        <p:nvSpPr>
          <p:cNvPr id="2" name="Title 1"/>
          <p:cNvSpPr>
            <a:spLocks noGrp="1"/>
          </p:cNvSpPr>
          <p:nvPr>
            <p:ph type="title"/>
          </p:nvPr>
        </p:nvSpPr>
        <p:spPr>
          <a:xfrm>
            <a:off x="2604499" y="188640"/>
            <a:ext cx="6539501" cy="387216"/>
          </a:xfrm>
        </p:spPr>
        <p:txBody>
          <a:bodyPr>
            <a:noAutofit/>
          </a:bodyPr>
          <a:lstStyle/>
          <a:p>
            <a:r>
              <a:rPr lang="id-ID" dirty="0">
                <a:latin typeface="Calibri"/>
                <a:cs typeface="Calibri"/>
              </a:rPr>
              <a:t>Kekuatan Eksternal </a:t>
            </a:r>
            <a:r>
              <a:rPr lang="id-ID" dirty="0" smtClean="0">
                <a:latin typeface="Calibri"/>
                <a:cs typeface="Calibri"/>
              </a:rPr>
              <a:t> Bagi Suatu </a:t>
            </a:r>
            <a:r>
              <a:rPr lang="id-ID" dirty="0">
                <a:latin typeface="Calibri"/>
                <a:cs typeface="Calibri"/>
              </a:rPr>
              <a:t>Perubahan</a:t>
            </a:r>
            <a:br>
              <a:rPr lang="id-ID" dirty="0">
                <a:latin typeface="Calibri"/>
                <a:cs typeface="Calibri"/>
              </a:rPr>
            </a:br>
            <a:endParaRPr lang="en-US" dirty="0">
              <a:latin typeface="Calibri"/>
              <a:cs typeface="Calibri"/>
            </a:endParaRPr>
          </a:p>
        </p:txBody>
      </p:sp>
    </p:spTree>
    <p:extLst>
      <p:ext uri="{BB962C8B-B14F-4D97-AF65-F5344CB8AC3E}">
        <p14:creationId xmlns:p14="http://schemas.microsoft.com/office/powerpoint/2010/main" val="243022450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568952" cy="5976664"/>
          </a:xfrm>
        </p:spPr>
        <p:txBody>
          <a:bodyPr>
            <a:noAutofit/>
          </a:bodyPr>
          <a:lstStyle/>
          <a:p>
            <a:pPr algn="just">
              <a:lnSpc>
                <a:spcPct val="60000"/>
              </a:lnSpc>
              <a:buFont typeface="Wingdings" pitchFamily="2" charset="2"/>
              <a:buChar char="v"/>
            </a:pPr>
            <a:r>
              <a:rPr lang="id-ID" sz="1600" dirty="0" smtClean="0">
                <a:latin typeface="Calibri"/>
                <a:cs typeface="Calibri"/>
              </a:rPr>
              <a:t>LEWIN </a:t>
            </a:r>
            <a:r>
              <a:rPr lang="id-ID" sz="1600" dirty="0">
                <a:latin typeface="Calibri"/>
                <a:cs typeface="Calibri"/>
              </a:rPr>
              <a:t>: MODEL NANALISI DI </a:t>
            </a:r>
            <a:r>
              <a:rPr lang="id-ID" sz="1600" dirty="0" smtClean="0">
                <a:latin typeface="Calibri"/>
                <a:cs typeface="Calibri"/>
              </a:rPr>
              <a:t>LAPANGAN</a:t>
            </a:r>
          </a:p>
          <a:p>
            <a:pPr marL="0" indent="0" algn="just">
              <a:lnSpc>
                <a:spcPct val="70000"/>
              </a:lnSpc>
              <a:buNone/>
            </a:pPr>
            <a:r>
              <a:rPr lang="id-ID" sz="1600" b="0" dirty="0" smtClean="0">
                <a:latin typeface="Calibri"/>
                <a:cs typeface="Calibri"/>
              </a:rPr>
              <a:t>Menurut </a:t>
            </a:r>
            <a:r>
              <a:rPr lang="id-ID" sz="1600" b="0" dirty="0">
                <a:latin typeface="Calibri"/>
                <a:cs typeface="Calibri"/>
              </a:rPr>
              <a:t>Lewin, pembahasan model analisi lapangan dibagi menjadi dua bagian, yaitu faktor pendorong dan faktor penghambat</a:t>
            </a:r>
            <a:r>
              <a:rPr lang="id-ID" sz="1600" b="0" dirty="0" smtClean="0">
                <a:latin typeface="Calibri"/>
                <a:cs typeface="Calibri"/>
              </a:rPr>
              <a:t>.</a:t>
            </a:r>
            <a:endParaRPr lang="id-ID" sz="1600" b="0" dirty="0">
              <a:latin typeface="Calibri"/>
              <a:cs typeface="Calibri"/>
            </a:endParaRPr>
          </a:p>
          <a:p>
            <a:pPr algn="just">
              <a:lnSpc>
                <a:spcPct val="70000"/>
              </a:lnSpc>
              <a:buFont typeface="Wingdings" pitchFamily="2" charset="2"/>
              <a:buChar char="§"/>
            </a:pPr>
            <a:r>
              <a:rPr lang="id-ID" sz="1600" b="0" dirty="0" smtClean="0">
                <a:latin typeface="Calibri"/>
                <a:cs typeface="Calibri"/>
              </a:rPr>
              <a:t>Faktor </a:t>
            </a:r>
            <a:r>
              <a:rPr lang="id-ID" sz="1600" b="0" dirty="0">
                <a:latin typeface="Calibri"/>
                <a:cs typeface="Calibri"/>
              </a:rPr>
              <a:t>Pendorong</a:t>
            </a:r>
          </a:p>
          <a:p>
            <a:pPr marL="0" indent="0" algn="just">
              <a:lnSpc>
                <a:spcPct val="70000"/>
              </a:lnSpc>
              <a:buNone/>
            </a:pPr>
            <a:r>
              <a:rPr lang="id-ID" sz="1600" b="0" dirty="0">
                <a:latin typeface="Calibri"/>
                <a:cs typeface="Calibri"/>
              </a:rPr>
              <a:t>Hal yang mudah untuk melekat, bahwa lingkungan menjadi faktor pendorong terjadinya perubahan atas suatu perusahaan besera pengolahannya. Yang sulit dilihat adalah kompleksitas dari pengaruh-pengaruh dan kekuatan-kekuatan </a:t>
            </a:r>
            <a:r>
              <a:rPr lang="id-ID" sz="1600" b="0" dirty="0" smtClean="0">
                <a:latin typeface="Calibri"/>
                <a:cs typeface="Calibri"/>
              </a:rPr>
              <a:t>tersebut </a:t>
            </a:r>
            <a:r>
              <a:rPr lang="id-ID" sz="1600" b="0" dirty="0">
                <a:latin typeface="Calibri"/>
                <a:cs typeface="Calibri"/>
              </a:rPr>
              <a:t>terhadap dinamika organisani. </a:t>
            </a:r>
            <a:endParaRPr lang="id-ID" sz="1600" b="0" dirty="0" smtClean="0">
              <a:latin typeface="Calibri"/>
              <a:cs typeface="Calibri"/>
            </a:endParaRPr>
          </a:p>
          <a:p>
            <a:pPr algn="just">
              <a:lnSpc>
                <a:spcPct val="70000"/>
              </a:lnSpc>
              <a:buFont typeface="Wingdings" pitchFamily="2" charset="2"/>
              <a:buChar char="§"/>
            </a:pPr>
            <a:r>
              <a:rPr lang="id-ID" sz="1600" b="0" dirty="0">
                <a:latin typeface="Calibri"/>
                <a:cs typeface="Calibri"/>
              </a:rPr>
              <a:t>Faktor Penghambat</a:t>
            </a:r>
          </a:p>
          <a:p>
            <a:pPr marL="0" indent="0" algn="just">
              <a:lnSpc>
                <a:spcPct val="70000"/>
              </a:lnSpc>
              <a:buNone/>
            </a:pPr>
            <a:r>
              <a:rPr lang="id-ID" sz="1600" b="0" dirty="0">
                <a:latin typeface="Calibri"/>
                <a:cs typeface="Calibri"/>
              </a:rPr>
              <a:t>Ketika perusahan pengeboran minyak lepas pantai BP Norge mengenalkan program </a:t>
            </a:r>
            <a:r>
              <a:rPr lang="id-ID" sz="1600" b="0" i="1" dirty="0">
                <a:latin typeface="Calibri"/>
                <a:cs typeface="Calibri"/>
              </a:rPr>
              <a:t>Self Directed Work Teams </a:t>
            </a:r>
            <a:r>
              <a:rPr lang="id-ID" sz="1600" b="0" dirty="0">
                <a:latin typeface="Calibri"/>
                <a:cs typeface="Calibri"/>
              </a:rPr>
              <a:t>(tim kerja yang mandiri), Program itu banyak mendapatkan hambatan dari para pekerjanya. Banyak pekerja yang bersifat skeptis dengan model kerja seperti itu.</a:t>
            </a:r>
          </a:p>
          <a:p>
            <a:pPr marL="0" indent="0" algn="just">
              <a:lnSpc>
                <a:spcPct val="60000"/>
              </a:lnSpc>
              <a:buNone/>
            </a:pPr>
            <a:endParaRPr lang="id-ID" sz="1600" dirty="0" smtClean="0">
              <a:latin typeface="Calibri"/>
              <a:cs typeface="Calibri"/>
            </a:endParaRPr>
          </a:p>
          <a:p>
            <a:pPr algn="just">
              <a:lnSpc>
                <a:spcPct val="60000"/>
              </a:lnSpc>
              <a:buFont typeface="Wingdings" pitchFamily="2" charset="2"/>
              <a:buChar char="v"/>
            </a:pPr>
            <a:r>
              <a:rPr lang="id-ID" sz="1600" dirty="0">
                <a:latin typeface="Calibri"/>
                <a:cs typeface="Calibri"/>
              </a:rPr>
              <a:t>Enam Alasan Utama Pekerja Menghambat Terjadinya </a:t>
            </a:r>
            <a:r>
              <a:rPr lang="id-ID" sz="1600" dirty="0" smtClean="0">
                <a:latin typeface="Calibri"/>
                <a:cs typeface="Calibri"/>
              </a:rPr>
              <a:t>Perubahan</a:t>
            </a:r>
          </a:p>
          <a:p>
            <a:pPr lvl="0" algn="just">
              <a:lnSpc>
                <a:spcPct val="70000"/>
              </a:lnSpc>
              <a:buFont typeface="Wingdings" pitchFamily="2" charset="2"/>
              <a:buChar char="§"/>
            </a:pPr>
            <a:r>
              <a:rPr lang="id-ID" sz="1600" b="0" i="1" dirty="0" smtClean="0">
                <a:latin typeface="Calibri"/>
                <a:cs typeface="Calibri"/>
              </a:rPr>
              <a:t>Direct Cost</a:t>
            </a:r>
          </a:p>
          <a:p>
            <a:pPr marL="0" lvl="0" indent="0" algn="just">
              <a:lnSpc>
                <a:spcPct val="70000"/>
              </a:lnSpc>
              <a:buNone/>
            </a:pPr>
            <a:r>
              <a:rPr lang="id-ID" sz="1600" b="0" dirty="0" smtClean="0">
                <a:latin typeface="Calibri"/>
                <a:cs typeface="Calibri"/>
              </a:rPr>
              <a:t>Alasan </a:t>
            </a:r>
            <a:r>
              <a:rPr lang="id-ID" sz="1600" b="0" dirty="0">
                <a:latin typeface="Calibri"/>
                <a:cs typeface="Calibri"/>
              </a:rPr>
              <a:t>yang berkenaan dengan biaya (ongkos) yang harus ditanggung akibat adanya perubahan karena </a:t>
            </a:r>
            <a:r>
              <a:rPr lang="id-ID" sz="1600" b="0" dirty="0" smtClean="0">
                <a:latin typeface="Calibri"/>
                <a:cs typeface="Calibri"/>
              </a:rPr>
              <a:t>perubaha membutuhkan </a:t>
            </a:r>
            <a:r>
              <a:rPr lang="id-ID" sz="1600" b="0" dirty="0">
                <a:latin typeface="Calibri"/>
                <a:cs typeface="Calibri"/>
              </a:rPr>
              <a:t>biaya yang banyak dan para pekerja khawatir akan berkurangnya pendapatan dibanding dengan pendapatan yang mereka peroleh pada situasi sebelumnya</a:t>
            </a:r>
            <a:r>
              <a:rPr lang="id-ID" sz="1600" b="0" dirty="0" smtClean="0">
                <a:latin typeface="Calibri"/>
                <a:cs typeface="Calibri"/>
              </a:rPr>
              <a:t>.</a:t>
            </a:r>
          </a:p>
          <a:p>
            <a:pPr lvl="0" algn="just">
              <a:lnSpc>
                <a:spcPct val="70000"/>
              </a:lnSpc>
              <a:buFont typeface="Wingdings" pitchFamily="2" charset="2"/>
              <a:buChar char="§"/>
            </a:pPr>
            <a:r>
              <a:rPr lang="id-ID" sz="1600" b="0" i="1" dirty="0" smtClean="0">
                <a:latin typeface="Calibri"/>
                <a:cs typeface="Calibri"/>
              </a:rPr>
              <a:t>Saving Face</a:t>
            </a:r>
            <a:endParaRPr lang="id-ID" sz="1600" b="0" dirty="0" smtClean="0">
              <a:latin typeface="Calibri"/>
              <a:cs typeface="Calibri"/>
            </a:endParaRPr>
          </a:p>
          <a:p>
            <a:pPr marL="0" indent="0" algn="just">
              <a:lnSpc>
                <a:spcPct val="70000"/>
              </a:lnSpc>
              <a:buNone/>
            </a:pPr>
            <a:r>
              <a:rPr lang="id-ID" sz="1600" b="0" dirty="0" smtClean="0">
                <a:latin typeface="Calibri"/>
                <a:cs typeface="Calibri"/>
              </a:rPr>
              <a:t>Untuk menunjukkan bahwa perubahan adalah keputusan yang salah. Perubahan dianggap sebagai suatu strategi politik untuk mengatakan bahwa orang yang mendorong terjadinya perubahan sebagai orang yang tidak memiliki kompetensi </a:t>
            </a:r>
          </a:p>
          <a:p>
            <a:pPr algn="just">
              <a:lnSpc>
                <a:spcPct val="70000"/>
              </a:lnSpc>
              <a:buFont typeface="Wingdings" pitchFamily="2" charset="2"/>
              <a:buChar char="§"/>
            </a:pPr>
            <a:r>
              <a:rPr lang="id-ID" sz="1600" b="0" i="1" dirty="0" smtClean="0">
                <a:latin typeface="Calibri"/>
                <a:cs typeface="Calibri"/>
              </a:rPr>
              <a:t>Fear of The Unknown</a:t>
            </a:r>
            <a:endParaRPr lang="id-ID" sz="1600" b="0" dirty="0" smtClean="0">
              <a:latin typeface="Calibri"/>
              <a:cs typeface="Calibri"/>
            </a:endParaRPr>
          </a:p>
          <a:p>
            <a:pPr marL="0" indent="0" algn="just">
              <a:lnSpc>
                <a:spcPct val="70000"/>
              </a:lnSpc>
              <a:buNone/>
            </a:pPr>
            <a:r>
              <a:rPr lang="id-ID" sz="1600" b="0" dirty="0" smtClean="0">
                <a:latin typeface="Calibri"/>
                <a:cs typeface="Calibri"/>
              </a:rPr>
              <a:t>Orang menghambat suatu perubahan karena mereka khawatir tidak bisa menyesuaikan diri dengan situasi baru.</a:t>
            </a:r>
          </a:p>
          <a:p>
            <a:pPr marL="0" indent="0" algn="just">
              <a:lnSpc>
                <a:spcPct val="60000"/>
              </a:lnSpc>
              <a:buNone/>
            </a:pPr>
            <a:endParaRPr lang="id-ID" sz="1600" b="0" dirty="0" smtClean="0">
              <a:latin typeface="Calibri"/>
              <a:cs typeface="Calibri"/>
            </a:endParaRPr>
          </a:p>
          <a:p>
            <a:pPr marL="0" lvl="0" indent="0" algn="just">
              <a:lnSpc>
                <a:spcPct val="60000"/>
              </a:lnSpc>
              <a:buNone/>
            </a:pPr>
            <a:endParaRPr lang="id-ID" sz="1600" b="0" dirty="0">
              <a:latin typeface="Calibri"/>
              <a:cs typeface="Calibri"/>
            </a:endParaRPr>
          </a:p>
          <a:p>
            <a:pPr lvl="0" algn="just">
              <a:lnSpc>
                <a:spcPct val="60000"/>
              </a:lnSpc>
              <a:buFont typeface="Wingdings" pitchFamily="2" charset="2"/>
              <a:buChar char="§"/>
            </a:pPr>
            <a:endParaRPr lang="id-ID" sz="1600" b="0" i="1" dirty="0" smtClean="0">
              <a:latin typeface="Calibri"/>
              <a:cs typeface="Calibri"/>
            </a:endParaRPr>
          </a:p>
          <a:p>
            <a:pPr lvl="0" algn="just">
              <a:lnSpc>
                <a:spcPct val="60000"/>
              </a:lnSpc>
              <a:buFont typeface="Wingdings" pitchFamily="2" charset="2"/>
              <a:buChar char="§"/>
            </a:pPr>
            <a:endParaRPr lang="id-ID" sz="1600" b="0" i="1" dirty="0">
              <a:latin typeface="Calibri"/>
              <a:cs typeface="Calibri"/>
            </a:endParaRPr>
          </a:p>
          <a:p>
            <a:pPr lvl="0" algn="just">
              <a:lnSpc>
                <a:spcPct val="60000"/>
              </a:lnSpc>
              <a:buFont typeface="Wingdings" pitchFamily="2" charset="2"/>
              <a:buChar char="§"/>
            </a:pPr>
            <a:endParaRPr lang="id-ID" sz="1600" b="0" i="1" dirty="0" smtClean="0">
              <a:latin typeface="Calibri"/>
              <a:cs typeface="Calibri"/>
            </a:endParaRPr>
          </a:p>
          <a:p>
            <a:pPr lvl="0" algn="just">
              <a:lnSpc>
                <a:spcPct val="60000"/>
              </a:lnSpc>
              <a:buFont typeface="Wingdings" pitchFamily="2" charset="2"/>
              <a:buChar char="§"/>
            </a:pPr>
            <a:endParaRPr lang="id-ID" sz="1600" b="0" i="1" dirty="0">
              <a:latin typeface="Calibri"/>
              <a:cs typeface="Calibri"/>
            </a:endParaRPr>
          </a:p>
          <a:p>
            <a:pPr marL="0" lvl="0" indent="0" algn="just">
              <a:lnSpc>
                <a:spcPct val="60000"/>
              </a:lnSpc>
              <a:buNone/>
            </a:pPr>
            <a:r>
              <a:rPr lang="id-ID" sz="1600" b="0" dirty="0">
                <a:latin typeface="Calibri"/>
                <a:cs typeface="Calibri"/>
              </a:rPr>
              <a:t> </a:t>
            </a:r>
          </a:p>
          <a:p>
            <a:pPr marL="0" indent="0" algn="just">
              <a:lnSpc>
                <a:spcPct val="60000"/>
              </a:lnSpc>
              <a:buNone/>
            </a:pPr>
            <a:endParaRPr lang="id-ID" sz="1600" b="0" dirty="0">
              <a:latin typeface="Calibri"/>
              <a:cs typeface="Calibri"/>
            </a:endParaRPr>
          </a:p>
        </p:txBody>
      </p:sp>
    </p:spTree>
    <p:extLst>
      <p:ext uri="{BB962C8B-B14F-4D97-AF65-F5344CB8AC3E}">
        <p14:creationId xmlns:p14="http://schemas.microsoft.com/office/powerpoint/2010/main" val="1538056503"/>
      </p:ext>
    </p:extLst>
  </p:cSld>
  <p:clrMapOvr>
    <a:masterClrMapping/>
  </p:clrMapOvr>
  <p:transition xmlns:p14="http://schemas.microsoft.com/office/powerpoint/2010/mai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784976" cy="6048672"/>
          </a:xfrm>
        </p:spPr>
        <p:txBody>
          <a:bodyPr>
            <a:noAutofit/>
          </a:bodyPr>
          <a:lstStyle/>
          <a:p>
            <a:pPr lvl="0" algn="just">
              <a:lnSpc>
                <a:spcPct val="80000"/>
              </a:lnSpc>
              <a:buFont typeface="Wingdings" pitchFamily="2" charset="2"/>
              <a:buChar char="§"/>
            </a:pPr>
            <a:r>
              <a:rPr lang="id-ID" sz="1600" b="0" i="1" dirty="0" smtClean="0">
                <a:latin typeface="Calibri"/>
                <a:cs typeface="Calibri"/>
              </a:rPr>
              <a:t>Breaking Routine</a:t>
            </a:r>
            <a:endParaRPr lang="id-ID" sz="1600" b="0" dirty="0" smtClean="0">
              <a:latin typeface="Calibri"/>
              <a:cs typeface="Calibri"/>
            </a:endParaRPr>
          </a:p>
          <a:p>
            <a:pPr marL="0" indent="0" algn="just">
              <a:lnSpc>
                <a:spcPct val="80000"/>
              </a:lnSpc>
              <a:buNone/>
            </a:pPr>
            <a:r>
              <a:rPr lang="id-ID" sz="1600" b="0" dirty="0" smtClean="0">
                <a:latin typeface="Calibri"/>
                <a:cs typeface="Calibri"/>
              </a:rPr>
              <a:t>Orang cenderung mempertahankan rutinitas karena mereka telah nyaman dengan situasi yang sudah ada.</a:t>
            </a:r>
          </a:p>
          <a:p>
            <a:pPr lvl="0" algn="just">
              <a:lnSpc>
                <a:spcPct val="80000"/>
              </a:lnSpc>
              <a:buFont typeface="Wingdings" pitchFamily="2" charset="2"/>
              <a:buChar char="§"/>
            </a:pPr>
            <a:r>
              <a:rPr lang="id-ID" sz="1600" b="0" i="1" dirty="0" smtClean="0">
                <a:latin typeface="Calibri"/>
                <a:cs typeface="Calibri"/>
              </a:rPr>
              <a:t>Incongruent Organizational System</a:t>
            </a:r>
            <a:endParaRPr lang="id-ID" sz="1600" b="0" dirty="0" smtClean="0">
              <a:latin typeface="Calibri"/>
              <a:cs typeface="Calibri"/>
            </a:endParaRPr>
          </a:p>
          <a:p>
            <a:pPr marL="0" indent="0" algn="just">
              <a:lnSpc>
                <a:spcPct val="80000"/>
              </a:lnSpc>
              <a:buNone/>
            </a:pPr>
            <a:r>
              <a:rPr lang="id-ID" sz="1600" b="0" dirty="0" smtClean="0">
                <a:latin typeface="Calibri"/>
                <a:cs typeface="Calibri"/>
              </a:rPr>
              <a:t>Sistem organisasi tidak mendorong terjadinya perubahan yang berkaitan dengan penggajian/upah, seleksi, pelatihan dan sistem kontrol.</a:t>
            </a:r>
          </a:p>
          <a:p>
            <a:pPr lvl="0" algn="just">
              <a:lnSpc>
                <a:spcPct val="80000"/>
              </a:lnSpc>
              <a:buFont typeface="Wingdings" pitchFamily="2" charset="2"/>
              <a:buChar char="§"/>
            </a:pPr>
            <a:r>
              <a:rPr lang="id-ID" sz="1600" b="0" dirty="0" smtClean="0">
                <a:latin typeface="Calibri"/>
                <a:cs typeface="Calibri"/>
              </a:rPr>
              <a:t> </a:t>
            </a:r>
            <a:r>
              <a:rPr lang="id-ID" sz="1600" b="0" i="1" dirty="0" smtClean="0">
                <a:latin typeface="Calibri"/>
                <a:cs typeface="Calibri"/>
              </a:rPr>
              <a:t>Incongruent Team Dynamic</a:t>
            </a:r>
            <a:endParaRPr lang="id-ID" sz="1600" b="0" dirty="0" smtClean="0">
              <a:latin typeface="Calibri"/>
              <a:cs typeface="Calibri"/>
            </a:endParaRPr>
          </a:p>
          <a:p>
            <a:pPr marL="0" indent="0" algn="just">
              <a:lnSpc>
                <a:spcPct val="80000"/>
              </a:lnSpc>
              <a:buNone/>
            </a:pPr>
            <a:r>
              <a:rPr lang="id-ID" sz="1600" b="0" dirty="0" smtClean="0">
                <a:latin typeface="Calibri"/>
                <a:cs typeface="Calibri"/>
              </a:rPr>
              <a:t>Tim perubahan dimaksudkan untuk menciptakan norma-norma baru yang mungkin kurang dapat diterima oleh para anggota organisasi.</a:t>
            </a:r>
          </a:p>
          <a:p>
            <a:pPr marL="0" indent="0" algn="just">
              <a:buNone/>
            </a:pPr>
            <a:endParaRPr lang="id-ID" sz="1600" b="0" dirty="0">
              <a:latin typeface="Calibri"/>
              <a:cs typeface="Calibri"/>
            </a:endParaRPr>
          </a:p>
          <a:p>
            <a:pPr algn="just">
              <a:buFont typeface="Wingdings" pitchFamily="2" charset="2"/>
              <a:buChar char="v"/>
            </a:pPr>
            <a:r>
              <a:rPr lang="id-ID" sz="1600" dirty="0" smtClean="0">
                <a:latin typeface="Calibri"/>
                <a:cs typeface="Calibri"/>
              </a:rPr>
              <a:t>Perubahan dan Pembakuan</a:t>
            </a:r>
          </a:p>
          <a:p>
            <a:pPr marL="0" indent="0" algn="just">
              <a:buNone/>
            </a:pPr>
            <a:r>
              <a:rPr lang="id-ID" sz="1600" b="0" dirty="0" smtClean="0">
                <a:latin typeface="Calibri"/>
                <a:cs typeface="Calibri"/>
              </a:rPr>
              <a:t>Menurut model analisis lapangan yang disampaikan oleh Lewin, perubahan yang efektif terjadi dengan mencairkan situasi yang ada saat ini kearah situasi yang diinginkan dan kemudian membekukan sistem/situasi yang telah tercapai sehingga menjadi kondisi yang baku/tetap seperti yang diinginkan. Perubahan situasi bisa terjadi bilamana kekuatan pendorong lebih kuat daripada kekuatan penghambat.</a:t>
            </a:r>
          </a:p>
          <a:p>
            <a:pPr marL="0" indent="0" algn="just">
              <a:buNone/>
            </a:pPr>
            <a:endParaRPr lang="id-ID" sz="1600" b="0" dirty="0" smtClean="0">
              <a:latin typeface="Calibri"/>
              <a:cs typeface="Calibri"/>
            </a:endParaRPr>
          </a:p>
          <a:p>
            <a:pPr algn="just">
              <a:buFont typeface="Wingdings" pitchFamily="2" charset="2"/>
              <a:buChar char="v"/>
            </a:pPr>
            <a:r>
              <a:rPr lang="id-ID" sz="1600" dirty="0" smtClean="0">
                <a:latin typeface="Calibri"/>
                <a:cs typeface="Calibri"/>
              </a:rPr>
              <a:t>Menciptakan kebutuhan Akan Adanya Perubahan</a:t>
            </a:r>
          </a:p>
          <a:p>
            <a:pPr marL="0" indent="0" algn="just">
              <a:buNone/>
            </a:pPr>
            <a:r>
              <a:rPr lang="id-ID" sz="1600" b="0" dirty="0" smtClean="0">
                <a:latin typeface="Calibri"/>
                <a:cs typeface="Calibri"/>
              </a:rPr>
              <a:t> Faktor pendorong berperan seperti roket yang mendesak para pegawai/pekerja mengenai para pesaing, perubahan yang terjadi pada konsumen, aturan-aturan pemerintah, dan faktor/ketentuan pendorong yang lain.</a:t>
            </a:r>
          </a:p>
          <a:p>
            <a:pPr marL="0" indent="0" algn="just">
              <a:buNone/>
            </a:pPr>
            <a:endParaRPr lang="id-ID" sz="1600" b="0" dirty="0" smtClean="0">
              <a:latin typeface="Calibri"/>
              <a:cs typeface="Calibri"/>
            </a:endParaRPr>
          </a:p>
          <a:p>
            <a:pPr marL="0" indent="0" algn="just">
              <a:buNone/>
            </a:pPr>
            <a:endParaRPr lang="id-ID" sz="1600" b="0" dirty="0">
              <a:latin typeface="Calibri"/>
              <a:cs typeface="Calibri"/>
            </a:endParaRPr>
          </a:p>
          <a:p>
            <a:pPr marL="0" indent="0" algn="just">
              <a:buNone/>
            </a:pPr>
            <a:endParaRPr lang="id-ID" sz="1600" b="0" dirty="0" smtClean="0">
              <a:latin typeface="Calibri"/>
              <a:cs typeface="Calibri"/>
            </a:endParaRPr>
          </a:p>
          <a:p>
            <a:pPr marL="0" indent="0" algn="just">
              <a:buNone/>
            </a:pPr>
            <a:endParaRPr lang="id-ID" sz="1600" b="0" dirty="0" smtClean="0">
              <a:latin typeface="Calibri"/>
              <a:cs typeface="Calibri"/>
            </a:endParaRPr>
          </a:p>
          <a:p>
            <a:pPr marL="0" indent="0" algn="just">
              <a:buNone/>
            </a:pPr>
            <a:endParaRPr lang="id-ID" sz="1600" b="0" dirty="0" smtClean="0">
              <a:latin typeface="Calibri"/>
              <a:cs typeface="Calibri"/>
            </a:endParaRPr>
          </a:p>
          <a:p>
            <a:pPr marL="0" indent="0" algn="just">
              <a:buNone/>
            </a:pPr>
            <a:endParaRPr lang="id-ID" sz="1600" b="0" dirty="0">
              <a:latin typeface="Calibri"/>
              <a:cs typeface="Calibri"/>
            </a:endParaRPr>
          </a:p>
          <a:p>
            <a:pPr marL="0" indent="0" algn="just">
              <a:buNone/>
            </a:pPr>
            <a:endParaRPr lang="id-ID" sz="1600" b="0" dirty="0" smtClean="0">
              <a:latin typeface="Calibri"/>
              <a:cs typeface="Calibri"/>
            </a:endParaRPr>
          </a:p>
          <a:p>
            <a:pPr marL="0" indent="0" algn="just">
              <a:buNone/>
            </a:pPr>
            <a:r>
              <a:rPr lang="id-ID" sz="1600" b="0" dirty="0" smtClean="0">
                <a:latin typeface="Calibri"/>
                <a:cs typeface="Calibri"/>
              </a:rPr>
              <a:t> </a:t>
            </a:r>
          </a:p>
          <a:p>
            <a:pPr marL="0" indent="0">
              <a:buNone/>
            </a:pPr>
            <a:r>
              <a:rPr lang="id-ID" sz="1600" b="0" dirty="0" smtClean="0">
                <a:latin typeface="Calibri"/>
                <a:cs typeface="Calibri"/>
              </a:rPr>
              <a:t> </a:t>
            </a:r>
          </a:p>
          <a:p>
            <a:pPr marL="0" indent="0">
              <a:buNone/>
            </a:pPr>
            <a:endParaRPr lang="id-ID" sz="1600" b="0" dirty="0">
              <a:latin typeface="Calibri"/>
              <a:cs typeface="Calibri"/>
            </a:endParaRPr>
          </a:p>
        </p:txBody>
      </p:sp>
    </p:spTree>
    <p:extLst>
      <p:ext uri="{BB962C8B-B14F-4D97-AF65-F5344CB8AC3E}">
        <p14:creationId xmlns:p14="http://schemas.microsoft.com/office/powerpoint/2010/main" val="2046502023"/>
      </p:ext>
    </p:extLst>
  </p:cSld>
  <p:clrMapOvr>
    <a:masterClrMapping/>
  </p:clrMapOvr>
  <p:transition xmlns:p14="http://schemas.microsoft.com/office/powerpoint/2010/mai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784976" cy="5760640"/>
          </a:xfrm>
        </p:spPr>
        <p:txBody>
          <a:bodyPr>
            <a:noAutofit/>
          </a:bodyPr>
          <a:lstStyle/>
          <a:p>
            <a:pPr algn="just">
              <a:buFont typeface="Wingdings" pitchFamily="2" charset="2"/>
              <a:buChar char="v"/>
            </a:pPr>
            <a:r>
              <a:rPr lang="id-ID" sz="1600" dirty="0" smtClean="0">
                <a:latin typeface="Calibri"/>
                <a:cs typeface="Calibri"/>
              </a:rPr>
              <a:t>Faktor </a:t>
            </a:r>
            <a:r>
              <a:rPr lang="id-ID" sz="1600" dirty="0">
                <a:latin typeface="Calibri"/>
                <a:cs typeface="Calibri"/>
              </a:rPr>
              <a:t>Penyebab terjadinya Perubahan pada Perilaku </a:t>
            </a:r>
            <a:r>
              <a:rPr lang="id-ID" sz="1600" dirty="0" smtClean="0">
                <a:latin typeface="Calibri"/>
                <a:cs typeface="Calibri"/>
              </a:rPr>
              <a:t>Konsumen</a:t>
            </a:r>
            <a:endParaRPr lang="id-ID" sz="1600" dirty="0">
              <a:latin typeface="Calibri"/>
              <a:cs typeface="Calibri"/>
            </a:endParaRPr>
          </a:p>
          <a:p>
            <a:pPr marL="0" indent="0" algn="just">
              <a:lnSpc>
                <a:spcPct val="80000"/>
              </a:lnSpc>
              <a:buNone/>
            </a:pPr>
            <a:r>
              <a:rPr lang="id-ID" sz="1600" b="0" dirty="0" smtClean="0">
                <a:latin typeface="Calibri"/>
                <a:cs typeface="Calibri"/>
              </a:rPr>
              <a:t>Perubahan </a:t>
            </a:r>
            <a:r>
              <a:rPr lang="id-ID" sz="1600" b="0" dirty="0">
                <a:latin typeface="Calibri"/>
                <a:cs typeface="Calibri"/>
              </a:rPr>
              <a:t>perilaku konsumen merupakan faltor pendorong yang sangat ampuh bagi proses perubahan, yang akan memberikan semangat kepada para pekerja untuk iktu mengubah pola </a:t>
            </a:r>
            <a:r>
              <a:rPr lang="id-ID" sz="1600" b="0" dirty="0" smtClean="0">
                <a:latin typeface="Calibri"/>
                <a:cs typeface="Calibri"/>
              </a:rPr>
              <a:t>perilaku </a:t>
            </a:r>
            <a:r>
              <a:rPr lang="id-ID" sz="1600" b="0" dirty="0">
                <a:latin typeface="Calibri"/>
                <a:cs typeface="Calibri"/>
              </a:rPr>
              <a:t>mereka selama ini</a:t>
            </a:r>
            <a:r>
              <a:rPr lang="id-ID" sz="1600" b="0" dirty="0" smtClean="0">
                <a:latin typeface="Calibri"/>
                <a:cs typeface="Calibri"/>
              </a:rPr>
              <a:t>.</a:t>
            </a:r>
          </a:p>
          <a:p>
            <a:pPr marL="0" indent="0" algn="just">
              <a:buNone/>
            </a:pPr>
            <a:endParaRPr lang="id-ID" sz="1600" dirty="0" smtClean="0">
              <a:latin typeface="Calibri"/>
              <a:cs typeface="Calibri"/>
            </a:endParaRPr>
          </a:p>
          <a:p>
            <a:pPr algn="just">
              <a:lnSpc>
                <a:spcPct val="80000"/>
              </a:lnSpc>
              <a:buFont typeface="Wingdings" pitchFamily="2" charset="2"/>
              <a:buChar char="v"/>
            </a:pPr>
            <a:r>
              <a:rPr lang="id-ID" sz="1600" dirty="0" smtClean="0">
                <a:latin typeface="Calibri"/>
                <a:cs typeface="Calibri"/>
              </a:rPr>
              <a:t>Mengurangi </a:t>
            </a:r>
            <a:r>
              <a:rPr lang="id-ID" sz="1600" dirty="0">
                <a:latin typeface="Calibri"/>
                <a:cs typeface="Calibri"/>
              </a:rPr>
              <a:t>Kekuatan </a:t>
            </a:r>
            <a:r>
              <a:rPr lang="id-ID" sz="1600" dirty="0" smtClean="0">
                <a:latin typeface="Calibri"/>
                <a:cs typeface="Calibri"/>
              </a:rPr>
              <a:t>Penghambat</a:t>
            </a:r>
            <a:endParaRPr lang="id-ID" sz="1600" dirty="0">
              <a:latin typeface="Calibri"/>
              <a:cs typeface="Calibri"/>
            </a:endParaRPr>
          </a:p>
          <a:p>
            <a:pPr marL="0" indent="0" algn="just">
              <a:lnSpc>
                <a:spcPct val="80000"/>
              </a:lnSpc>
              <a:buNone/>
            </a:pPr>
            <a:r>
              <a:rPr lang="id-ID" sz="1600" b="0" dirty="0" smtClean="0">
                <a:latin typeface="Calibri"/>
                <a:cs typeface="Calibri"/>
              </a:rPr>
              <a:t>Ada </a:t>
            </a:r>
            <a:r>
              <a:rPr lang="id-ID" sz="1600" b="0" dirty="0">
                <a:latin typeface="Calibri"/>
                <a:cs typeface="Calibri"/>
              </a:rPr>
              <a:t>enam cara mengatasi hambatan perubahan yang ada pada pegawai, terutama komunikasi,pelatihan keterlibatan/peran aktif para pekerja dan penekanan pola </a:t>
            </a:r>
            <a:r>
              <a:rPr lang="id-ID" sz="1600" b="0" dirty="0" smtClean="0">
                <a:latin typeface="Calibri"/>
                <a:cs typeface="Calibri"/>
              </a:rPr>
              <a:t>manajemen.</a:t>
            </a:r>
          </a:p>
          <a:p>
            <a:pPr marL="0" indent="0" algn="just">
              <a:buNone/>
            </a:pPr>
            <a:endParaRPr lang="id-ID" sz="1600" dirty="0" smtClean="0">
              <a:latin typeface="Calibri"/>
              <a:cs typeface="Calibri"/>
            </a:endParaRPr>
          </a:p>
          <a:p>
            <a:pPr algn="just">
              <a:buFont typeface="Wingdings" pitchFamily="2" charset="2"/>
              <a:buChar char="v"/>
            </a:pPr>
            <a:r>
              <a:rPr lang="id-ID" sz="1600" dirty="0" smtClean="0">
                <a:latin typeface="Calibri"/>
                <a:cs typeface="Calibri"/>
              </a:rPr>
              <a:t>Mengidentifikasi 6 Alasan Penolakan Terjadinya Perubahan</a:t>
            </a:r>
          </a:p>
          <a:p>
            <a:pPr lvl="0" algn="just">
              <a:lnSpc>
                <a:spcPct val="80000"/>
              </a:lnSpc>
              <a:buFont typeface="Wingdings" pitchFamily="2" charset="2"/>
              <a:buChar char="§"/>
            </a:pPr>
            <a:r>
              <a:rPr lang="id-ID" sz="1600" b="0" dirty="0" smtClean="0">
                <a:latin typeface="Calibri"/>
                <a:cs typeface="Calibri"/>
              </a:rPr>
              <a:t>Komunikasi</a:t>
            </a:r>
            <a:endParaRPr lang="id-ID" sz="1600" b="0" dirty="0">
              <a:latin typeface="Calibri"/>
              <a:cs typeface="Calibri"/>
            </a:endParaRPr>
          </a:p>
          <a:p>
            <a:pPr marL="0" indent="0" algn="just">
              <a:lnSpc>
                <a:spcPct val="80000"/>
              </a:lnSpc>
              <a:buNone/>
            </a:pPr>
            <a:r>
              <a:rPr lang="id-ID" sz="1600" b="0" dirty="0">
                <a:latin typeface="Calibri"/>
                <a:cs typeface="Calibri"/>
              </a:rPr>
              <a:t>Komunikasi merupakan prioritas tertinggi dan strategi pertama yang dibutuhkan untuk setiap perubahan organisasi. Komunikasi bisa mengurangi kekuatan </a:t>
            </a:r>
            <a:r>
              <a:rPr lang="id-ID" sz="1600" b="0" dirty="0" smtClean="0">
                <a:latin typeface="Calibri"/>
                <a:cs typeface="Calibri"/>
              </a:rPr>
              <a:t>penghambat.</a:t>
            </a:r>
          </a:p>
          <a:p>
            <a:pPr lvl="0" algn="just">
              <a:lnSpc>
                <a:spcPct val="80000"/>
              </a:lnSpc>
              <a:buFont typeface="Wingdings" pitchFamily="2" charset="2"/>
              <a:buChar char="§"/>
            </a:pPr>
            <a:r>
              <a:rPr lang="id-ID" sz="1600" b="0" dirty="0" smtClean="0">
                <a:latin typeface="Calibri"/>
                <a:cs typeface="Calibri"/>
              </a:rPr>
              <a:t>Pelatihan</a:t>
            </a:r>
          </a:p>
          <a:p>
            <a:pPr marL="0" indent="0" algn="just">
              <a:lnSpc>
                <a:spcPct val="80000"/>
              </a:lnSpc>
              <a:buNone/>
            </a:pPr>
            <a:r>
              <a:rPr lang="id-ID" sz="1600" b="0" dirty="0" smtClean="0">
                <a:latin typeface="Calibri"/>
                <a:cs typeface="Calibri"/>
              </a:rPr>
              <a:t>Ketika </a:t>
            </a:r>
            <a:r>
              <a:rPr lang="id-ID" sz="1600" b="0" dirty="0">
                <a:latin typeface="Calibri"/>
                <a:cs typeface="Calibri"/>
              </a:rPr>
              <a:t>perusahaan memperkenalkan database pemasaran yang baru, hal itu membuat para pekerja merasa perlu untuk melakukan penyesuaian perilaku agar dapat meningkatkan keuntungan dari penggunaan sistem yang baru diberlakukan tersebut.</a:t>
            </a:r>
          </a:p>
          <a:p>
            <a:pPr lvl="0" algn="just">
              <a:lnSpc>
                <a:spcPct val="80000"/>
              </a:lnSpc>
              <a:buFont typeface="Wingdings" pitchFamily="2" charset="2"/>
              <a:buChar char="§"/>
            </a:pPr>
            <a:r>
              <a:rPr lang="id-ID" sz="1600" b="0" dirty="0">
                <a:latin typeface="Calibri"/>
                <a:cs typeface="Calibri"/>
              </a:rPr>
              <a:t>Peran Aktif Pekerja</a:t>
            </a:r>
          </a:p>
          <a:p>
            <a:pPr marL="0" indent="0" algn="just">
              <a:lnSpc>
                <a:spcPct val="80000"/>
              </a:lnSpc>
              <a:buNone/>
            </a:pPr>
            <a:r>
              <a:rPr lang="id-ID" sz="1600" b="0" dirty="0">
                <a:latin typeface="Calibri"/>
                <a:cs typeface="Calibri"/>
              </a:rPr>
              <a:t>Membuat para pekerja ikut berperan aktif dalam program perubahan merupakan cara yang efektif untuk mengurangi kekuatan penghambat karena hal itu akan menciptakan rasa memiliki dikalangan pekerja yang terlibat.</a:t>
            </a:r>
          </a:p>
          <a:p>
            <a:pPr marL="0" indent="0" algn="just">
              <a:buNone/>
            </a:pPr>
            <a:endParaRPr lang="id-ID" sz="1600" b="0" dirty="0">
              <a:latin typeface="Calibri"/>
              <a:cs typeface="Calibri"/>
            </a:endParaRPr>
          </a:p>
          <a:p>
            <a:pPr marL="0" indent="0">
              <a:buNone/>
            </a:pPr>
            <a:r>
              <a:rPr lang="id-ID" sz="1600" b="0" dirty="0">
                <a:latin typeface="Calibri"/>
                <a:cs typeface="Calibri"/>
              </a:rPr>
              <a:t> </a:t>
            </a:r>
          </a:p>
          <a:p>
            <a:endParaRPr lang="id-ID" sz="1600" b="0" dirty="0">
              <a:latin typeface="Calibri"/>
              <a:cs typeface="Calibri"/>
            </a:endParaRPr>
          </a:p>
        </p:txBody>
      </p:sp>
    </p:spTree>
    <p:extLst>
      <p:ext uri="{BB962C8B-B14F-4D97-AF65-F5344CB8AC3E}">
        <p14:creationId xmlns:p14="http://schemas.microsoft.com/office/powerpoint/2010/main" val="2990446862"/>
      </p:ext>
    </p:extLst>
  </p:cSld>
  <p:clrMapOvr>
    <a:masterClrMapping/>
  </p:clrMapOvr>
  <p:transition xmlns:p14="http://schemas.microsoft.com/office/powerpoint/2010/mai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lvl="0" algn="just">
              <a:buFont typeface="Wingdings" pitchFamily="2" charset="2"/>
              <a:buChar char="§"/>
            </a:pPr>
            <a:r>
              <a:rPr lang="id-ID" sz="1600" b="0" dirty="0">
                <a:latin typeface="Calibri"/>
                <a:cs typeface="Calibri"/>
              </a:rPr>
              <a:t>Manajemen Stres</a:t>
            </a:r>
          </a:p>
          <a:p>
            <a:pPr marL="0" indent="0" algn="just">
              <a:buNone/>
            </a:pPr>
            <a:r>
              <a:rPr lang="id-ID" sz="1600" b="0" dirty="0">
                <a:latin typeface="Calibri"/>
                <a:cs typeface="Calibri"/>
              </a:rPr>
              <a:t>Bagi sebagian besar kita, perubahan organisasi merupakan pengalaman yang penuh tekanan. Perubahan itu menciptakan ancaman terhadap kehormatan atau martabat kita yang </a:t>
            </a:r>
            <a:r>
              <a:rPr lang="id-ID" sz="1600" b="0" dirty="0" smtClean="0">
                <a:latin typeface="Calibri"/>
                <a:cs typeface="Calibri"/>
              </a:rPr>
              <a:t>menyebabkan </a:t>
            </a:r>
            <a:r>
              <a:rPr lang="id-ID" sz="1600" b="0" dirty="0">
                <a:latin typeface="Calibri"/>
                <a:cs typeface="Calibri"/>
              </a:rPr>
              <a:t>ketidakpastian masa depan. Meskipun demikian perusahaan terkadang perlu menggunakan manajemen stres untuk membantu para pekerjanya mengatasi perubahan-perubahan yang terjadi.</a:t>
            </a:r>
          </a:p>
          <a:p>
            <a:pPr lvl="0" algn="just">
              <a:buFont typeface="Wingdings" pitchFamily="2" charset="2"/>
              <a:buChar char="§"/>
            </a:pPr>
            <a:r>
              <a:rPr lang="id-ID" sz="1600" b="0" dirty="0">
                <a:latin typeface="Calibri"/>
                <a:cs typeface="Calibri"/>
              </a:rPr>
              <a:t>Negosiasi</a:t>
            </a:r>
          </a:p>
          <a:p>
            <a:pPr marL="0" indent="0" algn="just">
              <a:buNone/>
            </a:pPr>
            <a:r>
              <a:rPr lang="id-ID" sz="1600" b="0" dirty="0">
                <a:latin typeface="Calibri"/>
                <a:cs typeface="Calibri"/>
              </a:rPr>
              <a:t>Orang merasa tertarik dan menggunakan kemampuan yang mereka miliki untuk meyakinkan bahwa situasi yang terjadi saat itu sejalan dengan kebutuhan dan nilai-nilai pribadi mereka. Oleh karena itu negosiasi mungkin merupakan sesuatu hal yang penting bagi para pekerja yang jelas-jelas harus mengubah </a:t>
            </a:r>
            <a:r>
              <a:rPr lang="id-ID" sz="1600" b="0" dirty="0" smtClean="0">
                <a:latin typeface="Calibri"/>
                <a:cs typeface="Calibri"/>
              </a:rPr>
              <a:t>perilaku.</a:t>
            </a:r>
          </a:p>
          <a:p>
            <a:pPr algn="just">
              <a:buFont typeface="Wingdings" pitchFamily="2" charset="2"/>
              <a:buChar char="§"/>
            </a:pPr>
            <a:r>
              <a:rPr lang="id-ID" sz="1600" b="0" dirty="0" smtClean="0">
                <a:latin typeface="Calibri"/>
                <a:cs typeface="Calibri"/>
              </a:rPr>
              <a:t> Paksaan</a:t>
            </a:r>
          </a:p>
          <a:p>
            <a:pPr marL="0" indent="0" algn="just">
              <a:buNone/>
            </a:pPr>
            <a:r>
              <a:rPr lang="id-ID" sz="1600" b="0" dirty="0" smtClean="0">
                <a:latin typeface="Calibri"/>
                <a:cs typeface="Calibri"/>
              </a:rPr>
              <a:t>Berbagai </a:t>
            </a:r>
            <a:r>
              <a:rPr lang="id-ID" sz="1600" b="0" dirty="0">
                <a:latin typeface="Calibri"/>
                <a:cs typeface="Calibri"/>
              </a:rPr>
              <a:t>jenis “paksaan” mungkin dapat memacu terjadinya perubahan tetapi hal itu tidak akan dapat menumbuhkan komitmen pada upaya-upaya perubahan. Pada saat-saat tertentu model paksaan mungkin diperlukan bilamana taktik yang lain sudah tidak dapat dijalankan secara efektif.</a:t>
            </a:r>
          </a:p>
          <a:p>
            <a:endParaRPr lang="id-ID" sz="1600" b="0" dirty="0" smtClean="0">
              <a:latin typeface="Calibri"/>
              <a:cs typeface="Calibri"/>
            </a:endParaRPr>
          </a:p>
          <a:p>
            <a:pPr algn="just">
              <a:buFont typeface="Wingdings" pitchFamily="2" charset="2"/>
              <a:buChar char="v"/>
            </a:pPr>
            <a:r>
              <a:rPr lang="id-ID" sz="1600" b="0" dirty="0">
                <a:latin typeface="Calibri"/>
                <a:cs typeface="Calibri"/>
              </a:rPr>
              <a:t> </a:t>
            </a:r>
            <a:r>
              <a:rPr lang="id-ID" sz="1600" dirty="0" smtClean="0">
                <a:latin typeface="Calibri"/>
                <a:cs typeface="Calibri"/>
              </a:rPr>
              <a:t>Perubahan pada Kondisi yang Diinginkan</a:t>
            </a:r>
          </a:p>
          <a:p>
            <a:pPr marL="0" indent="0" algn="just">
              <a:buNone/>
            </a:pPr>
            <a:r>
              <a:rPr lang="id-ID" sz="1600" b="0" dirty="0" smtClean="0">
                <a:latin typeface="Calibri"/>
                <a:cs typeface="Calibri"/>
              </a:rPr>
              <a:t>Perusabahan organisasi bisa terjadi dalam berbagai bentuk, seperti yang terjadi pada perusahaan Dupont. Apapu bentuk perubahannya, pada akhirnya mengarah ke perubahan pola perilaku. Secara keseluruhan hasil perubahan adalah tumbuhnya perilaku-perilaku baru yang harus dipelajari dan dianalisis oleh para pekerja.</a:t>
            </a:r>
          </a:p>
          <a:p>
            <a:pPr marL="0" indent="0" algn="just">
              <a:buNone/>
            </a:pPr>
            <a:endParaRPr lang="id-ID" sz="1600" b="0" dirty="0">
              <a:latin typeface="Calibri"/>
              <a:cs typeface="Calibri"/>
            </a:endParaRPr>
          </a:p>
          <a:p>
            <a:pPr marL="0" indent="0" algn="just">
              <a:buNone/>
            </a:pPr>
            <a:r>
              <a:rPr lang="id-ID" sz="1600" b="0" dirty="0" smtClean="0">
                <a:latin typeface="Calibri"/>
                <a:cs typeface="Calibri"/>
              </a:rPr>
              <a:t> </a:t>
            </a:r>
            <a:endParaRPr lang="id-ID" sz="1600" b="0" dirty="0">
              <a:latin typeface="Calibri"/>
              <a:cs typeface="Calibri"/>
            </a:endParaRPr>
          </a:p>
        </p:txBody>
      </p:sp>
    </p:spTree>
    <p:extLst>
      <p:ext uri="{BB962C8B-B14F-4D97-AF65-F5344CB8AC3E}">
        <p14:creationId xmlns:p14="http://schemas.microsoft.com/office/powerpoint/2010/main" val="1348424062"/>
      </p:ext>
    </p:extLst>
  </p:cSld>
  <p:clrMapOvr>
    <a:masterClrMapping/>
  </p:clrMapOvr>
  <p:transition xmlns:p14="http://schemas.microsoft.com/office/powerpoint/2010/mai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Autofit/>
          </a:bodyPr>
          <a:lstStyle/>
          <a:p>
            <a:pPr algn="just">
              <a:buFont typeface="Wingdings" pitchFamily="2" charset="2"/>
              <a:buChar char="v"/>
            </a:pPr>
            <a:r>
              <a:rPr lang="id-ID" sz="1600" dirty="0" smtClean="0">
                <a:latin typeface="Calibri"/>
                <a:cs typeface="Calibri"/>
              </a:rPr>
              <a:t>Pembekuan</a:t>
            </a:r>
            <a:endParaRPr lang="id-ID" sz="1600" b="0" dirty="0" smtClean="0">
              <a:latin typeface="Calibri"/>
              <a:cs typeface="Calibri"/>
            </a:endParaRPr>
          </a:p>
          <a:p>
            <a:pPr marL="0" indent="0" algn="just">
              <a:buNone/>
            </a:pPr>
            <a:r>
              <a:rPr lang="id-ID" sz="1600" b="0" dirty="0" smtClean="0">
                <a:latin typeface="Calibri"/>
                <a:cs typeface="Calibri"/>
              </a:rPr>
              <a:t>Setelah terjadi pada perilaku maka yang dibutuhkan kemuadian adalah pembekuan/penetapan perilaku ideal yang diinginkan sehingga tidak kembali lagi ke pola perilaku lama. Situasi itu bisa dicapai apabila sistem organisasi dan dinamika yang ada bisa terpadu.</a:t>
            </a:r>
          </a:p>
          <a:p>
            <a:pPr marL="0" indent="0" algn="just">
              <a:buNone/>
            </a:pPr>
            <a:endParaRPr lang="id-ID" sz="1600" dirty="0">
              <a:latin typeface="Calibri"/>
              <a:cs typeface="Calibri"/>
            </a:endParaRPr>
          </a:p>
          <a:p>
            <a:pPr algn="just">
              <a:buFont typeface="Wingdings" pitchFamily="2" charset="2"/>
              <a:buChar char="v"/>
            </a:pPr>
            <a:r>
              <a:rPr lang="id-ID" sz="1600" dirty="0" smtClean="0">
                <a:latin typeface="Calibri"/>
                <a:cs typeface="Calibri"/>
              </a:rPr>
              <a:t>Visi, Strategi, Agen Perubahan dan Perubahan Situasi</a:t>
            </a:r>
            <a:endParaRPr lang="id-ID" sz="1600" b="0" dirty="0">
              <a:latin typeface="Calibri"/>
              <a:cs typeface="Calibri"/>
            </a:endParaRPr>
          </a:p>
          <a:p>
            <a:pPr marL="0" indent="0" algn="just">
              <a:buNone/>
            </a:pPr>
            <a:r>
              <a:rPr lang="id-ID" sz="1600" b="0" dirty="0" smtClean="0">
                <a:latin typeface="Calibri"/>
                <a:cs typeface="Calibri"/>
              </a:rPr>
              <a:t>Agar perubahan dapat sukses maka dibutuhkan kejelasan visi dan tujuan yang akan dicapai.</a:t>
            </a:r>
          </a:p>
          <a:p>
            <a:pPr algn="just">
              <a:buFont typeface="Wingdings" pitchFamily="2" charset="2"/>
              <a:buChar char="§"/>
            </a:pPr>
            <a:r>
              <a:rPr lang="id-ID" sz="1600" b="0" dirty="0" smtClean="0">
                <a:latin typeface="Calibri"/>
                <a:cs typeface="Calibri"/>
              </a:rPr>
              <a:t>Agen Perubahan</a:t>
            </a:r>
          </a:p>
          <a:p>
            <a:pPr marL="0" indent="0" algn="just">
              <a:buNone/>
            </a:pPr>
            <a:r>
              <a:rPr lang="id-ID" sz="1600" b="0" dirty="0" smtClean="0">
                <a:latin typeface="Calibri"/>
                <a:cs typeface="Calibri"/>
              </a:rPr>
              <a:t>Organisasi memerlukan agen perubahan untuk mampu menentukan betuk perubahan yang diinginkan,berkomunikasi dan membangun komitmen terhadap kondisi masa depan yang diinginkan.</a:t>
            </a:r>
          </a:p>
          <a:p>
            <a:pPr algn="just">
              <a:buFont typeface="Wingdings" pitchFamily="2" charset="2"/>
              <a:buChar char="§"/>
            </a:pPr>
            <a:r>
              <a:rPr lang="id-ID" sz="1600" b="0" i="1" dirty="0" smtClean="0">
                <a:latin typeface="Calibri"/>
                <a:cs typeface="Calibri"/>
              </a:rPr>
              <a:t>Diffision of Change</a:t>
            </a:r>
          </a:p>
          <a:p>
            <a:pPr marL="0" indent="0" algn="just">
              <a:buNone/>
            </a:pPr>
            <a:r>
              <a:rPr lang="id-ID" sz="1600" b="0" dirty="0" smtClean="0">
                <a:latin typeface="Calibri"/>
                <a:cs typeface="Calibri"/>
              </a:rPr>
              <a:t>Untuk menguji suatu proses transformasi sebaiknya menggunakan proyek percontohan dan kemudian menyebarkan apa yang telah dipelajari dari pengalaman tersebut ke seluruh nagian organisasi.</a:t>
            </a:r>
          </a:p>
          <a:p>
            <a:pPr>
              <a:buFont typeface="Wingdings" pitchFamily="2" charset="2"/>
              <a:buChar char="v"/>
            </a:pPr>
            <a:r>
              <a:rPr lang="id-ID" sz="1600" b="0" dirty="0" smtClean="0">
                <a:latin typeface="Calibri"/>
                <a:cs typeface="Calibri"/>
              </a:rPr>
              <a:t>Perkembangan Organisasi</a:t>
            </a:r>
            <a:endParaRPr lang="id-ID" sz="1600" b="0" dirty="0">
              <a:latin typeface="Calibri"/>
              <a:cs typeface="Calibri"/>
            </a:endParaRPr>
          </a:p>
          <a:p>
            <a:pPr marL="0" indent="0">
              <a:buNone/>
            </a:pPr>
            <a:r>
              <a:rPr lang="id-ID" sz="1600" b="0" dirty="0" smtClean="0">
                <a:latin typeface="Calibri"/>
                <a:cs typeface="Calibri"/>
              </a:rPr>
              <a:t>Perkembangan organisasi merupakan upaya yang menyeluruh dan terencana, dikelola dari atas dengan bantuan seorang agen perubahan dengan menggunakan pengetahuan perilaku untuk memperbaiki efektivitas organisasi.</a:t>
            </a:r>
          </a:p>
          <a:p>
            <a:pPr marL="0" indent="0">
              <a:buNone/>
            </a:pPr>
            <a:endParaRPr lang="id-ID" sz="1600" b="0" dirty="0">
              <a:latin typeface="Calibri"/>
              <a:cs typeface="Calibri"/>
            </a:endParaRPr>
          </a:p>
          <a:p>
            <a:pPr marL="0" indent="0">
              <a:buNone/>
            </a:pPr>
            <a:endParaRPr lang="id-ID" sz="1600" b="0" dirty="0">
              <a:latin typeface="Calibri"/>
              <a:cs typeface="Calibri"/>
            </a:endParaRPr>
          </a:p>
        </p:txBody>
      </p:sp>
    </p:spTree>
    <p:extLst>
      <p:ext uri="{BB962C8B-B14F-4D97-AF65-F5344CB8AC3E}">
        <p14:creationId xmlns:p14="http://schemas.microsoft.com/office/powerpoint/2010/main" val="3869160592"/>
      </p:ext>
    </p:extLst>
  </p:cSld>
  <p:clrMapOvr>
    <a:masterClrMapping/>
  </p:clrMapOvr>
  <p:transition xmlns:p14="http://schemas.microsoft.com/office/powerpoint/2010/mai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algn="just">
              <a:buFont typeface="Wingdings" pitchFamily="2" charset="2"/>
              <a:buChar char="v"/>
            </a:pPr>
            <a:endParaRPr lang="id-ID" sz="1600" b="0" dirty="0" smtClean="0">
              <a:latin typeface="Calibri"/>
              <a:cs typeface="Calibri"/>
            </a:endParaRPr>
          </a:p>
          <a:p>
            <a:pPr algn="just">
              <a:buFont typeface="Wingdings" pitchFamily="2" charset="2"/>
              <a:buChar char="v"/>
            </a:pPr>
            <a:r>
              <a:rPr lang="id-ID" sz="1600" dirty="0" smtClean="0">
                <a:latin typeface="Calibri"/>
                <a:cs typeface="Calibri"/>
              </a:rPr>
              <a:t>Hubungan Antara Klien-Konsultan</a:t>
            </a:r>
          </a:p>
          <a:p>
            <a:pPr marL="0" indent="0" algn="just">
              <a:buNone/>
            </a:pPr>
            <a:r>
              <a:rPr lang="id-ID" sz="1600" b="0" dirty="0" smtClean="0">
                <a:latin typeface="Calibri"/>
                <a:cs typeface="Calibri"/>
              </a:rPr>
              <a:t>Studi perkembangan organisasi dimulai dengan penciptaan hubungan antara konsultan-klien. Para konsultan membutuhkan 3 hal penting ketika mereka menciptakan hubungan konsultan-klien. Yaitu : </a:t>
            </a:r>
          </a:p>
          <a:p>
            <a:pPr algn="just">
              <a:buAutoNum type="arabicPeriod"/>
            </a:pPr>
            <a:r>
              <a:rPr lang="id-ID" sz="1600" b="0" dirty="0" smtClean="0">
                <a:latin typeface="Calibri"/>
                <a:cs typeface="Calibri"/>
              </a:rPr>
              <a:t>Kesiapan klien untuk melakukan perubahan’</a:t>
            </a:r>
          </a:p>
          <a:p>
            <a:pPr algn="just">
              <a:buAutoNum type="arabicPeriod"/>
            </a:pPr>
            <a:r>
              <a:rPr lang="id-ID" sz="1600" b="0" dirty="0" smtClean="0">
                <a:latin typeface="Calibri"/>
                <a:cs typeface="Calibri"/>
              </a:rPr>
              <a:t>Kemampuan dasar konsultan</a:t>
            </a:r>
          </a:p>
          <a:p>
            <a:pPr algn="just">
              <a:buAutoNum type="arabicPeriod"/>
            </a:pPr>
            <a:r>
              <a:rPr lang="id-ID" sz="1600" b="0" dirty="0" smtClean="0">
                <a:latin typeface="Calibri"/>
                <a:cs typeface="Calibri"/>
              </a:rPr>
              <a:t>Peran konsultan dalam pola hubungan itu</a:t>
            </a:r>
          </a:p>
          <a:p>
            <a:pPr algn="just">
              <a:buAutoNum type="arabicPeriod"/>
            </a:pPr>
            <a:endParaRPr lang="id-ID" sz="1600" b="0" dirty="0">
              <a:latin typeface="Calibri"/>
              <a:cs typeface="Calibri"/>
            </a:endParaRPr>
          </a:p>
          <a:p>
            <a:pPr algn="just">
              <a:buFont typeface="Wingdings" pitchFamily="2" charset="2"/>
              <a:buChar char="v"/>
            </a:pPr>
            <a:r>
              <a:rPr lang="id-ID" sz="1600" dirty="0" smtClean="0">
                <a:latin typeface="Calibri"/>
                <a:cs typeface="Calibri"/>
              </a:rPr>
              <a:t>Diagnosis Kebutuhan Perubahan</a:t>
            </a:r>
            <a:endParaRPr lang="id-ID" sz="1600" b="0" dirty="0">
              <a:latin typeface="Calibri"/>
              <a:cs typeface="Calibri"/>
            </a:endParaRPr>
          </a:p>
          <a:p>
            <a:pPr marL="0" indent="0" algn="just">
              <a:buNone/>
            </a:pPr>
            <a:r>
              <a:rPr lang="id-ID" sz="1600" b="0" dirty="0" smtClean="0">
                <a:latin typeface="Calibri"/>
                <a:cs typeface="Calibri"/>
              </a:rPr>
              <a:t>Riset tindakan merupakan suatu aktivitas diagnosis permasalahan yang secara hati-hati melakukan diagnosis permasalahan (peluang) melalui analisis yang sistematis. Diagnosis orgsnisasi meliputi pengumpulan dan analisis data mengenai sistem yang sedang berlaku saat itu</a:t>
            </a:r>
          </a:p>
          <a:p>
            <a:pPr marL="0" indent="0" algn="just">
              <a:buNone/>
            </a:pPr>
            <a:endParaRPr lang="id-ID" sz="1600" b="0" dirty="0">
              <a:latin typeface="Calibri"/>
              <a:cs typeface="Calibri"/>
            </a:endParaRPr>
          </a:p>
          <a:p>
            <a:pPr algn="just">
              <a:buFont typeface="Wingdings" pitchFamily="2" charset="2"/>
              <a:buChar char="v"/>
            </a:pPr>
            <a:r>
              <a:rPr lang="id-ID" sz="1600" dirty="0" smtClean="0">
                <a:latin typeface="Calibri"/>
                <a:cs typeface="Calibri"/>
              </a:rPr>
              <a:t>Mengenali Perubahan</a:t>
            </a:r>
            <a:endParaRPr lang="id-ID" sz="1600" dirty="0">
              <a:latin typeface="Calibri"/>
              <a:cs typeface="Calibri"/>
            </a:endParaRPr>
          </a:p>
          <a:p>
            <a:pPr marL="0" indent="0" algn="just">
              <a:buNone/>
            </a:pPr>
            <a:r>
              <a:rPr lang="id-ID" sz="1600" b="0" dirty="0" smtClean="0">
                <a:latin typeface="Calibri"/>
                <a:cs typeface="Calibri"/>
              </a:rPr>
              <a:t>Perkembangan organisasi adalah suatu proses perubahan variabel-variabel sistem yang spesifik yang diidentifikasi melalui diagnosis organisasi dan tingkat perencanaan. Dalam hal ini ysng terpenting adala berapa banayak perubahan yang terjadi</a:t>
            </a:r>
          </a:p>
          <a:p>
            <a:pPr marL="0" indent="0" algn="just">
              <a:buNone/>
            </a:pPr>
            <a:endParaRPr lang="id-ID" sz="1600" b="0" dirty="0">
              <a:latin typeface="Calibri"/>
              <a:cs typeface="Calibri"/>
            </a:endParaRPr>
          </a:p>
        </p:txBody>
      </p:sp>
    </p:spTree>
    <p:extLst>
      <p:ext uri="{BB962C8B-B14F-4D97-AF65-F5344CB8AC3E}">
        <p14:creationId xmlns:p14="http://schemas.microsoft.com/office/powerpoint/2010/main" val="3121822576"/>
      </p:ext>
    </p:extLst>
  </p:cSld>
  <p:clrMapOvr>
    <a:masterClrMapping/>
  </p:clrMapOvr>
  <p:transition xmlns:p14="http://schemas.microsoft.com/office/powerpoint/2010/mai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algn="just">
              <a:buFont typeface="Wingdings" pitchFamily="2" charset="2"/>
              <a:buChar char="v"/>
            </a:pPr>
            <a:endParaRPr lang="id-ID" sz="1600" b="0" dirty="0" smtClean="0">
              <a:latin typeface="Calibri"/>
              <a:cs typeface="Calibri"/>
            </a:endParaRPr>
          </a:p>
          <a:p>
            <a:pPr algn="just">
              <a:buFont typeface="Wingdings" pitchFamily="2" charset="2"/>
              <a:buChar char="v"/>
            </a:pPr>
            <a:r>
              <a:rPr lang="id-ID" sz="1600" dirty="0" smtClean="0">
                <a:latin typeface="Calibri"/>
                <a:cs typeface="Calibri"/>
              </a:rPr>
              <a:t>Mengevaluasi dan Menyetabilkan Perubahan</a:t>
            </a:r>
          </a:p>
          <a:p>
            <a:pPr marL="0" indent="0" algn="just">
              <a:buNone/>
            </a:pPr>
            <a:r>
              <a:rPr lang="id-ID" sz="1600" b="0" dirty="0" smtClean="0">
                <a:latin typeface="Calibri"/>
                <a:cs typeface="Calibri"/>
              </a:rPr>
              <a:t>Untuk mengevaluasi perkembangan organisasi maka kita harus mengingat kembali tujuan yang akan dicapai saat itu, yang kita kembangkan selama melakukan diagnosis organisasi dan tingkat perencanaan pelaksanaan. Jika aktivitas yang dilakukan menghasilkan efek yang diinginkan maka agen perubahan dan para partisipan yang terlibat harus ikut menyetabilkan kondisi baru yang sudah terwujud.</a:t>
            </a:r>
          </a:p>
          <a:p>
            <a:pPr marL="0" indent="0" algn="just">
              <a:buNone/>
            </a:pPr>
            <a:endParaRPr lang="id-ID" sz="1600" dirty="0">
              <a:latin typeface="Calibri"/>
              <a:cs typeface="Calibri"/>
            </a:endParaRPr>
          </a:p>
          <a:p>
            <a:pPr algn="just">
              <a:buFont typeface="Wingdings" pitchFamily="2" charset="2"/>
              <a:buChar char="v"/>
            </a:pPr>
            <a:r>
              <a:rPr lang="id-ID" sz="1600" dirty="0" smtClean="0">
                <a:latin typeface="Calibri"/>
                <a:cs typeface="Calibri"/>
              </a:rPr>
              <a:t>Kecenderungan yang Muncul dalam Perkembangan Organisasi</a:t>
            </a:r>
          </a:p>
          <a:p>
            <a:pPr marL="0" indent="0" algn="just">
              <a:buNone/>
            </a:pPr>
            <a:r>
              <a:rPr lang="id-ID" sz="1600" b="0" dirty="0" smtClean="0">
                <a:latin typeface="Calibri"/>
                <a:cs typeface="Calibri"/>
              </a:rPr>
              <a:t>Perkembangan organisasi yang meliputi setiap perusahaan terencana bertujuan untuk membuat sebuah perusahaan yang lebih efektif. Secara teori, pengembangan organisasi meliputi hampir setiap area perilaku organisasi, baik aspek manajemen strategis maupun manajemen SDM. Sekarang Proses perkembanagn organisasi lebih ditinjukan pada perbaikan juakitas layanan, pembenahan perubahan dan manajemen pengetahuan,</a:t>
            </a:r>
          </a:p>
          <a:p>
            <a:pPr marL="0" indent="0" algn="just">
              <a:buNone/>
            </a:pPr>
            <a:endParaRPr lang="id-ID" sz="1600" b="0" dirty="0">
              <a:latin typeface="Calibri"/>
              <a:cs typeface="Calibri"/>
            </a:endParaRPr>
          </a:p>
          <a:p>
            <a:pPr algn="just">
              <a:buFont typeface="Wingdings" pitchFamily="2" charset="2"/>
              <a:buChar char="v"/>
            </a:pPr>
            <a:r>
              <a:rPr lang="id-ID" sz="1600" dirty="0" smtClean="0">
                <a:latin typeface="Calibri"/>
                <a:cs typeface="Calibri"/>
              </a:rPr>
              <a:t>Penyelidikan Berharga</a:t>
            </a:r>
          </a:p>
          <a:p>
            <a:pPr marL="0" indent="0" algn="just">
              <a:buNone/>
            </a:pPr>
            <a:r>
              <a:rPr lang="id-ID" sz="1600" b="0" dirty="0" smtClean="0">
                <a:latin typeface="Calibri"/>
                <a:cs typeface="Calibri"/>
              </a:rPr>
              <a:t>Proses riset tindakan telah digambarkan lebih awal. Bagian ini didasrkan model pemecahan masalah secara tradisional. Para pengembang organisasi berfokus pada masalah-masalah dengan sistem organisasi yang sedang exist dan menentukan cara untujk membenarkan masalah-masalah itu. AI (</a:t>
            </a:r>
            <a:r>
              <a:rPr lang="id-ID" sz="1600" b="0" i="1" dirty="0" smtClean="0">
                <a:latin typeface="Calibri"/>
                <a:cs typeface="Calibri"/>
              </a:rPr>
              <a:t>Appreciative Inquiry) </a:t>
            </a:r>
            <a:r>
              <a:rPr lang="id-ID" sz="1600" b="0" dirty="0" smtClean="0">
                <a:latin typeface="Calibri"/>
                <a:cs typeface="Calibri"/>
              </a:rPr>
              <a:t>mencoba memecahkan masalah dengan hubungan yang sudah dirancang secara positif dan layak sebagai gambaran bahwa organisasi adalah ikatan kreatif dari orang-orang yang cakap dalam membangung sinergi atas kemampuaan individu.</a:t>
            </a:r>
          </a:p>
          <a:p>
            <a:pPr marL="0" indent="0">
              <a:buNone/>
            </a:pPr>
            <a:endParaRPr lang="id-ID" sz="1600" b="0" dirty="0" smtClean="0">
              <a:latin typeface="Calibri"/>
              <a:cs typeface="Calibri"/>
            </a:endParaRPr>
          </a:p>
          <a:p>
            <a:pPr marL="0" indent="0">
              <a:buNone/>
            </a:pPr>
            <a:endParaRPr lang="id-ID" sz="1600" b="0" dirty="0">
              <a:latin typeface="Calibri"/>
              <a:cs typeface="Calibri"/>
            </a:endParaRPr>
          </a:p>
          <a:p>
            <a:pPr>
              <a:buFont typeface="Wingdings" pitchFamily="2" charset="2"/>
              <a:buChar char="v"/>
            </a:pPr>
            <a:endParaRPr lang="id-ID" sz="1600" b="0" dirty="0" smtClean="0">
              <a:latin typeface="Calibri"/>
              <a:cs typeface="Calibri"/>
            </a:endParaRPr>
          </a:p>
          <a:p>
            <a:pPr marL="0" indent="0">
              <a:buNone/>
            </a:pPr>
            <a:endParaRPr lang="id-ID" sz="1600" b="0" dirty="0">
              <a:latin typeface="Calibri"/>
              <a:cs typeface="Calibri"/>
            </a:endParaRPr>
          </a:p>
        </p:txBody>
      </p:sp>
    </p:spTree>
    <p:extLst>
      <p:ext uri="{BB962C8B-B14F-4D97-AF65-F5344CB8AC3E}">
        <p14:creationId xmlns:p14="http://schemas.microsoft.com/office/powerpoint/2010/main" val="1803645272"/>
      </p:ext>
    </p:extLst>
  </p:cSld>
  <p:clrMapOvr>
    <a:masterClrMapping/>
  </p:clrMapOvr>
  <p:transition xmlns:p14="http://schemas.microsoft.com/office/powerpoint/2010/main" spd="slow">
    <p:push dir="u"/>
  </p:transition>
</p:sld>
</file>

<file path=ppt/theme/theme1.xml><?xml version="1.0" encoding="utf-8"?>
<a:theme xmlns:a="http://schemas.openxmlformats.org/drawingml/2006/main" name="FEB Telkom University 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Pengenalan Manajemen Keuangan-1.pptx</Template>
  <TotalTime>126</TotalTime>
  <Words>1382</Words>
  <Application>Microsoft Macintosh PowerPoint</Application>
  <PresentationFormat>On-screen Show (4:3)</PresentationFormat>
  <Paragraphs>122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FEB Telkom University II</vt:lpstr>
      <vt:lpstr>BAB V</vt:lpstr>
      <vt:lpstr>Kekuatan Eksternal  Bagi Suatu Perubahan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V PERKEMBANGAN DAN PERUBAHAN ORGANISASI</dc:title>
  <dc:creator>dipertland</dc:creator>
  <cp:lastModifiedBy>asyifa</cp:lastModifiedBy>
  <cp:revision>19</cp:revision>
  <dcterms:created xsi:type="dcterms:W3CDTF">2017-02-04T04:51:35Z</dcterms:created>
  <dcterms:modified xsi:type="dcterms:W3CDTF">2017-02-28T14:00:02Z</dcterms:modified>
</cp:coreProperties>
</file>