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2" r:id="rId8"/>
    <p:sldId id="261" r:id="rId9"/>
    <p:sldId id="263" r:id="rId10"/>
    <p:sldId id="264"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2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4908" y="94134"/>
            <a:ext cx="3254189" cy="2635345"/>
          </a:xfrm>
          <a:prstGeom prst="rect">
            <a:avLst/>
          </a:prstGeom>
        </p:spPr>
      </p:pic>
      <p:sp>
        <p:nvSpPr>
          <p:cNvPr id="6" name="TextBox 5"/>
          <p:cNvSpPr txBox="1"/>
          <p:nvPr/>
        </p:nvSpPr>
        <p:spPr>
          <a:xfrm>
            <a:off x="2515427" y="2729479"/>
            <a:ext cx="5477706" cy="461665"/>
          </a:xfrm>
          <a:prstGeom prst="rect">
            <a:avLst/>
          </a:prstGeom>
          <a:noFill/>
        </p:spPr>
        <p:txBody>
          <a:bodyPr wrap="none" rtlCol="0">
            <a:spAutoFit/>
          </a:bodyPr>
          <a:lstStyle/>
          <a:p>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2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2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72165081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802"/>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2" name="TextBox 11"/>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96464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802"/>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2" name="TextBox 11"/>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879762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1490EAB-5A4C-47FC-B488-C0228D1F9E0C}" type="datetimeFigureOut">
              <a:rPr lang="id-ID" smtClean="0"/>
              <a:t>2/28/17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DB6622-BCD8-4F28-8422-6F6EBA27FDBB}" type="slidenum">
              <a:rPr lang="id-ID" smtClean="0"/>
              <a:t>‹#›</a:t>
            </a:fld>
            <a:endParaRPr lang="id-ID"/>
          </a:p>
        </p:txBody>
      </p:sp>
    </p:spTree>
    <p:extLst>
      <p:ext uri="{BB962C8B-B14F-4D97-AF65-F5344CB8AC3E}">
        <p14:creationId xmlns:p14="http://schemas.microsoft.com/office/powerpoint/2010/main" val="3001769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016" y="795130"/>
            <a:ext cx="8008515" cy="5634245"/>
          </a:xfrm>
        </p:spPr>
        <p:txBody>
          <a:bodyPr/>
          <a:lstStyle>
            <a:lvl1pPr marL="357188" indent="-357188">
              <a:buClr>
                <a:srgbClr val="C00000"/>
              </a:buClr>
              <a:buSzPct val="80000"/>
              <a:buFont typeface="Wingdings" panose="05000000000000000000" pitchFamily="2" charset="2"/>
              <a:buChar char="n"/>
              <a:defRPr b="1" baseline="0"/>
            </a:lvl1pPr>
            <a:lvl2pPr marL="685800" indent="-328613">
              <a:spcBef>
                <a:spcPts val="1200"/>
              </a:spcBef>
              <a:buClr>
                <a:srgbClr val="FF0000"/>
              </a:buClr>
              <a:buSzPct val="80000"/>
              <a:buFont typeface="Wingdings" panose="05000000000000000000" pitchFamily="2" charset="2"/>
              <a:buChar char="l"/>
              <a:defRPr/>
            </a:lvl2pPr>
            <a:lvl3pPr marL="1143000" indent="-228600">
              <a:buSzPct val="70000"/>
              <a:buFont typeface="Wingdings" panose="05000000000000000000" pitchFamily="2" charset="2"/>
              <a:buChar char="n"/>
              <a:defRPr sz="2200"/>
            </a:lvl3pPr>
            <a:lvl4pPr marL="1600200" indent="-228600">
              <a:buSzPct val="70000"/>
              <a:buFont typeface="Wingdings" panose="05000000000000000000" pitchFamily="2" charset="2"/>
              <a:buChar char="l"/>
              <a:defRPr/>
            </a:lvl4pPr>
            <a:lvl5pPr marL="2057400" indent="-228600">
              <a:buSzPct val="70000"/>
              <a:buFont typeface="Courier New" panose="02070309020205020404"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rPr>
              <a:t>F</a:t>
            </a:r>
            <a:r>
              <a:rPr lang="id-ID" sz="1200" b="1" dirty="0" smtClean="0">
                <a:solidFill>
                  <a:srgbClr val="FF0000"/>
                </a:solidFill>
                <a:effectLst/>
              </a:rPr>
              <a:t>akultas  </a:t>
            </a:r>
            <a:r>
              <a:rPr lang="en-GB" sz="1200" b="1" dirty="0" smtClean="0">
                <a:solidFill>
                  <a:srgbClr val="FF0000"/>
                </a:solidFill>
                <a:effectLst/>
              </a:rPr>
              <a:t>E</a:t>
            </a:r>
            <a:r>
              <a:rPr lang="id-ID" sz="1200" b="1" dirty="0" smtClean="0">
                <a:solidFill>
                  <a:srgbClr val="FF0000"/>
                </a:solidFill>
                <a:effectLst/>
              </a:rPr>
              <a:t>konomi dan </a:t>
            </a:r>
            <a:r>
              <a:rPr lang="en-GB" sz="1200" b="1" dirty="0" smtClean="0">
                <a:solidFill>
                  <a:srgbClr val="FF0000"/>
                </a:solidFill>
                <a:effectLst/>
              </a:rPr>
              <a:t>B</a:t>
            </a:r>
            <a:r>
              <a:rPr lang="id-ID" sz="1200" b="1" dirty="0" smtClean="0">
                <a:solidFill>
                  <a:srgbClr val="FF0000"/>
                </a:solidFill>
                <a:effectLst/>
              </a:rPr>
              <a:t>isnis </a:t>
            </a:r>
          </a:p>
          <a:p>
            <a:pPr algn="ctr"/>
            <a:r>
              <a:rPr lang="id-ID" sz="1000" b="1" dirty="0" smtClean="0">
                <a:solidFill>
                  <a:schemeClr val="tx1"/>
                </a:solidFill>
                <a:effectLst/>
              </a:rPr>
              <a:t>School</a:t>
            </a:r>
            <a:r>
              <a:rPr lang="en-US" sz="1000" b="1" dirty="0" smtClean="0">
                <a:solidFill>
                  <a:schemeClr val="tx1"/>
                </a:solidFill>
                <a:effectLst/>
              </a:rPr>
              <a:t> of</a:t>
            </a:r>
            <a:r>
              <a:rPr lang="id-ID" sz="1000" b="1" baseline="0" dirty="0" smtClean="0">
                <a:solidFill>
                  <a:schemeClr val="tx1"/>
                </a:solidFill>
                <a:effectLst/>
              </a:rPr>
              <a:t> Economic and Business</a:t>
            </a:r>
            <a:endParaRPr lang="en-GB" sz="1000" b="1" dirty="0">
              <a:solidFill>
                <a:schemeClr val="tx1"/>
              </a:solidFill>
              <a:effectLst/>
            </a:endParaRPr>
          </a:p>
        </p:txBody>
      </p:sp>
      <p:sp>
        <p:nvSpPr>
          <p:cNvPr id="2" name="Title 1"/>
          <p:cNvSpPr>
            <a:spLocks noGrp="1"/>
          </p:cNvSpPr>
          <p:nvPr>
            <p:ph type="title"/>
          </p:nvPr>
        </p:nvSpPr>
        <p:spPr>
          <a:xfrm>
            <a:off x="2604501"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4" name="TextBox 3"/>
          <p:cNvSpPr txBox="1"/>
          <p:nvPr/>
        </p:nvSpPr>
        <p:spPr>
          <a:xfrm>
            <a:off x="3" y="611329"/>
            <a:ext cx="1393901" cy="584776"/>
          </a:xfrm>
          <a:prstGeom prst="rect">
            <a:avLst/>
          </a:prstGeom>
          <a:noFill/>
        </p:spPr>
        <p:txBody>
          <a:bodyPr wrap="square" rtlCol="0">
            <a:spAutoFit/>
          </a:bodyPr>
          <a:lstStyle/>
          <a:p>
            <a:pPr algn="ctr"/>
            <a:r>
              <a:rPr lang="en-GB" sz="1600" dirty="0" smtClean="0">
                <a:solidFill>
                  <a:schemeClr val="bg1"/>
                </a:solidFill>
              </a:rPr>
              <a:t>Telkom University</a:t>
            </a:r>
            <a:endParaRPr lang="en-GB" sz="1600" dirty="0">
              <a:solidFill>
                <a:schemeClr val="bg1"/>
              </a:solidFill>
            </a:endParaRPr>
          </a:p>
        </p:txBody>
      </p:sp>
      <p:sp>
        <p:nvSpPr>
          <p:cNvPr id="5" name="TextBox 4"/>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1" name="TextBox 10"/>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0009418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2" name="TextBox 11"/>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40692366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3" name="TextBox 12"/>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39906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746287"/>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1687397"/>
            <a:ext cx="3868340"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29152" y="746287"/>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1687397"/>
            <a:ext cx="3887391"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11" name="Rectangle 10"/>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3" name="TextBox 12"/>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5" name="TextBox 14"/>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88587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7" name="Rectangle 6"/>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Pentagon 7"/>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9" name="TextBox 8"/>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1" name="TextBox 10"/>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13399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6" name="Rectangle 5"/>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entagon 6"/>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8" name="Title 1"/>
          <p:cNvSpPr>
            <a:spLocks noGrp="1"/>
          </p:cNvSpPr>
          <p:nvPr>
            <p:ph type="title"/>
          </p:nvPr>
        </p:nvSpPr>
        <p:spPr>
          <a:xfrm>
            <a:off x="2604501"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9" name="TextBox 8"/>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1" name="TextBox 10"/>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5971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987430"/>
            <a:ext cx="2949178" cy="48815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3" name="TextBox 12"/>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32245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25"/>
            <a:ext cx="4629150" cy="5341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a:p>
        </p:txBody>
      </p:sp>
      <p:sp>
        <p:nvSpPr>
          <p:cNvPr id="4" name="Text Placeholder 3"/>
          <p:cNvSpPr>
            <a:spLocks noGrp="1"/>
          </p:cNvSpPr>
          <p:nvPr>
            <p:ph type="body" sz="half" idx="2"/>
          </p:nvPr>
        </p:nvSpPr>
        <p:spPr>
          <a:xfrm>
            <a:off x="629841" y="987425"/>
            <a:ext cx="2949178" cy="53414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21" y="6546578"/>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0"/>
            <a:ext cx="9144000" cy="428625"/>
          </a:xfrm>
          <a:prstGeom prst="rect">
            <a:avLst/>
          </a:prstGeom>
        </p:spPr>
      </p:pic>
      <p:sp>
        <p:nvSpPr>
          <p:cNvPr id="13" name="TextBox 12"/>
          <p:cNvSpPr txBox="1"/>
          <p:nvPr/>
        </p:nvSpPr>
        <p:spPr>
          <a:xfrm>
            <a:off x="5858918" y="6489704"/>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508742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90EAB-5A4C-47FC-B488-C0228D1F9E0C}" type="datetimeFigureOut">
              <a:rPr lang="id-ID" smtClean="0"/>
              <a:t>2/28/17</a:t>
            </a:fld>
            <a:endParaRPr lang="id-ID"/>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B6622-BCD8-4F28-8422-6F6EBA27FDBB}" type="slidenum">
              <a:rPr lang="id-ID" smtClean="0"/>
              <a:t>‹#›</a:t>
            </a:fld>
            <a:endParaRPr lang="id-ID"/>
          </a:p>
        </p:txBody>
      </p:sp>
    </p:spTree>
    <p:extLst>
      <p:ext uri="{BB962C8B-B14F-4D97-AF65-F5344CB8AC3E}">
        <p14:creationId xmlns:p14="http://schemas.microsoft.com/office/powerpoint/2010/main" val="2513293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501008"/>
            <a:ext cx="7772400" cy="1470025"/>
          </a:xfrm>
        </p:spPr>
        <p:txBody>
          <a:bodyPr>
            <a:noAutofit/>
          </a:bodyPr>
          <a:lstStyle/>
          <a:p>
            <a:pPr algn="ctr"/>
            <a:r>
              <a:rPr lang="id-ID" sz="5400" dirty="0" smtClean="0">
                <a:latin typeface="Calibri"/>
                <a:cs typeface="Calibri"/>
              </a:rPr>
              <a:t>BAB IX</a:t>
            </a:r>
            <a:br>
              <a:rPr lang="id-ID" sz="5400" dirty="0" smtClean="0">
                <a:latin typeface="Calibri"/>
                <a:cs typeface="Calibri"/>
              </a:rPr>
            </a:br>
            <a:endParaRPr lang="id-ID" sz="5400" dirty="0">
              <a:latin typeface="Calibri"/>
              <a:cs typeface="Calibri"/>
            </a:endParaRPr>
          </a:p>
        </p:txBody>
      </p:sp>
      <p:sp>
        <p:nvSpPr>
          <p:cNvPr id="4" name="Subtitle 3"/>
          <p:cNvSpPr>
            <a:spLocks noGrp="1"/>
          </p:cNvSpPr>
          <p:nvPr>
            <p:ph type="subTitle" idx="1"/>
          </p:nvPr>
        </p:nvSpPr>
        <p:spPr>
          <a:xfrm>
            <a:off x="1331640" y="4653136"/>
            <a:ext cx="6400800" cy="1752600"/>
          </a:xfrm>
        </p:spPr>
        <p:txBody>
          <a:bodyPr>
            <a:normAutofit fontScale="62500" lnSpcReduction="20000"/>
          </a:bodyPr>
          <a:lstStyle/>
          <a:p>
            <a:r>
              <a:rPr lang="en-US" sz="6300" dirty="0" smtClean="0">
                <a:solidFill>
                  <a:srgbClr val="000000"/>
                </a:solidFill>
              </a:rPr>
              <a:t>BUDAYA ORGANISASI</a:t>
            </a:r>
          </a:p>
          <a:p>
            <a:r>
              <a:rPr lang="id-ID" sz="3500" dirty="0">
                <a:solidFill>
                  <a:schemeClr val="tx1"/>
                </a:solidFill>
                <a:cs typeface="Calibri"/>
              </a:rPr>
              <a:t>Sumber : Perilaku Organisasional</a:t>
            </a:r>
          </a:p>
          <a:p>
            <a:r>
              <a:rPr lang="id-ID" sz="3500" dirty="0">
                <a:solidFill>
                  <a:schemeClr val="tx1"/>
                </a:solidFill>
                <a:cs typeface="Calibri"/>
              </a:rPr>
              <a:t>Dr. Sopiah, MM., M.Pd.</a:t>
            </a:r>
          </a:p>
          <a:p>
            <a:r>
              <a:rPr lang="id-ID" sz="4400" dirty="0" smtClean="0">
                <a:solidFill>
                  <a:schemeClr val="tx1"/>
                </a:solidFill>
                <a:cs typeface="Calibri"/>
              </a:rPr>
              <a:t> </a:t>
            </a:r>
            <a:endParaRPr lang="en-US" sz="4400" dirty="0">
              <a:solidFill>
                <a:srgbClr val="000000"/>
              </a:solidFill>
            </a:endParaRPr>
          </a:p>
        </p:txBody>
      </p:sp>
      <p:pic>
        <p:nvPicPr>
          <p:cNvPr id="5" name="Picture 4" descr="Screen Shot 2017-02-15 at 7.25.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0"/>
            <a:ext cx="4457700" cy="2755900"/>
          </a:xfrm>
          <a:prstGeom prst="rect">
            <a:avLst/>
          </a:prstGeom>
        </p:spPr>
      </p:pic>
    </p:spTree>
    <p:extLst>
      <p:ext uri="{BB962C8B-B14F-4D97-AF65-F5344CB8AC3E}">
        <p14:creationId xmlns:p14="http://schemas.microsoft.com/office/powerpoint/2010/main" val="2498605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4525963"/>
          </a:xfrm>
        </p:spPr>
        <p:txBody>
          <a:bodyPr>
            <a:normAutofit/>
          </a:bodyPr>
          <a:lstStyle/>
          <a:p>
            <a:pPr marL="0" indent="0" algn="just">
              <a:buNone/>
            </a:pPr>
            <a:r>
              <a:rPr lang="id-ID" sz="1800" b="0" dirty="0" smtClean="0">
                <a:latin typeface="Calibri"/>
                <a:cs typeface="Calibri"/>
              </a:rPr>
              <a:t>Berdasarkan uraian-uraian diatas, pada bagian akhir bab ini dapat dikemukakan  beberapa pokok kesimpulan sebagai berikut : </a:t>
            </a:r>
          </a:p>
          <a:p>
            <a:pPr algn="just">
              <a:buFont typeface="+mj-lt"/>
              <a:buAutoNum type="arabicPeriod"/>
            </a:pPr>
            <a:r>
              <a:rPr lang="id-ID" sz="1800" b="0" dirty="0" smtClean="0">
                <a:latin typeface="Calibri"/>
                <a:cs typeface="Calibri"/>
              </a:rPr>
              <a:t>Budaya perusahaan tidak muncul dengan sendirinya dikalangan anggota organisasi, tetapi perlu dibentuk dan dipelajari karena pada dasarnya budaya perusahaan adalah sekumpulan nilai dan perilaku yang dipelajari, dimiliki bersama oleh semua anggota organisasi dan diwariskan dari satu generasi ke generasi berikutnya</a:t>
            </a:r>
          </a:p>
          <a:p>
            <a:pPr algn="just">
              <a:buFont typeface="+mj-lt"/>
              <a:buAutoNum type="arabicPeriod"/>
            </a:pPr>
            <a:r>
              <a:rPr lang="id-ID" sz="1800" b="0" dirty="0" smtClean="0">
                <a:latin typeface="Calibri"/>
                <a:cs typeface="Calibri"/>
              </a:rPr>
              <a:t>Budaya perusahaan sangat penting perannya dalam mendukung terciptanya suatu organisasi atau perusahaan yang efektif. Secara lebih spasifik, budaya perusahaan dapat berperan dalam menciptakan jati diri, mengembangkan keikutsertaan pribadi dengan perusahaan dan menyajikan pedoman perilaku kerja bagi karyawan</a:t>
            </a:r>
            <a:endParaRPr lang="id-ID" sz="1800" b="0" dirty="0">
              <a:latin typeface="Calibri"/>
              <a:cs typeface="Calibri"/>
            </a:endParaRPr>
          </a:p>
        </p:txBody>
      </p:sp>
      <p:sp>
        <p:nvSpPr>
          <p:cNvPr id="2" name="Title 1"/>
          <p:cNvSpPr>
            <a:spLocks noGrp="1"/>
          </p:cNvSpPr>
          <p:nvPr>
            <p:ph type="title"/>
          </p:nvPr>
        </p:nvSpPr>
        <p:spPr>
          <a:xfrm>
            <a:off x="2627784" y="0"/>
            <a:ext cx="4536504" cy="620688"/>
          </a:xfrm>
        </p:spPr>
        <p:txBody>
          <a:bodyPr/>
          <a:lstStyle/>
          <a:p>
            <a:r>
              <a:rPr lang="id-ID" dirty="0" smtClean="0">
                <a:latin typeface="Calibri"/>
                <a:cs typeface="Calibri"/>
              </a:rPr>
              <a:t>Kesimpulan</a:t>
            </a:r>
            <a:endParaRPr lang="id-ID" dirty="0">
              <a:latin typeface="Calibri"/>
              <a:cs typeface="Calibri"/>
            </a:endParaRPr>
          </a:p>
        </p:txBody>
      </p:sp>
    </p:spTree>
    <p:extLst>
      <p:ext uri="{BB962C8B-B14F-4D97-AF65-F5344CB8AC3E}">
        <p14:creationId xmlns:p14="http://schemas.microsoft.com/office/powerpoint/2010/main" val="3541335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lgn="just">
              <a:buNone/>
            </a:pPr>
            <a:r>
              <a:rPr lang="id-ID" sz="2400" b="0" dirty="0">
                <a:latin typeface="Calibri"/>
                <a:cs typeface="Calibri"/>
              </a:rPr>
              <a:t>Sekitar tahun 1979 kata budaya seringkali dikaitkan dengan organisasi. Robbins (1996) mengatakan budaya organisasi mengacu ke suatu sistem makna bersama yang dianut oleh anggota-anggotanya dan yang membedakan antara satu organisasi dengan lainnya. Robbins (1994) memberi pengertian budaya organisasi antara lain sebagai :</a:t>
            </a:r>
          </a:p>
          <a:p>
            <a:pPr marL="342900" indent="-342900" algn="just">
              <a:buAutoNum type="arabicPeriod"/>
            </a:pPr>
            <a:r>
              <a:rPr lang="id-ID" sz="2400" b="0" dirty="0">
                <a:latin typeface="Calibri"/>
                <a:cs typeface="Calibri"/>
              </a:rPr>
              <a:t>Nilai-nilai dominan yang didukung oleh organisasi</a:t>
            </a:r>
          </a:p>
          <a:p>
            <a:pPr marL="342900" indent="-342900" algn="just">
              <a:buAutoNum type="arabicPeriod"/>
            </a:pPr>
            <a:r>
              <a:rPr lang="id-ID" sz="2400" b="0" dirty="0">
                <a:latin typeface="Calibri"/>
                <a:cs typeface="Calibri"/>
              </a:rPr>
              <a:t>Falsafah yang menuntut kebijaksanan organisasi terhadap pegawai dan pelanggan</a:t>
            </a:r>
          </a:p>
          <a:p>
            <a:pPr marL="342900" indent="-342900" algn="just">
              <a:buAutoNum type="arabicPeriod"/>
            </a:pPr>
            <a:r>
              <a:rPr lang="id-ID" sz="2400" b="0" dirty="0">
                <a:latin typeface="Calibri"/>
                <a:cs typeface="Calibri"/>
              </a:rPr>
              <a:t>Cara pekerjaan dilakukan ditempat itu</a:t>
            </a:r>
          </a:p>
          <a:p>
            <a:pPr marL="342900" indent="-342900" algn="just">
              <a:buAutoNum type="arabicPeriod"/>
            </a:pPr>
            <a:r>
              <a:rPr lang="id-ID" sz="2400" b="0" dirty="0">
                <a:latin typeface="Calibri"/>
                <a:cs typeface="Calibri"/>
              </a:rPr>
              <a:t>Asumsi dan kepercayaan dasar  yang terdapat diantara anggota organisasi</a:t>
            </a:r>
          </a:p>
          <a:p>
            <a:endParaRPr lang="en-US" sz="2400" b="0" dirty="0">
              <a:latin typeface="Calibri"/>
              <a:cs typeface="Calibri"/>
            </a:endParaRPr>
          </a:p>
        </p:txBody>
      </p:sp>
      <p:sp>
        <p:nvSpPr>
          <p:cNvPr id="4" name="Title 3"/>
          <p:cNvSpPr>
            <a:spLocks noGrp="1"/>
          </p:cNvSpPr>
          <p:nvPr>
            <p:ph type="title"/>
          </p:nvPr>
        </p:nvSpPr>
        <p:spPr/>
        <p:txBody>
          <a:bodyPr/>
          <a:lstStyle/>
          <a:p>
            <a:r>
              <a:rPr lang="en-US" dirty="0" err="1" smtClean="0"/>
              <a:t>Sejarah</a:t>
            </a:r>
            <a:endParaRPr lang="en-US" dirty="0"/>
          </a:p>
        </p:txBody>
      </p:sp>
    </p:spTree>
    <p:extLst>
      <p:ext uri="{BB962C8B-B14F-4D97-AF65-F5344CB8AC3E}">
        <p14:creationId xmlns:p14="http://schemas.microsoft.com/office/powerpoint/2010/main" val="3193095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2">
            <a:normAutofit/>
          </a:bodyPr>
          <a:lstStyle/>
          <a:p>
            <a:pPr marL="0" indent="0">
              <a:buNone/>
            </a:pPr>
            <a:r>
              <a:rPr lang="id-ID" sz="1800" b="0" dirty="0" smtClean="0">
                <a:latin typeface="Calibri"/>
                <a:cs typeface="Calibri"/>
              </a:rPr>
              <a:t>Menurut Robbins (1996) ada tujuh   karakteristik yang membedakan budaya organisasi:</a:t>
            </a:r>
          </a:p>
          <a:p>
            <a:r>
              <a:rPr lang="id-ID" sz="1800" b="0" dirty="0" smtClean="0">
                <a:latin typeface="Calibri"/>
                <a:cs typeface="Calibri"/>
              </a:rPr>
              <a:t>Inovasi</a:t>
            </a:r>
          </a:p>
          <a:p>
            <a:r>
              <a:rPr lang="id-ID" sz="1800" b="0" dirty="0" smtClean="0">
                <a:latin typeface="Calibri"/>
                <a:cs typeface="Calibri"/>
              </a:rPr>
              <a:t>Perhatian ke hal yang rinci</a:t>
            </a:r>
          </a:p>
          <a:p>
            <a:r>
              <a:rPr lang="id-ID" sz="1800" b="0" dirty="0" smtClean="0">
                <a:latin typeface="Calibri"/>
                <a:cs typeface="Calibri"/>
              </a:rPr>
              <a:t>Orientasi hasil</a:t>
            </a:r>
          </a:p>
          <a:p>
            <a:r>
              <a:rPr lang="id-ID" sz="1800" b="0" dirty="0" smtClean="0">
                <a:latin typeface="Calibri"/>
                <a:cs typeface="Calibri"/>
              </a:rPr>
              <a:t>Orientasi orang</a:t>
            </a:r>
          </a:p>
          <a:p>
            <a:r>
              <a:rPr lang="id-ID" sz="1800" b="0" dirty="0" smtClean="0">
                <a:latin typeface="Calibri"/>
                <a:cs typeface="Calibri"/>
              </a:rPr>
              <a:t>Orientasi tim</a:t>
            </a:r>
          </a:p>
          <a:p>
            <a:r>
              <a:rPr lang="id-ID" sz="1800" b="0" dirty="0" smtClean="0">
                <a:latin typeface="Calibri"/>
                <a:cs typeface="Calibri"/>
              </a:rPr>
              <a:t>Keagresigan</a:t>
            </a:r>
          </a:p>
          <a:p>
            <a:r>
              <a:rPr lang="id-ID" sz="1800" b="0" dirty="0" smtClean="0">
                <a:latin typeface="Calibri"/>
                <a:cs typeface="Calibri"/>
              </a:rPr>
              <a:t>Kemantapan</a:t>
            </a:r>
          </a:p>
          <a:p>
            <a:pPr marL="0" indent="0">
              <a:buNone/>
            </a:pPr>
            <a:endParaRPr lang="id-ID" sz="1800" b="0" dirty="0" smtClean="0">
              <a:latin typeface="Calibri"/>
              <a:cs typeface="Calibri"/>
            </a:endParaRPr>
          </a:p>
          <a:p>
            <a:pPr marL="0" indent="0">
              <a:buNone/>
            </a:pPr>
            <a:endParaRPr lang="id-ID" sz="1800" b="0" dirty="0">
              <a:latin typeface="Calibri"/>
              <a:cs typeface="Calibri"/>
            </a:endParaRPr>
          </a:p>
          <a:p>
            <a:pPr marL="0" indent="0">
              <a:buNone/>
            </a:pPr>
            <a:endParaRPr lang="id-ID" sz="1800" b="0" dirty="0" smtClean="0">
              <a:latin typeface="Calibri"/>
              <a:cs typeface="Calibri"/>
            </a:endParaRPr>
          </a:p>
          <a:p>
            <a:pPr marL="0" indent="0">
              <a:buNone/>
            </a:pPr>
            <a:endParaRPr lang="id-ID" sz="1800" b="0" dirty="0">
              <a:latin typeface="Calibri"/>
              <a:cs typeface="Calibri"/>
            </a:endParaRPr>
          </a:p>
          <a:p>
            <a:pPr marL="0" indent="0">
              <a:buNone/>
            </a:pPr>
            <a:endParaRPr lang="id-ID" sz="1800" b="0" dirty="0" smtClean="0">
              <a:latin typeface="Calibri"/>
              <a:cs typeface="Calibri"/>
            </a:endParaRPr>
          </a:p>
          <a:p>
            <a:pPr marL="0" indent="0">
              <a:buNone/>
            </a:pPr>
            <a:r>
              <a:rPr lang="id-ID" sz="1800" b="0" dirty="0" smtClean="0">
                <a:latin typeface="Calibri"/>
                <a:cs typeface="Calibri"/>
              </a:rPr>
              <a:t>Menurut Luthans (1998)  ada enam karakteristik yang penting dari budaya organisasi: </a:t>
            </a:r>
          </a:p>
          <a:p>
            <a:r>
              <a:rPr lang="id-ID" sz="1800" b="0" dirty="0" smtClean="0">
                <a:latin typeface="Calibri"/>
                <a:cs typeface="Calibri"/>
              </a:rPr>
              <a:t>Aturan-aturan perilaku</a:t>
            </a:r>
          </a:p>
          <a:p>
            <a:r>
              <a:rPr lang="id-ID" sz="1800" b="0" dirty="0" smtClean="0">
                <a:latin typeface="Calibri"/>
                <a:cs typeface="Calibri"/>
              </a:rPr>
              <a:t>Norma</a:t>
            </a:r>
          </a:p>
          <a:p>
            <a:r>
              <a:rPr lang="id-ID" sz="1800" b="0" dirty="0" smtClean="0">
                <a:latin typeface="Calibri"/>
                <a:cs typeface="Calibri"/>
              </a:rPr>
              <a:t>Nilai – nilai dominan</a:t>
            </a:r>
          </a:p>
          <a:p>
            <a:r>
              <a:rPr lang="id-ID" sz="1800" b="0" dirty="0" smtClean="0">
                <a:latin typeface="Calibri"/>
                <a:cs typeface="Calibri"/>
              </a:rPr>
              <a:t>Filosofi</a:t>
            </a:r>
          </a:p>
          <a:p>
            <a:r>
              <a:rPr lang="id-ID" sz="1800" b="0" dirty="0" smtClean="0">
                <a:latin typeface="Calibri"/>
                <a:cs typeface="Calibri"/>
              </a:rPr>
              <a:t>Peraturan-peraturan</a:t>
            </a:r>
          </a:p>
          <a:p>
            <a:r>
              <a:rPr lang="id-ID" sz="1800" b="0" dirty="0" smtClean="0">
                <a:latin typeface="Calibri"/>
                <a:cs typeface="Calibri"/>
              </a:rPr>
              <a:t>Iklim organisasi</a:t>
            </a:r>
            <a:endParaRPr lang="id-ID" sz="1800" b="0" dirty="0">
              <a:latin typeface="Calibri"/>
              <a:cs typeface="Calibri"/>
            </a:endParaRPr>
          </a:p>
        </p:txBody>
      </p:sp>
      <p:sp>
        <p:nvSpPr>
          <p:cNvPr id="2" name="Title 1"/>
          <p:cNvSpPr>
            <a:spLocks noGrp="1"/>
          </p:cNvSpPr>
          <p:nvPr>
            <p:ph type="title"/>
          </p:nvPr>
        </p:nvSpPr>
        <p:spPr/>
        <p:txBody>
          <a:bodyPr>
            <a:noAutofit/>
          </a:bodyPr>
          <a:lstStyle/>
          <a:p>
            <a:r>
              <a:rPr lang="id-ID" dirty="0" smtClean="0">
                <a:latin typeface="Calibri"/>
                <a:cs typeface="Calibri"/>
              </a:rPr>
              <a:t>Dimensi- dimensi Budaya Organisasi</a:t>
            </a:r>
            <a:endParaRPr lang="id-ID" dirty="0">
              <a:latin typeface="Calibri"/>
              <a:cs typeface="Calibri"/>
            </a:endParaRPr>
          </a:p>
        </p:txBody>
      </p:sp>
    </p:spTree>
    <p:extLst>
      <p:ext uri="{BB962C8B-B14F-4D97-AF65-F5344CB8AC3E}">
        <p14:creationId xmlns:p14="http://schemas.microsoft.com/office/powerpoint/2010/main" val="3833661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numCol="2">
            <a:normAutofit lnSpcReduction="10000"/>
          </a:bodyPr>
          <a:lstStyle/>
          <a:p>
            <a:pPr marL="0" indent="0">
              <a:buNone/>
            </a:pPr>
            <a:r>
              <a:rPr lang="id-ID" sz="1800" b="0" dirty="0" smtClean="0">
                <a:latin typeface="Calibri"/>
                <a:cs typeface="Calibri"/>
              </a:rPr>
              <a:t>Hofstede (dalam Gibson, 1996) yang mengemukakan empat dimensi budaya, yaitu : </a:t>
            </a:r>
          </a:p>
          <a:p>
            <a:r>
              <a:rPr lang="id-ID" sz="1800" b="0" dirty="0" smtClean="0">
                <a:latin typeface="Calibri"/>
                <a:cs typeface="Calibri"/>
              </a:rPr>
              <a:t>Penghindaran atas ketidakpastian</a:t>
            </a:r>
          </a:p>
          <a:p>
            <a:r>
              <a:rPr lang="id-ID" sz="1800" b="0" dirty="0" smtClean="0">
                <a:latin typeface="Calibri"/>
                <a:cs typeface="Calibri"/>
              </a:rPr>
              <a:t>Maskuyluin vs feminim</a:t>
            </a:r>
          </a:p>
          <a:p>
            <a:r>
              <a:rPr lang="id-ID" sz="1800" b="0" dirty="0" smtClean="0">
                <a:latin typeface="Calibri"/>
                <a:cs typeface="Calibri"/>
              </a:rPr>
              <a:t>Indivisualisme vs kebersamaan</a:t>
            </a:r>
          </a:p>
          <a:p>
            <a:r>
              <a:rPr lang="id-ID" sz="1800" b="0" dirty="0" smtClean="0">
                <a:latin typeface="Calibri"/>
                <a:cs typeface="Calibri"/>
              </a:rPr>
              <a:t>Jarak kekuasaan</a:t>
            </a:r>
          </a:p>
          <a:p>
            <a:pPr marL="0" indent="0">
              <a:buNone/>
            </a:pPr>
            <a:endParaRPr lang="id-ID" sz="1800" b="0" dirty="0" smtClean="0">
              <a:latin typeface="Calibri"/>
              <a:cs typeface="Calibri"/>
            </a:endParaRPr>
          </a:p>
          <a:p>
            <a:pPr marL="0" indent="0">
              <a:buNone/>
            </a:pPr>
            <a:endParaRPr lang="id-ID" sz="1800" b="0" dirty="0">
              <a:latin typeface="Calibri"/>
              <a:cs typeface="Calibri"/>
            </a:endParaRPr>
          </a:p>
          <a:p>
            <a:pPr marL="0" indent="0">
              <a:buNone/>
            </a:pPr>
            <a:r>
              <a:rPr lang="id-ID" sz="1800" b="0" dirty="0" smtClean="0">
                <a:latin typeface="Calibri"/>
                <a:cs typeface="Calibri"/>
              </a:rPr>
              <a:t>Menurut Scein, budaya organisasi dapat ditemukan dalam 3 tingkatan (Hatch  1997), yaitu :</a:t>
            </a:r>
          </a:p>
          <a:p>
            <a:r>
              <a:rPr lang="id-ID" sz="1800" b="0" dirty="0" smtClean="0">
                <a:latin typeface="Calibri"/>
                <a:cs typeface="Calibri"/>
              </a:rPr>
              <a:t>Artefak</a:t>
            </a:r>
          </a:p>
          <a:p>
            <a:r>
              <a:rPr lang="id-ID" sz="1800" b="0" dirty="0" smtClean="0">
                <a:latin typeface="Calibri"/>
                <a:cs typeface="Calibri"/>
              </a:rPr>
              <a:t>Nilai</a:t>
            </a:r>
          </a:p>
          <a:p>
            <a:r>
              <a:rPr lang="id-ID" sz="1800" b="0" dirty="0" smtClean="0">
                <a:latin typeface="Calibri"/>
                <a:cs typeface="Calibri"/>
              </a:rPr>
              <a:t>Asumsi dasar</a:t>
            </a:r>
          </a:p>
          <a:p>
            <a:pPr marL="0" indent="0">
              <a:buNone/>
            </a:pPr>
            <a:endParaRPr lang="id-ID" sz="1800" b="0" dirty="0">
              <a:latin typeface="Calibri"/>
              <a:cs typeface="Calibri"/>
            </a:endParaRPr>
          </a:p>
          <a:p>
            <a:pPr marL="0" indent="0">
              <a:buNone/>
            </a:pPr>
            <a:endParaRPr lang="id-ID" sz="1800" b="0" dirty="0">
              <a:latin typeface="Calibri"/>
              <a:cs typeface="Calibri"/>
            </a:endParaRPr>
          </a:p>
          <a:p>
            <a:pPr marL="0" indent="0">
              <a:buNone/>
            </a:pPr>
            <a:r>
              <a:rPr lang="id-ID" sz="1800" b="0" dirty="0" smtClean="0">
                <a:latin typeface="Calibri"/>
                <a:cs typeface="Calibri"/>
              </a:rPr>
              <a:t>Asumsi  dasar yang terdapat dalam teori Scein dijabarkan dalam 7 dimensi, yang meliputi :</a:t>
            </a:r>
          </a:p>
          <a:p>
            <a:r>
              <a:rPr lang="id-ID" sz="1800" b="0" dirty="0" smtClean="0">
                <a:latin typeface="Calibri"/>
                <a:cs typeface="Calibri"/>
              </a:rPr>
              <a:t>Hubungan dengan lingkungan</a:t>
            </a:r>
          </a:p>
          <a:p>
            <a:r>
              <a:rPr lang="id-ID" sz="1800" b="0" dirty="0" smtClean="0">
                <a:latin typeface="Calibri"/>
                <a:cs typeface="Calibri"/>
              </a:rPr>
              <a:t>Hakikat kegiatan manusia</a:t>
            </a:r>
          </a:p>
          <a:p>
            <a:r>
              <a:rPr lang="id-ID" sz="1800" b="0" dirty="0" smtClean="0">
                <a:latin typeface="Calibri"/>
                <a:cs typeface="Calibri"/>
              </a:rPr>
              <a:t>Hakikat realitas dan kebenaran</a:t>
            </a:r>
          </a:p>
          <a:p>
            <a:r>
              <a:rPr lang="id-ID" sz="1800" b="0" dirty="0" smtClean="0">
                <a:latin typeface="Calibri"/>
                <a:cs typeface="Calibri"/>
              </a:rPr>
              <a:t>Hakikat waktu</a:t>
            </a:r>
          </a:p>
          <a:p>
            <a:r>
              <a:rPr lang="id-ID" sz="1800" b="0" dirty="0" smtClean="0">
                <a:latin typeface="Calibri"/>
                <a:cs typeface="Calibri"/>
              </a:rPr>
              <a:t>Hakikat sifat manusia</a:t>
            </a:r>
          </a:p>
          <a:p>
            <a:r>
              <a:rPr lang="id-ID" sz="1800" b="0" dirty="0" smtClean="0">
                <a:latin typeface="Calibri"/>
                <a:cs typeface="Calibri"/>
              </a:rPr>
              <a:t>Hakikat hubungan antar manusia</a:t>
            </a:r>
          </a:p>
          <a:p>
            <a:r>
              <a:rPr lang="id-ID" sz="1800" b="0" dirty="0" smtClean="0">
                <a:latin typeface="Calibri"/>
                <a:cs typeface="Calibri"/>
              </a:rPr>
              <a:t>Homogeneity vs diversity</a:t>
            </a:r>
          </a:p>
          <a:p>
            <a:endParaRPr lang="id-ID" sz="1800" b="0" dirty="0" smtClean="0">
              <a:latin typeface="Calibri"/>
              <a:cs typeface="Calibri"/>
            </a:endParaRPr>
          </a:p>
          <a:p>
            <a:pPr marL="0" indent="0">
              <a:buNone/>
            </a:pPr>
            <a:endParaRPr lang="id-ID" sz="1800" b="0" dirty="0" smtClean="0">
              <a:latin typeface="Calibri"/>
              <a:cs typeface="Calibri"/>
            </a:endParaRPr>
          </a:p>
          <a:p>
            <a:endParaRPr lang="id-ID" b="0" dirty="0">
              <a:latin typeface="Calibri"/>
              <a:cs typeface="Calibri"/>
            </a:endParaRPr>
          </a:p>
        </p:txBody>
      </p:sp>
    </p:spTree>
    <p:extLst>
      <p:ext uri="{BB962C8B-B14F-4D97-AF65-F5344CB8AC3E}">
        <p14:creationId xmlns:p14="http://schemas.microsoft.com/office/powerpoint/2010/main" val="3770300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8229600" cy="5505475"/>
          </a:xfrm>
        </p:spPr>
        <p:txBody>
          <a:bodyPr numCol="2">
            <a:normAutofit fontScale="92500"/>
          </a:bodyPr>
          <a:lstStyle/>
          <a:p>
            <a:pPr marL="0" indent="0">
              <a:buNone/>
            </a:pPr>
            <a:r>
              <a:rPr lang="id-ID" sz="1600" b="0" dirty="0" smtClean="0">
                <a:latin typeface="Times New Roman" pitchFamily="18" charset="0"/>
                <a:cs typeface="Times New Roman" pitchFamily="18" charset="0"/>
              </a:rPr>
              <a:t>Gordon &amp; Cummincs mengajukan sepuluh  karakteristik budaya organisasi yang meliputi dimensi struktural dan perilaku, yaitu :</a:t>
            </a:r>
          </a:p>
          <a:p>
            <a:r>
              <a:rPr lang="id-ID" sz="1600" b="0" dirty="0" smtClean="0">
                <a:latin typeface="Times New Roman" pitchFamily="18" charset="0"/>
                <a:cs typeface="Times New Roman" pitchFamily="18" charset="0"/>
              </a:rPr>
              <a:t>Inisiatif individual</a:t>
            </a:r>
          </a:p>
          <a:p>
            <a:r>
              <a:rPr lang="id-ID" sz="1600" b="0" dirty="0" smtClean="0">
                <a:latin typeface="Times New Roman" pitchFamily="18" charset="0"/>
                <a:cs typeface="Times New Roman" pitchFamily="18" charset="0"/>
              </a:rPr>
              <a:t>Toleransi terhadap tindakan berisiko</a:t>
            </a:r>
          </a:p>
          <a:p>
            <a:r>
              <a:rPr lang="id-ID" sz="1600" b="0" dirty="0" smtClean="0">
                <a:latin typeface="Times New Roman" pitchFamily="18" charset="0"/>
                <a:cs typeface="Times New Roman" pitchFamily="18" charset="0"/>
              </a:rPr>
              <a:t>Arah</a:t>
            </a:r>
          </a:p>
          <a:p>
            <a:r>
              <a:rPr lang="id-ID" sz="1600" b="0" dirty="0" smtClean="0">
                <a:latin typeface="Times New Roman" pitchFamily="18" charset="0"/>
                <a:cs typeface="Times New Roman" pitchFamily="18" charset="0"/>
              </a:rPr>
              <a:t>Integrasi</a:t>
            </a:r>
          </a:p>
          <a:p>
            <a:r>
              <a:rPr lang="id-ID" sz="1600" b="0" dirty="0" smtClean="0">
                <a:latin typeface="Times New Roman" pitchFamily="18" charset="0"/>
                <a:cs typeface="Times New Roman" pitchFamily="18" charset="0"/>
              </a:rPr>
              <a:t>Dukungan dari manajemen</a:t>
            </a:r>
          </a:p>
          <a:p>
            <a:r>
              <a:rPr lang="id-ID" sz="1600" b="0" dirty="0" smtClean="0">
                <a:latin typeface="Times New Roman" pitchFamily="18" charset="0"/>
                <a:cs typeface="Times New Roman" pitchFamily="18" charset="0"/>
              </a:rPr>
              <a:t>Kontrol</a:t>
            </a:r>
          </a:p>
          <a:p>
            <a:r>
              <a:rPr lang="id-ID" sz="1600" b="0" dirty="0" smtClean="0">
                <a:latin typeface="Times New Roman" pitchFamily="18" charset="0"/>
                <a:cs typeface="Times New Roman" pitchFamily="18" charset="0"/>
              </a:rPr>
              <a:t>Identitas</a:t>
            </a:r>
          </a:p>
          <a:p>
            <a:r>
              <a:rPr lang="id-ID" sz="1600" b="0" dirty="0" smtClean="0">
                <a:latin typeface="Times New Roman" pitchFamily="18" charset="0"/>
                <a:cs typeface="Times New Roman" pitchFamily="18" charset="0"/>
              </a:rPr>
              <a:t>Sistem imbalan</a:t>
            </a:r>
          </a:p>
          <a:p>
            <a:r>
              <a:rPr lang="id-ID" sz="1600" b="0" dirty="0" smtClean="0">
                <a:latin typeface="Times New Roman" pitchFamily="18" charset="0"/>
                <a:cs typeface="Times New Roman" pitchFamily="18" charset="0"/>
              </a:rPr>
              <a:t>Toleransi terhadap konflik</a:t>
            </a:r>
          </a:p>
          <a:p>
            <a:r>
              <a:rPr lang="id-ID" sz="1600" b="0" dirty="0" smtClean="0">
                <a:latin typeface="Times New Roman" pitchFamily="18" charset="0"/>
                <a:cs typeface="Times New Roman" pitchFamily="18" charset="0"/>
              </a:rPr>
              <a:t>Pola-pola komunikasi</a:t>
            </a:r>
          </a:p>
          <a:p>
            <a:endParaRPr lang="id-ID" sz="1600" b="0" dirty="0" smtClean="0">
              <a:latin typeface="Times New Roman" pitchFamily="18" charset="0"/>
              <a:cs typeface="Times New Roman" pitchFamily="18" charset="0"/>
            </a:endParaRPr>
          </a:p>
          <a:p>
            <a:endParaRPr lang="id-ID" sz="1600" b="0" dirty="0">
              <a:latin typeface="Times New Roman" pitchFamily="18" charset="0"/>
              <a:cs typeface="Times New Roman" pitchFamily="18" charset="0"/>
            </a:endParaRPr>
          </a:p>
          <a:p>
            <a:endParaRPr lang="id-ID" sz="1600" b="0" dirty="0" smtClean="0">
              <a:latin typeface="Times New Roman" pitchFamily="18" charset="0"/>
              <a:cs typeface="Times New Roman" pitchFamily="18" charset="0"/>
            </a:endParaRPr>
          </a:p>
          <a:p>
            <a:pPr marL="0" indent="0">
              <a:buNone/>
            </a:pPr>
            <a:endParaRPr lang="id-ID" sz="1600" b="0" dirty="0">
              <a:latin typeface="Times New Roman" pitchFamily="18" charset="0"/>
              <a:cs typeface="Times New Roman" pitchFamily="18" charset="0"/>
            </a:endParaRPr>
          </a:p>
          <a:p>
            <a:pPr marL="0" indent="0">
              <a:buNone/>
            </a:pPr>
            <a:r>
              <a:rPr lang="id-ID" sz="1600" b="0" dirty="0" smtClean="0">
                <a:latin typeface="Times New Roman" pitchFamily="18" charset="0"/>
                <a:cs typeface="Times New Roman" pitchFamily="18" charset="0"/>
              </a:rPr>
              <a:t>Recardo dan Jolly mengemukakan bahwa terdapat delapan dimensi untuk menilai budaya suatu organisasi yaitu :</a:t>
            </a:r>
          </a:p>
          <a:p>
            <a:r>
              <a:rPr lang="id-ID" sz="1600" b="0" i="1" dirty="0" smtClean="0">
                <a:latin typeface="Times New Roman" pitchFamily="18" charset="0"/>
                <a:cs typeface="Times New Roman" pitchFamily="18" charset="0"/>
              </a:rPr>
              <a:t>Communication</a:t>
            </a:r>
          </a:p>
          <a:p>
            <a:r>
              <a:rPr lang="id-ID" sz="1600" b="0" i="1" dirty="0" smtClean="0">
                <a:latin typeface="Times New Roman" pitchFamily="18" charset="0"/>
                <a:cs typeface="Times New Roman" pitchFamily="18" charset="0"/>
              </a:rPr>
              <a:t>Training and development</a:t>
            </a:r>
          </a:p>
          <a:p>
            <a:r>
              <a:rPr lang="id-ID" sz="1600" b="0" i="1" dirty="0" smtClean="0">
                <a:latin typeface="Times New Roman" pitchFamily="18" charset="0"/>
                <a:cs typeface="Times New Roman" pitchFamily="18" charset="0"/>
              </a:rPr>
              <a:t>Reward</a:t>
            </a:r>
          </a:p>
          <a:p>
            <a:r>
              <a:rPr lang="id-ID" sz="1600" b="0" i="1" dirty="0" smtClean="0">
                <a:latin typeface="Times New Roman" pitchFamily="18" charset="0"/>
                <a:cs typeface="Times New Roman" pitchFamily="18" charset="0"/>
              </a:rPr>
              <a:t>Decision making</a:t>
            </a:r>
          </a:p>
          <a:p>
            <a:r>
              <a:rPr lang="id-ID" sz="1600" b="0" i="1" dirty="0" smtClean="0">
                <a:latin typeface="Times New Roman" pitchFamily="18" charset="0"/>
                <a:cs typeface="Times New Roman" pitchFamily="18" charset="0"/>
              </a:rPr>
              <a:t>Planning</a:t>
            </a:r>
          </a:p>
          <a:p>
            <a:r>
              <a:rPr lang="id-ID" sz="1600" b="0" i="1" dirty="0" smtClean="0">
                <a:latin typeface="Times New Roman" pitchFamily="18" charset="0"/>
                <a:cs typeface="Times New Roman" pitchFamily="18" charset="0"/>
              </a:rPr>
              <a:t>Teamwork</a:t>
            </a:r>
          </a:p>
          <a:p>
            <a:r>
              <a:rPr lang="id-ID" sz="1600" b="0" i="1" dirty="0" smtClean="0">
                <a:latin typeface="Times New Roman" pitchFamily="18" charset="0"/>
                <a:cs typeface="Times New Roman" pitchFamily="18" charset="0"/>
              </a:rPr>
              <a:t>Management practice</a:t>
            </a:r>
          </a:p>
          <a:p>
            <a:pPr marL="0" indent="0">
              <a:buNone/>
            </a:pPr>
            <a:endParaRPr lang="id-ID" sz="1800" b="0" dirty="0"/>
          </a:p>
        </p:txBody>
      </p:sp>
    </p:spTree>
    <p:extLst>
      <p:ext uri="{BB962C8B-B14F-4D97-AF65-F5344CB8AC3E}">
        <p14:creationId xmlns:p14="http://schemas.microsoft.com/office/powerpoint/2010/main" val="362478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sz="1600" b="0" dirty="0" smtClean="0">
                <a:latin typeface="Calibri"/>
                <a:cs typeface="Calibri"/>
              </a:rPr>
              <a:t>Dalam lingkungan kehidupan, manusia dipengaruhi oleh buadaya dimana dia berada, seperti nilai-nilai, keyakinan, perilaku sosial atau masyarakat yang kemudian menghasilkan budaya sosial atau budaya masyarakat. Hal yang sama juga terjadi pada anggota organisasi, dengan segala nilai, keyakinan dan perilaku di dalam organisasi yang kemudian akan menciptakan budaya organisasi.</a:t>
            </a:r>
          </a:p>
          <a:p>
            <a:pPr marL="0" indent="0" algn="just">
              <a:buNone/>
            </a:pPr>
            <a:endParaRPr lang="id-ID" sz="1600" b="0" dirty="0">
              <a:latin typeface="Calibri"/>
              <a:cs typeface="Calibri"/>
            </a:endParaRPr>
          </a:p>
          <a:p>
            <a:pPr marL="0" indent="0" algn="just">
              <a:buNone/>
            </a:pPr>
            <a:r>
              <a:rPr lang="id-ID" sz="1600" b="0" dirty="0" smtClean="0">
                <a:latin typeface="Calibri"/>
                <a:cs typeface="Calibri"/>
              </a:rPr>
              <a:t>WT Heelen &amp; Hunger (1986) secara spesifik mengemukakan sejumlah peran penting yang dimaikan oleh budaya perusahaan, yaitu :</a:t>
            </a:r>
          </a:p>
          <a:p>
            <a:pPr algn="just"/>
            <a:r>
              <a:rPr lang="id-ID" sz="1600" b="0" dirty="0" smtClean="0">
                <a:latin typeface="Calibri"/>
                <a:cs typeface="Calibri"/>
              </a:rPr>
              <a:t>Membantu ,enciptakan rasa memiliki jati diri bagi pekerja</a:t>
            </a:r>
          </a:p>
          <a:p>
            <a:pPr algn="just"/>
            <a:r>
              <a:rPr lang="id-ID" sz="1600" b="0" dirty="0" smtClean="0">
                <a:latin typeface="Calibri"/>
                <a:cs typeface="Calibri"/>
              </a:rPr>
              <a:t>Dapat dipakai untuk mengembangkan ikatan pribadi dengan perusahaan</a:t>
            </a:r>
          </a:p>
          <a:p>
            <a:pPr algn="just"/>
            <a:r>
              <a:rPr lang="id-ID" sz="1600" b="0" dirty="0" smtClean="0">
                <a:latin typeface="Calibri"/>
                <a:cs typeface="Calibri"/>
              </a:rPr>
              <a:t>Membantu stabilitas perusahaan sebagai suatu sistem sosial</a:t>
            </a:r>
          </a:p>
          <a:p>
            <a:pPr algn="just"/>
            <a:r>
              <a:rPr lang="id-ID" sz="1600" b="0" dirty="0" smtClean="0">
                <a:latin typeface="Calibri"/>
                <a:cs typeface="Calibri"/>
              </a:rPr>
              <a:t>Menyajikan pedoman perilaku sebagai hasil dari norma-norma perilaku yang sudah terbentuk</a:t>
            </a:r>
          </a:p>
          <a:p>
            <a:pPr algn="just"/>
            <a:endParaRPr lang="id-ID" sz="1600" b="0" dirty="0">
              <a:latin typeface="Calibri"/>
              <a:cs typeface="Calibri"/>
            </a:endParaRPr>
          </a:p>
          <a:p>
            <a:pPr marL="0" indent="0" algn="just">
              <a:buNone/>
            </a:pPr>
            <a:r>
              <a:rPr lang="id-ID" sz="1600" b="0" dirty="0" smtClean="0">
                <a:latin typeface="Calibri"/>
                <a:cs typeface="Calibri"/>
              </a:rPr>
              <a:t>Akhirnya dapat disimpulkan bahwa budaya perusahaan sangat penting perannya didalam mendukung terciptanya suatu organisasi yang efektif.</a:t>
            </a:r>
          </a:p>
          <a:p>
            <a:pPr marL="0" indent="0">
              <a:buNone/>
            </a:pPr>
            <a:endParaRPr lang="id-ID" sz="1600" b="0" dirty="0">
              <a:latin typeface="Calibri"/>
              <a:cs typeface="Calibri"/>
            </a:endParaRPr>
          </a:p>
          <a:p>
            <a:pPr marL="0" indent="0">
              <a:buNone/>
            </a:pPr>
            <a:endParaRPr lang="id-ID" sz="1600" b="0" dirty="0">
              <a:latin typeface="Calibri"/>
              <a:cs typeface="Calibri"/>
            </a:endParaRPr>
          </a:p>
        </p:txBody>
      </p:sp>
      <p:sp>
        <p:nvSpPr>
          <p:cNvPr id="2" name="Title 1"/>
          <p:cNvSpPr>
            <a:spLocks noGrp="1"/>
          </p:cNvSpPr>
          <p:nvPr>
            <p:ph type="title"/>
          </p:nvPr>
        </p:nvSpPr>
        <p:spPr/>
        <p:txBody>
          <a:bodyPr/>
          <a:lstStyle/>
          <a:p>
            <a:r>
              <a:rPr lang="id-ID" dirty="0" smtClean="0">
                <a:latin typeface="Calibri"/>
                <a:cs typeface="Calibri"/>
              </a:rPr>
              <a:t>Peran Budaya Perusahaan</a:t>
            </a:r>
            <a:endParaRPr lang="id-ID" dirty="0">
              <a:latin typeface="Calibri"/>
              <a:cs typeface="Calibri"/>
            </a:endParaRPr>
          </a:p>
        </p:txBody>
      </p:sp>
    </p:spTree>
    <p:extLst>
      <p:ext uri="{BB962C8B-B14F-4D97-AF65-F5344CB8AC3E}">
        <p14:creationId xmlns:p14="http://schemas.microsoft.com/office/powerpoint/2010/main" val="303572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92696"/>
            <a:ext cx="8229600" cy="4525963"/>
          </a:xfrm>
        </p:spPr>
        <p:txBody>
          <a:bodyPr>
            <a:normAutofit/>
          </a:bodyPr>
          <a:lstStyle/>
          <a:p>
            <a:pPr marL="0" indent="0" algn="just">
              <a:buNone/>
            </a:pPr>
            <a:r>
              <a:rPr lang="id-ID" sz="1800" b="0" dirty="0" smtClean="0">
                <a:latin typeface="Calibri"/>
                <a:cs typeface="Calibri"/>
              </a:rPr>
              <a:t>Pada dasarnya untuk membangun budaya yang kuat memerlukan waktu yang cukup lama dan bertahap. Boleh jadi didalam perjalanannya sebuah perusahaan mengalami padang surut dan menerapkan budaya perusahaan yang berbeda dari satu waktu ke waktu lain.  Meskipun demikiab tahapan-tahapan pembentukan ataun pembangunan budaya perusahaan itu dapat diidentifikasi sebagai berikut : </a:t>
            </a:r>
          </a:p>
          <a:p>
            <a:pPr marL="0" indent="0">
              <a:buNone/>
            </a:pPr>
            <a:endParaRPr lang="id-ID" sz="1800" b="0" dirty="0" smtClean="0">
              <a:latin typeface="Calibri"/>
              <a:cs typeface="Calibri"/>
            </a:endParaRPr>
          </a:p>
          <a:p>
            <a:r>
              <a:rPr lang="id-ID" sz="1800" b="0" dirty="0" smtClean="0">
                <a:latin typeface="Calibri"/>
                <a:cs typeface="Calibri"/>
              </a:rPr>
              <a:t>Seseorang datang dengan ide atau gagasan tentangb sebuah usaha baru</a:t>
            </a:r>
          </a:p>
          <a:p>
            <a:r>
              <a:rPr lang="id-ID" sz="1800" b="0" dirty="0" smtClean="0">
                <a:latin typeface="Calibri"/>
                <a:cs typeface="Calibri"/>
              </a:rPr>
              <a:t>Pendiri membawa orang – orang kunci yang merupakan para pemikir, dan menciptakan kelompok inti  yang mempunyai  visi yang sama dengan pendiri</a:t>
            </a:r>
          </a:p>
          <a:p>
            <a:r>
              <a:rPr lang="id-ID" sz="1800" b="0" dirty="0" smtClean="0">
                <a:latin typeface="Calibri"/>
                <a:cs typeface="Calibri"/>
              </a:rPr>
              <a:t>Kelom[ok inti memulai serangkaian tindakan untuk menciptakan organisasi, mengumpulkan dana , menentukan jenis dan  lain-lain yang relevan</a:t>
            </a:r>
          </a:p>
          <a:p>
            <a:r>
              <a:rPr lang="id-ID" sz="1800" b="0" dirty="0" smtClean="0">
                <a:latin typeface="Calibri"/>
                <a:cs typeface="Calibri"/>
              </a:rPr>
              <a:t>Orang – orang lain dibawa kedalam organisasi untuk berkarya bersama-sama dengan pendiri dan kelompok inti, memulai sebuah sejarah bersama</a:t>
            </a:r>
          </a:p>
          <a:p>
            <a:pPr marL="0" indent="0">
              <a:buNone/>
            </a:pPr>
            <a:endParaRPr lang="id-ID" sz="1600" b="0" dirty="0">
              <a:latin typeface="Calibri"/>
              <a:cs typeface="Calibri"/>
            </a:endParaRPr>
          </a:p>
        </p:txBody>
      </p:sp>
      <p:sp>
        <p:nvSpPr>
          <p:cNvPr id="2" name="Title 1"/>
          <p:cNvSpPr>
            <a:spLocks noGrp="1"/>
          </p:cNvSpPr>
          <p:nvPr>
            <p:ph type="title"/>
          </p:nvPr>
        </p:nvSpPr>
        <p:spPr>
          <a:xfrm>
            <a:off x="2627784" y="-99392"/>
            <a:ext cx="5832648" cy="792088"/>
          </a:xfrm>
        </p:spPr>
        <p:txBody>
          <a:bodyPr>
            <a:noAutofit/>
          </a:bodyPr>
          <a:lstStyle/>
          <a:p>
            <a:r>
              <a:rPr lang="id-ID" sz="2400" dirty="0" smtClean="0">
                <a:latin typeface="Times New Roman" pitchFamily="18" charset="0"/>
                <a:cs typeface="Times New Roman" pitchFamily="18" charset="0"/>
              </a:rPr>
              <a:t>Membangun dan Membina Budaya Perusahaan</a:t>
            </a:r>
            <a:endParaRPr lang="id-ID" sz="2400" dirty="0">
              <a:latin typeface="Times New Roman" pitchFamily="18" charset="0"/>
              <a:cs typeface="Times New Roman" pitchFamily="18" charset="0"/>
            </a:endParaRPr>
          </a:p>
        </p:txBody>
      </p:sp>
    </p:spTree>
    <p:extLst>
      <p:ext uri="{BB962C8B-B14F-4D97-AF65-F5344CB8AC3E}">
        <p14:creationId xmlns:p14="http://schemas.microsoft.com/office/powerpoint/2010/main" val="1224386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505475"/>
          </a:xfrm>
        </p:spPr>
        <p:txBody>
          <a:bodyPr>
            <a:normAutofit/>
          </a:bodyPr>
          <a:lstStyle/>
          <a:p>
            <a:pPr marL="0" indent="0">
              <a:buNone/>
            </a:pPr>
            <a:r>
              <a:rPr lang="id-ID" sz="1800" b="0" dirty="0">
                <a:latin typeface="Calibri"/>
                <a:cs typeface="Calibri"/>
              </a:rPr>
              <a:t>P</a:t>
            </a:r>
            <a:r>
              <a:rPr lang="id-ID" sz="1800" b="0" dirty="0" smtClean="0">
                <a:latin typeface="Calibri"/>
                <a:cs typeface="Calibri"/>
              </a:rPr>
              <a:t>embinaan budaya perusahaan dapat dilakukan dengan serangkaian langkah sosialisasi sebagai berikut :</a:t>
            </a:r>
          </a:p>
          <a:p>
            <a:r>
              <a:rPr lang="id-ID" sz="1800" b="0" dirty="0" smtClean="0">
                <a:latin typeface="Calibri"/>
                <a:cs typeface="Calibri"/>
              </a:rPr>
              <a:t>Seleksi pegawai yang onjektif</a:t>
            </a:r>
          </a:p>
          <a:p>
            <a:r>
              <a:rPr lang="id-ID" sz="1800" b="0" dirty="0" smtClean="0">
                <a:latin typeface="Calibri"/>
                <a:cs typeface="Calibri"/>
              </a:rPr>
              <a:t>Penempatan orang dalam pekerjaan sesuai dengan kemampuan dan bidangnya, </a:t>
            </a:r>
            <a:r>
              <a:rPr lang="id-ID" sz="1800" b="0" i="1" dirty="0" smtClean="0">
                <a:latin typeface="Calibri"/>
                <a:cs typeface="Calibri"/>
              </a:rPr>
              <a:t>“ the right man on the right place at the right time.”</a:t>
            </a:r>
          </a:p>
          <a:p>
            <a:r>
              <a:rPr lang="id-ID" sz="1800" b="0" dirty="0" smtClean="0">
                <a:latin typeface="Calibri"/>
                <a:cs typeface="Calibri"/>
              </a:rPr>
              <a:t>Perolehan dan peningkatan kemahiran melalui pengalaman</a:t>
            </a:r>
          </a:p>
          <a:p>
            <a:r>
              <a:rPr lang="id-ID" sz="1800" b="0" dirty="0" smtClean="0">
                <a:latin typeface="Calibri"/>
                <a:cs typeface="Calibri"/>
              </a:rPr>
              <a:t>Pengukuran prestasi dan pemberian imbalan yang sesuai </a:t>
            </a:r>
          </a:p>
          <a:p>
            <a:r>
              <a:rPr lang="id-ID" sz="1800" b="0" dirty="0" smtClean="0">
                <a:latin typeface="Calibri"/>
                <a:cs typeface="Calibri"/>
              </a:rPr>
              <a:t>Penghayatan akan nilai-nilai kerja atau hal lain yang penting</a:t>
            </a:r>
          </a:p>
          <a:p>
            <a:r>
              <a:rPr lang="id-ID" sz="1800" b="0" dirty="0" smtClean="0">
                <a:latin typeface="Calibri"/>
                <a:cs typeface="Calibri"/>
              </a:rPr>
              <a:t>Ceritera – ceritera dan faktor organisasi yang menumbuhkan semangat dan kebanggan</a:t>
            </a:r>
          </a:p>
          <a:p>
            <a:r>
              <a:rPr lang="id-ID" sz="1800" b="0" dirty="0" smtClean="0">
                <a:latin typeface="Calibri"/>
                <a:cs typeface="Calibri"/>
              </a:rPr>
              <a:t>Pengakuan dan promosi bagi karyawan yang berprestasi</a:t>
            </a:r>
            <a:endParaRPr lang="id-ID" sz="1800" b="0" dirty="0">
              <a:latin typeface="Calibri"/>
              <a:cs typeface="Calibri"/>
            </a:endParaRPr>
          </a:p>
        </p:txBody>
      </p:sp>
    </p:spTree>
    <p:extLst>
      <p:ext uri="{BB962C8B-B14F-4D97-AF65-F5344CB8AC3E}">
        <p14:creationId xmlns:p14="http://schemas.microsoft.com/office/powerpoint/2010/main" val="963785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sz="1800" b="0" dirty="0" smtClean="0">
                <a:latin typeface="Calibri"/>
                <a:cs typeface="Calibri"/>
              </a:rPr>
              <a:t>Budaya perusahaan harus dipelajari dan tidak terjadi dengan sendirinya. Karenanya harus ada usaha khusus untuk itu. Agar karyawab lama mentransformasikan elemen-elemen budaya perusahaan itu kepada karyawan yang baru. Adapun proses transformasi ini dapat dilakiukan melalui beberapa cara, yaitu :</a:t>
            </a:r>
          </a:p>
          <a:p>
            <a:pPr algn="just"/>
            <a:r>
              <a:rPr lang="id-ID" sz="1800" b="0" dirty="0" smtClean="0">
                <a:latin typeface="Calibri"/>
                <a:cs typeface="Calibri"/>
              </a:rPr>
              <a:t>Ceritera-ceritera</a:t>
            </a:r>
          </a:p>
          <a:p>
            <a:pPr marL="0" indent="0" algn="just">
              <a:buNone/>
            </a:pPr>
            <a:r>
              <a:rPr lang="id-ID" sz="1800" b="0" dirty="0" smtClean="0">
                <a:latin typeface="Calibri"/>
                <a:cs typeface="Calibri"/>
              </a:rPr>
              <a:t>Ceritera-ceritera bagaimana kerasnya perjuangan pendiri organisasi di dalam memulai usaha sehingga kemudian menjadi maju seperti sekarang</a:t>
            </a:r>
          </a:p>
          <a:p>
            <a:pPr algn="just"/>
            <a:r>
              <a:rPr lang="id-ID" sz="1800" b="0" dirty="0" smtClean="0">
                <a:latin typeface="Calibri"/>
                <a:cs typeface="Calibri"/>
              </a:rPr>
              <a:t>Ritual/Upacara-upacara</a:t>
            </a:r>
          </a:p>
          <a:p>
            <a:pPr marL="0" indent="0" algn="just">
              <a:buNone/>
            </a:pPr>
            <a:r>
              <a:rPr lang="id-ID" sz="1800" b="0" dirty="0" smtClean="0">
                <a:latin typeface="Calibri"/>
                <a:cs typeface="Calibri"/>
              </a:rPr>
              <a:t>Contohnya selamatan waktu mulai musim giling di pabrik gula</a:t>
            </a:r>
          </a:p>
          <a:p>
            <a:pPr algn="just"/>
            <a:r>
              <a:rPr lang="id-ID" sz="1800" b="0" dirty="0" smtClean="0">
                <a:latin typeface="Calibri"/>
                <a:cs typeface="Calibri"/>
              </a:rPr>
              <a:t>Simbol-simbol material</a:t>
            </a:r>
          </a:p>
          <a:p>
            <a:pPr marL="0" indent="0" algn="just">
              <a:buNone/>
            </a:pPr>
            <a:r>
              <a:rPr lang="id-ID" sz="1800" b="0" dirty="0" smtClean="0">
                <a:latin typeface="Calibri"/>
                <a:cs typeface="Calibri"/>
              </a:rPr>
              <a:t>Simbol-simbol atau lambang-lambang material seperti  pakaian seragam, ruang kantor dan lain-lain atribut fisik yang dapat diamati</a:t>
            </a:r>
          </a:p>
          <a:p>
            <a:pPr algn="just"/>
            <a:r>
              <a:rPr lang="id-ID" sz="1800" b="0" dirty="0" smtClean="0">
                <a:latin typeface="Calibri"/>
                <a:cs typeface="Calibri"/>
              </a:rPr>
              <a:t>Bahasa</a:t>
            </a:r>
          </a:p>
          <a:p>
            <a:pPr marL="0" indent="0" algn="just">
              <a:buNone/>
            </a:pPr>
            <a:r>
              <a:rPr lang="id-ID" sz="1800" b="0" dirty="0" smtClean="0">
                <a:latin typeface="Calibri"/>
                <a:cs typeface="Calibri"/>
              </a:rPr>
              <a:t>Dalam organisasi atau perusahaan, tiap bidang, divisi, strata atau semacamnya memiliki jargon atau bahasa yang khas</a:t>
            </a:r>
          </a:p>
          <a:p>
            <a:pPr algn="just"/>
            <a:endParaRPr lang="id-ID" sz="1800" b="0" dirty="0" smtClean="0">
              <a:latin typeface="Calibri"/>
              <a:cs typeface="Calibri"/>
            </a:endParaRPr>
          </a:p>
          <a:p>
            <a:pPr algn="just"/>
            <a:endParaRPr lang="id-ID" sz="1800" b="0" dirty="0" smtClean="0">
              <a:latin typeface="Calibri"/>
              <a:cs typeface="Calibri"/>
            </a:endParaRPr>
          </a:p>
          <a:p>
            <a:pPr marL="0" indent="0" algn="just">
              <a:buNone/>
            </a:pPr>
            <a:endParaRPr lang="id-ID" sz="1800" b="0" dirty="0" smtClean="0">
              <a:latin typeface="Calibri"/>
              <a:cs typeface="Calibri"/>
            </a:endParaRPr>
          </a:p>
          <a:p>
            <a:pPr marL="0" indent="0" algn="just">
              <a:buNone/>
            </a:pPr>
            <a:endParaRPr lang="id-ID" sz="1800" b="0" dirty="0">
              <a:latin typeface="Calibri"/>
              <a:cs typeface="Calibri"/>
            </a:endParaRPr>
          </a:p>
        </p:txBody>
      </p:sp>
      <p:sp>
        <p:nvSpPr>
          <p:cNvPr id="2" name="Title 1"/>
          <p:cNvSpPr>
            <a:spLocks noGrp="1"/>
          </p:cNvSpPr>
          <p:nvPr>
            <p:ph type="title"/>
          </p:nvPr>
        </p:nvSpPr>
        <p:spPr/>
        <p:txBody>
          <a:bodyPr>
            <a:normAutofit fontScale="90000"/>
          </a:bodyPr>
          <a:lstStyle/>
          <a:p>
            <a:r>
              <a:rPr lang="id-ID" dirty="0" smtClean="0">
                <a:latin typeface="Calibri"/>
                <a:cs typeface="Calibri"/>
              </a:rPr>
              <a:t>Cara Karyawan Memelajari Budaya Perusahaan</a:t>
            </a:r>
            <a:endParaRPr lang="id-ID" dirty="0">
              <a:latin typeface="Calibri"/>
              <a:cs typeface="Calibri"/>
            </a:endParaRPr>
          </a:p>
        </p:txBody>
      </p:sp>
    </p:spTree>
    <p:extLst>
      <p:ext uri="{BB962C8B-B14F-4D97-AF65-F5344CB8AC3E}">
        <p14:creationId xmlns:p14="http://schemas.microsoft.com/office/powerpoint/2010/main" val="431868320"/>
      </p:ext>
    </p:extLst>
  </p:cSld>
  <p:clrMapOvr>
    <a:masterClrMapping/>
  </p:clrMapOvr>
</p:sld>
</file>

<file path=ppt/theme/theme1.xml><?xml version="1.0" encoding="utf-8"?>
<a:theme xmlns:a="http://schemas.openxmlformats.org/drawingml/2006/main" name="FEB Telkom University I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BAB I - Pengantar Perilaku Keorganisasian.pptx</Template>
  <TotalTime>91</TotalTime>
  <Words>848</Words>
  <Application>Microsoft Macintosh PowerPoint</Application>
  <PresentationFormat>On-screen Show (4:3)</PresentationFormat>
  <Paragraphs>118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FEB Telkom University II</vt:lpstr>
      <vt:lpstr>BAB IX </vt:lpstr>
      <vt:lpstr>Sejarah</vt:lpstr>
      <vt:lpstr>Dimensi- dimensi Budaya Organisasi</vt:lpstr>
      <vt:lpstr>PowerPoint Presentation</vt:lpstr>
      <vt:lpstr>PowerPoint Presentation</vt:lpstr>
      <vt:lpstr>Peran Budaya Perusahaan</vt:lpstr>
      <vt:lpstr>Membangun dan Membina Budaya Perusahaan</vt:lpstr>
      <vt:lpstr>PowerPoint Presentation</vt:lpstr>
      <vt:lpstr>Cara Karyawan Memelajari Budaya Perusahaan</vt:lpstr>
      <vt:lpstr>Kesimpulan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IX Budaya Organisasi</dc:title>
  <dc:creator>dipertland</dc:creator>
  <cp:lastModifiedBy>asyifa</cp:lastModifiedBy>
  <cp:revision>8</cp:revision>
  <dcterms:created xsi:type="dcterms:W3CDTF">2017-02-28T11:47:20Z</dcterms:created>
  <dcterms:modified xsi:type="dcterms:W3CDTF">2017-02-28T13:57:08Z</dcterms:modified>
</cp:coreProperties>
</file>