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-1240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8" y="94130"/>
            <a:ext cx="3254188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8" y="2729476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696800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696799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42FC-65B7-4CDB-B88E-CC1CE0E88E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970E-6D89-443E-8541-D3C6F437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500" y="-3744"/>
            <a:ext cx="6539500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500" y="-3744"/>
            <a:ext cx="6539500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987426"/>
            <a:ext cx="294917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1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987425"/>
            <a:ext cx="2949177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3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4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0" y="6546575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7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7" y="6489701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42FC-65B7-4CDB-B88E-CC1CE0E88EC3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970E-6D89-443E-8541-D3C6F437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640" y="3598795"/>
            <a:ext cx="6858000" cy="10754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libri"/>
                <a:cs typeface="Calibri"/>
              </a:rPr>
              <a:t>BAB IV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60407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/>
                <a:cs typeface="Calibri"/>
              </a:rPr>
              <a:t>KONFLIK DAN NEGOSIASI</a:t>
            </a:r>
            <a:endParaRPr lang="en-US" sz="4000" dirty="0">
              <a:latin typeface="Calibri"/>
              <a:cs typeface="Calibri"/>
            </a:endParaRPr>
          </a:p>
          <a:p>
            <a:r>
              <a:rPr lang="id-ID" sz="2200" dirty="0">
                <a:cs typeface="Calibri"/>
              </a:rPr>
              <a:t>Sumber : Perilaku Organisasional</a:t>
            </a:r>
          </a:p>
          <a:p>
            <a:r>
              <a:rPr lang="id-ID" sz="2200" dirty="0">
                <a:cs typeface="Calibri"/>
              </a:rPr>
              <a:t>Dr. Sopiah, MM., M.Pd.</a:t>
            </a:r>
          </a:p>
          <a:p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0" y="0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8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b="0" dirty="0" err="1" smtClean="0">
                <a:latin typeface="Calibri"/>
                <a:cs typeface="Calibri"/>
              </a:rPr>
              <a:t>Konflik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adalah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suatu</a:t>
            </a:r>
            <a:r>
              <a:rPr lang="en-US" b="0" dirty="0" smtClean="0">
                <a:latin typeface="Calibri"/>
                <a:cs typeface="Calibri"/>
              </a:rPr>
              <a:t> proses yang </a:t>
            </a:r>
            <a:r>
              <a:rPr lang="en-US" b="0" dirty="0" err="1" smtClean="0">
                <a:latin typeface="Calibri"/>
                <a:cs typeface="Calibri"/>
              </a:rPr>
              <a:t>dimulai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bila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satu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pihak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merasakan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bahwa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pihak</a:t>
            </a:r>
            <a:r>
              <a:rPr lang="en-US" b="0" dirty="0" smtClean="0">
                <a:latin typeface="Calibri"/>
                <a:cs typeface="Calibri"/>
              </a:rPr>
              <a:t> lain </a:t>
            </a:r>
            <a:r>
              <a:rPr lang="en-US" b="0" dirty="0" err="1" smtClean="0">
                <a:latin typeface="Calibri"/>
                <a:cs typeface="Calibri"/>
              </a:rPr>
              <a:t>telah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memengaruhi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secara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negatif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atau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segera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memengaruhi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secara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negatif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pihak</a:t>
            </a:r>
            <a:r>
              <a:rPr lang="en-US" b="0" dirty="0" smtClean="0">
                <a:latin typeface="Calibri"/>
                <a:cs typeface="Calibri"/>
              </a:rPr>
              <a:t> lain (Robbins).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b="0" dirty="0" err="1" smtClean="0">
                <a:latin typeface="Calibri"/>
                <a:cs typeface="Calibri"/>
              </a:rPr>
              <a:t>Konflik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sebagai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kondisi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dioersepsikan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diantara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pihak-pihak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atau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merasakan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adanya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ketidaksesuaian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antara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tujuan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peluang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untuk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mencampuri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usaha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pencapaian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tujuan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pihak</a:t>
            </a:r>
            <a:r>
              <a:rPr lang="en-US" b="0" dirty="0" smtClean="0">
                <a:latin typeface="Calibri"/>
                <a:cs typeface="Calibri"/>
              </a:rPr>
              <a:t> lain (</a:t>
            </a:r>
            <a:r>
              <a:rPr lang="en-US" b="0" dirty="0" err="1" smtClean="0">
                <a:latin typeface="Calibri"/>
                <a:cs typeface="Calibri"/>
              </a:rPr>
              <a:t>Alabaness</a:t>
            </a:r>
            <a:r>
              <a:rPr lang="en-US" b="0" dirty="0" smtClean="0">
                <a:latin typeface="Calibri"/>
                <a:cs typeface="Calibri"/>
              </a:rPr>
              <a:t>, 1996).</a:t>
            </a:r>
            <a:endParaRPr lang="en-US" b="0" dirty="0">
              <a:latin typeface="Calibri"/>
              <a:cs typeface="Calibri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b="0" dirty="0" err="1" smtClean="0">
                <a:latin typeface="Calibri"/>
                <a:cs typeface="Calibri"/>
              </a:rPr>
              <a:t>Konflik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adalah</a:t>
            </a:r>
            <a:r>
              <a:rPr lang="en-US" b="0" dirty="0" smtClean="0">
                <a:latin typeface="Calibri"/>
                <a:cs typeface="Calibri"/>
              </a:rPr>
              <a:t> proses yang </a:t>
            </a:r>
            <a:r>
              <a:rPr lang="en-US" b="0" dirty="0" err="1" smtClean="0">
                <a:latin typeface="Calibri"/>
                <a:cs typeface="Calibri"/>
              </a:rPr>
              <a:t>dinamis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keberadaannya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lebih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banyak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menyangkut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persepsi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dari</a:t>
            </a:r>
            <a:r>
              <a:rPr lang="en-US" b="0" dirty="0" smtClean="0">
                <a:latin typeface="Calibri"/>
                <a:cs typeface="Calibri"/>
              </a:rPr>
              <a:t> orang </a:t>
            </a:r>
            <a:r>
              <a:rPr lang="en-US" b="0" dirty="0" err="1" smtClean="0">
                <a:latin typeface="Calibri"/>
                <a:cs typeface="Calibri"/>
              </a:rPr>
              <a:t>atau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pihak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mengalami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merasakannya</a:t>
            </a:r>
            <a:r>
              <a:rPr lang="en-US" b="0" dirty="0" smtClean="0">
                <a:latin typeface="Calibri"/>
                <a:cs typeface="Calibri"/>
              </a:rPr>
              <a:t>. </a:t>
            </a:r>
            <a:r>
              <a:rPr lang="en-US" b="0" dirty="0" err="1" smtClean="0">
                <a:latin typeface="Calibri"/>
                <a:cs typeface="Calibri"/>
              </a:rPr>
              <a:t>Dengan</a:t>
            </a:r>
            <a:r>
              <a:rPr lang="en-US" b="0" dirty="0" smtClean="0">
                <a:latin typeface="Calibri"/>
                <a:cs typeface="Calibri"/>
              </a:rPr>
              <a:t> kata lain, </a:t>
            </a:r>
            <a:r>
              <a:rPr lang="en-US" b="0" dirty="0" err="1" smtClean="0">
                <a:latin typeface="Calibri"/>
                <a:cs typeface="Calibri"/>
              </a:rPr>
              <a:t>jika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suatu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keadaan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tidak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dirasakan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sebagai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konflik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maka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dasarnya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konflik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itu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tidak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ada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begitu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juga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sebaliknya</a:t>
            </a:r>
            <a:r>
              <a:rPr lang="en-US" b="0" dirty="0" smtClean="0">
                <a:latin typeface="Calibri"/>
                <a:cs typeface="Calibri"/>
              </a:rPr>
              <a:t>.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Pengertian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74428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800" b="0" dirty="0" smtClean="0">
                <a:latin typeface="Calibri"/>
                <a:cs typeface="Calibri"/>
              </a:rPr>
              <a:t>Ada </a:t>
            </a:r>
            <a:r>
              <a:rPr lang="en-US" sz="1800" b="0" dirty="0" err="1" smtClean="0">
                <a:latin typeface="Calibri"/>
                <a:cs typeface="Calibri"/>
              </a:rPr>
              <a:t>tiga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pandangan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tentang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yaitu</a:t>
            </a:r>
            <a:r>
              <a:rPr lang="en-US" sz="1800" b="0" dirty="0" smtClean="0">
                <a:latin typeface="Calibri"/>
                <a:cs typeface="Calibri"/>
              </a:rPr>
              <a:t> :</a:t>
            </a:r>
          </a:p>
          <a:p>
            <a:pPr algn="just">
              <a:lnSpc>
                <a:spcPct val="17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Pandangan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Tradisional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>
                <a:latin typeface="Calibri"/>
                <a:cs typeface="Calibri"/>
              </a:rPr>
              <a:t>m</a:t>
            </a:r>
            <a:r>
              <a:rPr lang="en-US" sz="1800" b="0" dirty="0" err="1" smtClean="0">
                <a:latin typeface="Calibri"/>
                <a:cs typeface="Calibri"/>
              </a:rPr>
              <a:t>enyatakan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bahwa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harus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dihindari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menimbulkan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kerugian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dianggap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sesuatu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buruk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bagi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Oleh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harus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dicegah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dihindari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sebisa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mungkin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mencari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akar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permasalahannya</a:t>
            </a:r>
            <a:r>
              <a:rPr lang="en-US" sz="1800" b="0" dirty="0" smtClean="0">
                <a:latin typeface="Calibri"/>
                <a:cs typeface="Calibri"/>
              </a:rPr>
              <a:t> (</a:t>
            </a:r>
            <a:r>
              <a:rPr lang="en-US" sz="1800" b="0" dirty="0" err="1" smtClean="0">
                <a:latin typeface="Calibri"/>
                <a:cs typeface="Calibri"/>
              </a:rPr>
              <a:t>Muhyadi</a:t>
            </a:r>
            <a:r>
              <a:rPr lang="en-US" sz="1800" b="0" dirty="0" smtClean="0">
                <a:latin typeface="Calibri"/>
                <a:cs typeface="Calibri"/>
              </a:rPr>
              <a:t>, 1989).</a:t>
            </a:r>
          </a:p>
          <a:p>
            <a:pPr algn="just">
              <a:lnSpc>
                <a:spcPct val="17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Pandangan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Hubungan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Kemanusiaan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smtClean="0">
                <a:latin typeface="Calibri"/>
                <a:cs typeface="Calibri"/>
              </a:rPr>
              <a:t>(</a:t>
            </a:r>
            <a:r>
              <a:rPr lang="en-US" sz="1800" b="0" dirty="0" err="1" smtClean="0">
                <a:latin typeface="Calibri"/>
                <a:cs typeface="Calibri"/>
              </a:rPr>
              <a:t>Aliran</a:t>
            </a:r>
            <a:r>
              <a:rPr lang="en-US" sz="1800" b="0" dirty="0" smtClean="0">
                <a:latin typeface="Calibri"/>
                <a:cs typeface="Calibri"/>
              </a:rPr>
              <a:t> Behavioral), </a:t>
            </a:r>
            <a:r>
              <a:rPr lang="en-US" sz="1800" b="0" dirty="0" err="1" smtClean="0">
                <a:latin typeface="Calibri"/>
                <a:cs typeface="Calibri"/>
              </a:rPr>
              <a:t>menyatakan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bahwa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merupakan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sesuatu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wajar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alamiah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tidak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terelakan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setiap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manusia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tidak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selamanya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merugikan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bahkan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bis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menguntungkan</a:t>
            </a:r>
            <a:r>
              <a:rPr lang="en-US" sz="1800" b="0" dirty="0" smtClean="0">
                <a:latin typeface="Calibri"/>
                <a:cs typeface="Calibri"/>
              </a:rPr>
              <a:t>, yang </a:t>
            </a:r>
            <a:r>
              <a:rPr lang="en-US" sz="1800" b="0" dirty="0" err="1" smtClean="0">
                <a:latin typeface="Calibri"/>
                <a:cs typeface="Calibri"/>
              </a:rPr>
              <a:t>oleh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harus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dikelola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baik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US" sz="1800" b="0" dirty="0" smtClean="0">
              <a:latin typeface="Calibri"/>
              <a:cs typeface="Calibri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1800" b="0" dirty="0" smtClean="0">
              <a:latin typeface="Calibri"/>
              <a:cs typeface="Calibri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800" b="0" dirty="0">
                <a:latin typeface="Calibri"/>
                <a:cs typeface="Calibri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Pandangan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Tentang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r>
              <a:rPr lang="en-US" dirty="0" smtClean="0">
                <a:latin typeface="Calibri"/>
                <a:cs typeface="Calibri"/>
              </a:rPr>
              <a:t> (1)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415784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Pandangan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Interaksionis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menyatakan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bahwa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bukan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sekedar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kekuatan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positif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melainkan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juga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mutlak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perlu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untuk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agar </a:t>
            </a:r>
            <a:r>
              <a:rPr lang="en-US" sz="1800" b="0" dirty="0" err="1" smtClean="0">
                <a:latin typeface="Calibri"/>
                <a:cs typeface="Calibri"/>
              </a:rPr>
              <a:t>dapat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berkinerja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posotif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Oleh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harus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diciptakan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Pandangan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didasari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keyakinan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bahwa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tenang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harmonis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damai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justru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membuat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statis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tidak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inovatif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Pandangan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Tentang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r>
              <a:rPr lang="en-US" dirty="0" smtClean="0">
                <a:latin typeface="Calibri"/>
                <a:cs typeface="Calibri"/>
              </a:rPr>
              <a:t> (2)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3678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1800" b="0" dirty="0" err="1" smtClean="0">
                <a:latin typeface="Calibri"/>
                <a:cs typeface="Calibri"/>
              </a:rPr>
              <a:t>Jenis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dibedakan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beberapa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perspektif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antara</a:t>
            </a:r>
            <a:r>
              <a:rPr lang="en-US" sz="1800" b="0" dirty="0" smtClean="0">
                <a:latin typeface="Calibri"/>
                <a:cs typeface="Calibri"/>
              </a:rPr>
              <a:t> lain :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Intraindividu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dialami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oleh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individu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dirinya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sendiri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adanya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tekanan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ekspektasi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diluar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perbedaan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keinginan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atau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harapannya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Antarindividu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dialami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individu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berbeda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atau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individu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berbeda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Antarkelompok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bersifat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kolektif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smtClean="0">
                <a:latin typeface="Calibri"/>
                <a:cs typeface="Calibri"/>
              </a:rPr>
              <a:t>lain.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terjadi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</a:t>
            </a:r>
            <a:r>
              <a:rPr lang="en-US" sz="1800" b="0" dirty="0" smtClean="0">
                <a:latin typeface="Calibri"/>
                <a:cs typeface="Calibri"/>
              </a:rPr>
              <a:t> unit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bersifat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struktural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maupun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fungsional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Misalnya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bagian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pemasaran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bagian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produksi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Jenis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Penyebab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r>
              <a:rPr lang="en-US" dirty="0" smtClean="0">
                <a:latin typeface="Calibri"/>
                <a:cs typeface="Calibri"/>
              </a:rPr>
              <a:t> (1)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086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1800" b="0" dirty="0" err="1" smtClean="0">
                <a:latin typeface="Calibri"/>
                <a:cs typeface="Calibri"/>
              </a:rPr>
              <a:t>Mastenbroek</a:t>
            </a:r>
            <a:r>
              <a:rPr lang="en-US" sz="1800" b="0" dirty="0" smtClean="0">
                <a:latin typeface="Calibri"/>
                <a:cs typeface="Calibri"/>
              </a:rPr>
              <a:t> (1987) </a:t>
            </a:r>
            <a:r>
              <a:rPr lang="en-US" sz="1800" b="0" dirty="0" err="1" smtClean="0">
                <a:latin typeface="Calibri"/>
                <a:cs typeface="Calibri"/>
              </a:rPr>
              <a:t>membagi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empat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yaitu</a:t>
            </a:r>
            <a:r>
              <a:rPr lang="en-US" sz="1800" b="0" dirty="0" smtClean="0">
                <a:latin typeface="Calibri"/>
                <a:cs typeface="Calibri"/>
              </a:rPr>
              <a:t> :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smtClean="0">
                <a:latin typeface="Calibri"/>
                <a:cs typeface="Calibri"/>
              </a:rPr>
              <a:t>Instrumental Conflicts, </a:t>
            </a:r>
            <a:r>
              <a:rPr lang="en-US" sz="1800" b="0" dirty="0" err="1" smtClean="0">
                <a:latin typeface="Calibri"/>
                <a:cs typeface="Calibri"/>
              </a:rPr>
              <a:t>terjadi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karena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adanya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ketidaksepahaman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komponen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proses </a:t>
            </a:r>
            <a:r>
              <a:rPr lang="en-US" sz="1800" b="0" dirty="0" err="1" smtClean="0">
                <a:latin typeface="Calibri"/>
                <a:cs typeface="Calibri"/>
              </a:rPr>
              <a:t>pengoperasiannya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smtClean="0">
                <a:latin typeface="Calibri"/>
                <a:cs typeface="Calibri"/>
              </a:rPr>
              <a:t>Socio-emotional Conflicts, </a:t>
            </a:r>
            <a:r>
              <a:rPr lang="en-US" sz="1800" b="0" dirty="0" err="1" smtClean="0">
                <a:latin typeface="Calibri"/>
                <a:cs typeface="Calibri"/>
              </a:rPr>
              <a:t>berkaitan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identitas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kandungan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emosi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citra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diri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rasangka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kepercayaan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keterikatan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identitas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terhadap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lembaga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lambang-lambang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tertentu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smtClean="0">
                <a:latin typeface="Calibri"/>
                <a:cs typeface="Calibri"/>
              </a:rPr>
              <a:t>Negotiating Conflicts, </a:t>
            </a:r>
            <a:r>
              <a:rPr lang="en-US" sz="1800" b="0" dirty="0" err="1" smtClean="0">
                <a:latin typeface="Calibri"/>
                <a:cs typeface="Calibri"/>
              </a:rPr>
              <a:t>merupakan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ketegangan-ketegangan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dirasakan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pada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waktu</a:t>
            </a:r>
            <a:r>
              <a:rPr lang="en-US" sz="1800" b="0" dirty="0" smtClean="0">
                <a:latin typeface="Calibri"/>
                <a:cs typeface="Calibri"/>
              </a:rPr>
              <a:t> proses </a:t>
            </a:r>
            <a:r>
              <a:rPr lang="en-US" sz="1800" b="0" dirty="0" err="1" smtClean="0">
                <a:latin typeface="Calibri"/>
                <a:cs typeface="Calibri"/>
              </a:rPr>
              <a:t>negosiasi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terjadi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baik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individu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atau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800" b="0" dirty="0" smtClean="0">
                <a:latin typeface="Calibri"/>
                <a:cs typeface="Calibri"/>
              </a:rPr>
              <a:t>Power and Dependency Conflicts,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kekuasaan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ketergantungan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berkaitan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persaingan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>
                <a:latin typeface="Calibri"/>
                <a:cs typeface="Calibri"/>
              </a:rPr>
              <a:t>.</a:t>
            </a:r>
            <a:endParaRPr lang="en-US" sz="1800" b="0" dirty="0" smtClean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Jenis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Penyebab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r>
              <a:rPr lang="en-US" dirty="0" smtClean="0">
                <a:latin typeface="Calibri"/>
                <a:cs typeface="Calibri"/>
              </a:rPr>
              <a:t> (2)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07492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0" dirty="0" err="1" smtClean="0">
                <a:latin typeface="Calibri"/>
                <a:cs typeface="Calibri"/>
              </a:rPr>
              <a:t>Penyebab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ada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bermacam-macam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Beberapa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penyebab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sering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menimbulkan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antara</a:t>
            </a:r>
            <a:r>
              <a:rPr lang="en-US" sz="1800" b="0" dirty="0" smtClean="0">
                <a:latin typeface="Calibri"/>
                <a:cs typeface="Calibri"/>
              </a:rPr>
              <a:t> lain :</a:t>
            </a:r>
          </a:p>
          <a:p>
            <a:pPr algn="just">
              <a:lnSpc>
                <a:spcPct val="15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Saling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Bergantung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saling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bergantung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menyelesaikan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tugas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Perbedaan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Tujuan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misalnya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perbedaan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tujuan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natra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bagian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produksi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bagian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penelitian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berurusan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pengubahan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produk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secara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komersial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Perbedaan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Persepsi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persepsi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berbeda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menghadapi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masalah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dapat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juga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menimbulkan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Jenis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Penyebab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r>
              <a:rPr lang="en-US" dirty="0" smtClean="0">
                <a:latin typeface="Calibri"/>
                <a:cs typeface="Calibri"/>
              </a:rPr>
              <a:t> (3)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54707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1, Latent Conflict, </a:t>
            </a: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munculnya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faktor-faktor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menjadi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penyebab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2, Perceived Conflict,  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pihak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merasa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pihak</a:t>
            </a:r>
            <a:r>
              <a:rPr lang="en-US" sz="1800" b="0" dirty="0" smtClean="0">
                <a:latin typeface="Calibri"/>
                <a:cs typeface="Calibri"/>
              </a:rPr>
              <a:t> lain </a:t>
            </a:r>
            <a:r>
              <a:rPr lang="en-US" sz="1800" b="0" dirty="0" err="1" smtClean="0">
                <a:latin typeface="Calibri"/>
                <a:cs typeface="Calibri"/>
              </a:rPr>
              <a:t>menghambat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pencapian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tujuannya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3, Felt Conflict,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tidak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sekedar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dipandang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tetapi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sudah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benar-benar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dirasakan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4, Manifest Conflict, </a:t>
            </a:r>
            <a:r>
              <a:rPr lang="en-US" sz="1800" b="0" dirty="0" err="1" smtClean="0">
                <a:latin typeface="Calibri"/>
                <a:cs typeface="Calibri"/>
              </a:rPr>
              <a:t>pihak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menjadi</a:t>
            </a:r>
            <a:r>
              <a:rPr lang="en-US" sz="1800" b="0" dirty="0" smtClean="0">
                <a:latin typeface="Calibri"/>
                <a:cs typeface="Calibri"/>
              </a:rPr>
              <a:t> indicator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sudah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mulai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ditunjukkan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seperti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adanya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sabotase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agresi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terbuka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5, Conflict Resolution,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terjadi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disesuaikan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berbagai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macam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cara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pendekatan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Tahap</a:t>
            </a:r>
            <a:r>
              <a:rPr lang="en-US" sz="1800" b="0" dirty="0" smtClean="0">
                <a:latin typeface="Calibri"/>
                <a:cs typeface="Calibri"/>
              </a:rPr>
              <a:t> 6, Conflict Aftermath, </a:t>
            </a:r>
            <a:r>
              <a:rPr lang="en-US" sz="1800" b="0" dirty="0" err="1" smtClean="0">
                <a:latin typeface="Calibri"/>
                <a:cs typeface="Calibri"/>
              </a:rPr>
              <a:t>jika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sudah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benar-benar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diselesaiakn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maka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hal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meningkatkan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hubungan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anggota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Hanya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saja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penyelesaian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dapat</a:t>
            </a:r>
            <a:r>
              <a:rPr lang="en-US" sz="1800" b="0" dirty="0" smtClean="0">
                <a:latin typeface="Calibri"/>
                <a:cs typeface="Calibri"/>
              </a:rPr>
              <a:t> pula </a:t>
            </a:r>
            <a:r>
              <a:rPr lang="en-US" sz="1800" b="0" dirty="0" err="1" smtClean="0">
                <a:latin typeface="Calibri"/>
                <a:cs typeface="Calibri"/>
              </a:rPr>
              <a:t>terjadi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baru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Proses </a:t>
            </a:r>
            <a:r>
              <a:rPr lang="en-US" dirty="0" err="1" smtClean="0">
                <a:latin typeface="Calibri"/>
                <a:cs typeface="Calibri"/>
              </a:rPr>
              <a:t>Konflik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7599298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800" b="0" dirty="0" err="1" smtClean="0">
                <a:latin typeface="Calibri"/>
                <a:cs typeface="Calibri"/>
              </a:rPr>
              <a:t>Negosiasi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atau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perundingan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merupakan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proses </a:t>
            </a:r>
            <a:r>
              <a:rPr lang="en-US" sz="1800" b="0" dirty="0" err="1" smtClean="0">
                <a:latin typeface="Calibri"/>
                <a:cs typeface="Calibri"/>
              </a:rPr>
              <a:t>tawar-menawar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pihak-pihak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terlibat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perundingan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diharapkan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ada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kesepakatan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nilai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anatara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dua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kelompok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800" b="0" dirty="0" smtClean="0">
                <a:latin typeface="Calibri"/>
                <a:cs typeface="Calibri"/>
              </a:rPr>
              <a:t>Robbins (1999) </a:t>
            </a:r>
            <a:r>
              <a:rPr lang="en-US" sz="1800" b="0" dirty="0" err="1" smtClean="0">
                <a:latin typeface="Calibri"/>
                <a:cs typeface="Calibri"/>
              </a:rPr>
              <a:t>menawarkan</a:t>
            </a:r>
            <a:r>
              <a:rPr lang="en-US" sz="1800" b="0" dirty="0" smtClean="0">
                <a:latin typeface="Calibri"/>
                <a:cs typeface="Calibri"/>
              </a:rPr>
              <a:t> 2 </a:t>
            </a:r>
            <a:r>
              <a:rPr lang="en-US" sz="1800" b="0" dirty="0" err="1" smtClean="0">
                <a:latin typeface="Calibri"/>
                <a:cs typeface="Calibri"/>
              </a:rPr>
              <a:t>strategi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perundingan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yaitu</a:t>
            </a:r>
            <a:r>
              <a:rPr lang="en-US" sz="1800" b="0" dirty="0" smtClean="0">
                <a:latin typeface="Calibri"/>
                <a:cs typeface="Calibri"/>
              </a:rPr>
              <a:t> :</a:t>
            </a:r>
          </a:p>
          <a:p>
            <a:pPr algn="just"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Tawar-menawar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Distributif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perundingan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berusaha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untuk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membagi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sejumlah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tetap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sumberdaya</a:t>
            </a:r>
            <a:r>
              <a:rPr lang="en-US" sz="1800" b="0" dirty="0" smtClean="0">
                <a:latin typeface="Calibri"/>
                <a:cs typeface="Calibri"/>
              </a:rPr>
              <a:t> (</a:t>
            </a:r>
            <a:r>
              <a:rPr lang="en-US" sz="1800" b="0" dirty="0" err="1" smtClean="0">
                <a:latin typeface="Calibri"/>
                <a:cs typeface="Calibri"/>
              </a:rPr>
              <a:t>suatu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situasi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kalah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menang</a:t>
            </a:r>
            <a:r>
              <a:rPr lang="en-US" sz="1800" b="0" dirty="0" smtClean="0">
                <a:latin typeface="Calibri"/>
                <a:cs typeface="Calibri"/>
              </a:rPr>
              <a:t>) </a:t>
            </a:r>
            <a:r>
              <a:rPr lang="en-US" sz="1800" b="0" dirty="0" err="1" smtClean="0">
                <a:latin typeface="Calibri"/>
                <a:cs typeface="Calibri"/>
              </a:rPr>
              <a:t>tawar-menawar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biasanya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digunakan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untuk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jangka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pendek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1800" b="0" dirty="0" err="1" smtClean="0">
                <a:latin typeface="Calibri"/>
                <a:cs typeface="Calibri"/>
              </a:rPr>
              <a:t>Tawar-menawar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Integratif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Perundingan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mengusahakan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satu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penyelesaian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atau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lebih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dapat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menciptakan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pemecahan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menang-menang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tawar-menawar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biasanya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digunakan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untuk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jangka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panjang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Negosiasi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atau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Perundingan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287513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Pengenalan Manajemen Keuangan-1.pptx</Template>
  <TotalTime>61</TotalTime>
  <Words>773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FEB Telkom University II</vt:lpstr>
      <vt:lpstr>BAB IV</vt:lpstr>
      <vt:lpstr>Pengertian Konflik</vt:lpstr>
      <vt:lpstr>Pandangan Tentang Konflik (1)</vt:lpstr>
      <vt:lpstr>Pandangan Tentang Konflik (2)</vt:lpstr>
      <vt:lpstr>Jenis dan Penyebab Konflik (1)</vt:lpstr>
      <vt:lpstr>Jenis dan Penyebab Konflik (2)</vt:lpstr>
      <vt:lpstr>Jenis dan Penyebab Konflik (3)</vt:lpstr>
      <vt:lpstr>Proses Konflik</vt:lpstr>
      <vt:lpstr>Negosiasi atau Perundingan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IV</dc:title>
  <dc:creator>Nurul Hafizah</dc:creator>
  <cp:lastModifiedBy>asyifa</cp:lastModifiedBy>
  <cp:revision>14</cp:revision>
  <dcterms:created xsi:type="dcterms:W3CDTF">2017-01-28T08:03:03Z</dcterms:created>
  <dcterms:modified xsi:type="dcterms:W3CDTF">2017-02-21T15:32:49Z</dcterms:modified>
</cp:coreProperties>
</file>