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B90396A-0354-F842-A0E5-A7D5A7229789}">
          <p14:sldIdLst>
            <p14:sldId id="257"/>
            <p14:sldId id="258"/>
            <p14:sldId id="259"/>
            <p14:sldId id="260"/>
            <p14:sldId id="261"/>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464"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4906" y="94130"/>
            <a:ext cx="3254189" cy="2635345"/>
          </a:xfrm>
          <a:prstGeom prst="rect">
            <a:avLst/>
          </a:prstGeom>
        </p:spPr>
      </p:pic>
      <p:sp>
        <p:nvSpPr>
          <p:cNvPr id="6" name="TextBox 5"/>
          <p:cNvSpPr txBox="1"/>
          <p:nvPr/>
        </p:nvSpPr>
        <p:spPr>
          <a:xfrm>
            <a:off x="2515427" y="2729475"/>
            <a:ext cx="5477706" cy="461665"/>
          </a:xfrm>
          <a:prstGeom prst="rect">
            <a:avLst/>
          </a:prstGeom>
          <a:noFill/>
        </p:spPr>
        <p:txBody>
          <a:bodyPr wrap="none" rtlCol="0">
            <a:spAutoFit/>
          </a:bodyPr>
          <a:lstStyle/>
          <a:p>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2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2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72165081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799"/>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2" name="TextBox 11"/>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96464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798"/>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2" name="TextBox 11"/>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879762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7A99F-6948-4618-8035-3A92600D3EF8}" type="datetimeFigureOut">
              <a:rPr lang="id-ID" smtClean="0"/>
              <a:t>2/21/17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3E0C255-A157-4083-BB3F-DE0864DC322E}" type="slidenum">
              <a:rPr lang="id-ID" smtClean="0"/>
              <a:t>‹#›</a:t>
            </a:fld>
            <a:endParaRPr lang="id-ID"/>
          </a:p>
        </p:txBody>
      </p:sp>
      <p:graphicFrame>
        <p:nvGraphicFramePr>
          <p:cNvPr id="6" name="Object 5"/>
          <p:cNvGraphicFramePr>
            <a:graphicFrameLocks noChangeAspect="1"/>
          </p:cNvGraphicFramePr>
          <p:nvPr>
            <p:extLst>
              <p:ext uri="{D42A27DB-BD31-4B8C-83A1-F6EECF244321}">
                <p14:modId xmlns:p14="http://schemas.microsoft.com/office/powerpoint/2010/main" val="175591299"/>
              </p:ext>
            </p:extLst>
          </p:nvPr>
        </p:nvGraphicFramePr>
        <p:xfrm>
          <a:off x="0" y="6245551"/>
          <a:ext cx="9144000" cy="638742"/>
        </p:xfrm>
        <a:graphic>
          <a:graphicData uri="http://schemas.openxmlformats.org/presentationml/2006/ole">
            <mc:AlternateContent xmlns:mc="http://schemas.openxmlformats.org/markup-compatibility/2006">
              <mc:Choice xmlns:v="urn:schemas-microsoft-com:vml" Requires="v">
                <p:oleObj spid="_x0000_s2062" name="CorelDRAW" r:id="rId3" imgW="9123480" imgH="637920" progId="">
                  <p:embed/>
                </p:oleObj>
              </mc:Choice>
              <mc:Fallback>
                <p:oleObj name="CorelDRAW" r:id="rId3" imgW="9123480" imgH="6379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45551"/>
                        <a:ext cx="9144000" cy="6387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45495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DF87A99F-6948-4618-8035-3A92600D3EF8}" type="datetimeFigureOut">
              <a:rPr lang="id-ID" smtClean="0"/>
              <a:t>2/21/17</a:t>
            </a:fld>
            <a:endParaRPr lang="id-ID"/>
          </a:p>
        </p:txBody>
      </p:sp>
      <p:sp>
        <p:nvSpPr>
          <p:cNvPr id="4" name="Footer Placeholder 3"/>
          <p:cNvSpPr>
            <a:spLocks noGrp="1"/>
          </p:cNvSpPr>
          <p:nvPr>
            <p:ph type="ftr" sz="quarter" idx="11"/>
          </p:nvPr>
        </p:nvSpPr>
        <p:spPr/>
        <p:txBody>
          <a:bodyPr/>
          <a:lstStyle>
            <a:lvl1pPr>
              <a:defRPr/>
            </a:lvl1pPr>
          </a:lstStyle>
          <a:p>
            <a:endParaRPr lang="id-ID"/>
          </a:p>
        </p:txBody>
      </p:sp>
      <p:sp>
        <p:nvSpPr>
          <p:cNvPr id="5" name="Slide Number Placeholder 4"/>
          <p:cNvSpPr>
            <a:spLocks noGrp="1"/>
          </p:cNvSpPr>
          <p:nvPr>
            <p:ph type="sldNum" sz="quarter" idx="12"/>
          </p:nvPr>
        </p:nvSpPr>
        <p:spPr/>
        <p:txBody>
          <a:bodyPr/>
          <a:lstStyle>
            <a:lvl1pPr>
              <a:defRPr/>
            </a:lvl1pPr>
          </a:lstStyle>
          <a:p>
            <a:fld id="{13E0C255-A157-4083-BB3F-DE0864DC322E}" type="slidenum">
              <a:rPr lang="id-ID" smtClean="0"/>
              <a:t>‹#›</a:t>
            </a:fld>
            <a:endParaRPr lang="id-ID"/>
          </a:p>
        </p:txBody>
      </p:sp>
    </p:spTree>
    <p:extLst>
      <p:ext uri="{BB962C8B-B14F-4D97-AF65-F5344CB8AC3E}">
        <p14:creationId xmlns:p14="http://schemas.microsoft.com/office/powerpoint/2010/main" val="2867642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F87A99F-6948-4618-8035-3A92600D3EF8}" type="datetimeFigureOut">
              <a:rPr lang="id-ID" smtClean="0"/>
              <a:t>2/21/17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3E0C255-A157-4083-BB3F-DE0864DC322E}" type="slidenum">
              <a:rPr lang="id-ID" smtClean="0"/>
              <a:t>‹#›</a:t>
            </a:fld>
            <a:endParaRPr lang="id-ID"/>
          </a:p>
        </p:txBody>
      </p:sp>
    </p:spTree>
    <p:extLst>
      <p:ext uri="{BB962C8B-B14F-4D97-AF65-F5344CB8AC3E}">
        <p14:creationId xmlns:p14="http://schemas.microsoft.com/office/powerpoint/2010/main" val="456198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016" y="795130"/>
            <a:ext cx="8008515" cy="5634245"/>
          </a:xfrm>
        </p:spPr>
        <p:txBody>
          <a:bodyPr/>
          <a:lstStyle>
            <a:lvl1pPr marL="357188" indent="-357188">
              <a:buClr>
                <a:srgbClr val="C00000"/>
              </a:buClr>
              <a:buSzPct val="80000"/>
              <a:buFont typeface="Wingdings" panose="05000000000000000000" pitchFamily="2" charset="2"/>
              <a:buChar char="n"/>
              <a:defRPr b="1" baseline="0"/>
            </a:lvl1pPr>
            <a:lvl2pPr marL="685800" indent="-328613">
              <a:spcBef>
                <a:spcPts val="1200"/>
              </a:spcBef>
              <a:buClr>
                <a:srgbClr val="FF0000"/>
              </a:buClr>
              <a:buSzPct val="80000"/>
              <a:buFont typeface="Wingdings" panose="05000000000000000000" pitchFamily="2" charset="2"/>
              <a:buChar char="l"/>
              <a:defRPr/>
            </a:lvl2pPr>
            <a:lvl3pPr marL="1143000" indent="-228600">
              <a:buSzPct val="70000"/>
              <a:buFont typeface="Wingdings" panose="05000000000000000000" pitchFamily="2" charset="2"/>
              <a:buChar char="n"/>
              <a:defRPr sz="2200"/>
            </a:lvl3pPr>
            <a:lvl4pPr marL="1600200" indent="-228600">
              <a:buSzPct val="70000"/>
              <a:buFont typeface="Wingdings" panose="05000000000000000000" pitchFamily="2" charset="2"/>
              <a:buChar char="l"/>
              <a:defRPr/>
            </a:lvl4pPr>
            <a:lvl5pPr marL="2057400" indent="-228600">
              <a:buSzPct val="70000"/>
              <a:buFont typeface="Courier New" panose="02070309020205020404"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rPr>
              <a:t>F</a:t>
            </a:r>
            <a:r>
              <a:rPr lang="id-ID" sz="1200" b="1" dirty="0" smtClean="0">
                <a:solidFill>
                  <a:srgbClr val="FF0000"/>
                </a:solidFill>
                <a:effectLst/>
              </a:rPr>
              <a:t>akultas  </a:t>
            </a:r>
            <a:r>
              <a:rPr lang="en-GB" sz="1200" b="1" dirty="0" smtClean="0">
                <a:solidFill>
                  <a:srgbClr val="FF0000"/>
                </a:solidFill>
                <a:effectLst/>
              </a:rPr>
              <a:t>E</a:t>
            </a:r>
            <a:r>
              <a:rPr lang="id-ID" sz="1200" b="1" dirty="0" smtClean="0">
                <a:solidFill>
                  <a:srgbClr val="FF0000"/>
                </a:solidFill>
                <a:effectLst/>
              </a:rPr>
              <a:t>konomi dan </a:t>
            </a:r>
            <a:r>
              <a:rPr lang="en-GB" sz="1200" b="1" dirty="0" smtClean="0">
                <a:solidFill>
                  <a:srgbClr val="FF0000"/>
                </a:solidFill>
                <a:effectLst/>
              </a:rPr>
              <a:t>B</a:t>
            </a:r>
            <a:r>
              <a:rPr lang="id-ID" sz="1200" b="1" dirty="0" smtClean="0">
                <a:solidFill>
                  <a:srgbClr val="FF0000"/>
                </a:solidFill>
                <a:effectLst/>
              </a:rPr>
              <a:t>isnis </a:t>
            </a:r>
          </a:p>
          <a:p>
            <a:pPr algn="ctr"/>
            <a:r>
              <a:rPr lang="id-ID" sz="1000" b="1" dirty="0" smtClean="0">
                <a:solidFill>
                  <a:schemeClr val="tx1"/>
                </a:solidFill>
                <a:effectLst/>
              </a:rPr>
              <a:t>School</a:t>
            </a:r>
            <a:r>
              <a:rPr lang="en-US" sz="1000" b="1" dirty="0" smtClean="0">
                <a:solidFill>
                  <a:schemeClr val="tx1"/>
                </a:solidFill>
                <a:effectLst/>
              </a:rPr>
              <a:t> of</a:t>
            </a:r>
            <a:r>
              <a:rPr lang="id-ID" sz="1000" b="1" baseline="0" dirty="0" smtClean="0">
                <a:solidFill>
                  <a:schemeClr val="tx1"/>
                </a:solidFill>
                <a:effectLst/>
              </a:rPr>
              <a:t> Economic and Business</a:t>
            </a:r>
            <a:endParaRPr lang="en-GB" sz="1000" b="1" dirty="0">
              <a:solidFill>
                <a:schemeClr val="tx1"/>
              </a:solidFill>
              <a:effectLst/>
            </a:endParaRPr>
          </a:p>
        </p:txBody>
      </p:sp>
      <p:sp>
        <p:nvSpPr>
          <p:cNvPr id="2" name="Title 1"/>
          <p:cNvSpPr>
            <a:spLocks noGrp="1"/>
          </p:cNvSpPr>
          <p:nvPr>
            <p:ph type="title"/>
          </p:nvPr>
        </p:nvSpPr>
        <p:spPr>
          <a:xfrm>
            <a:off x="2604499"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4" name="TextBox 3"/>
          <p:cNvSpPr txBox="1"/>
          <p:nvPr/>
        </p:nvSpPr>
        <p:spPr>
          <a:xfrm>
            <a:off x="1" y="611329"/>
            <a:ext cx="1393901" cy="584776"/>
          </a:xfrm>
          <a:prstGeom prst="rect">
            <a:avLst/>
          </a:prstGeom>
          <a:noFill/>
        </p:spPr>
        <p:txBody>
          <a:bodyPr wrap="square" rtlCol="0">
            <a:spAutoFit/>
          </a:bodyPr>
          <a:lstStyle/>
          <a:p>
            <a:pPr algn="ctr"/>
            <a:r>
              <a:rPr lang="en-GB" sz="1600" dirty="0" smtClean="0">
                <a:solidFill>
                  <a:schemeClr val="bg1"/>
                </a:solidFill>
              </a:rPr>
              <a:t>Telkom University</a:t>
            </a:r>
            <a:endParaRPr lang="en-GB" sz="1600" dirty="0">
              <a:solidFill>
                <a:schemeClr val="bg1"/>
              </a:solidFill>
            </a:endParaRPr>
          </a:p>
        </p:txBody>
      </p:sp>
      <p:sp>
        <p:nvSpPr>
          <p:cNvPr id="5" name="TextBox 4"/>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1" name="TextBox 10"/>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0009418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2" name="TextBox 11"/>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40692366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3" name="TextBox 12"/>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39906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746287"/>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1687397"/>
            <a:ext cx="3868340"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29150" y="746287"/>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1687397"/>
            <a:ext cx="3887391"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11" name="Rectangle 10"/>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3" name="TextBox 12"/>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5" name="TextBox 14"/>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88587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7" name="Rectangle 6"/>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Pentagon 7"/>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9" name="TextBox 8"/>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1" name="TextBox 10"/>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13399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6" name="Rectangle 5"/>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entagon 6"/>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8" name="Title 1"/>
          <p:cNvSpPr>
            <a:spLocks noGrp="1"/>
          </p:cNvSpPr>
          <p:nvPr>
            <p:ph type="title"/>
          </p:nvPr>
        </p:nvSpPr>
        <p:spPr>
          <a:xfrm>
            <a:off x="2604499"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9" name="TextBox 8"/>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1" name="TextBox 10"/>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5971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987426"/>
            <a:ext cx="2949178" cy="48815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3" name="TextBox 12"/>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32245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25"/>
            <a:ext cx="4629150" cy="5341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a:p>
        </p:txBody>
      </p:sp>
      <p:sp>
        <p:nvSpPr>
          <p:cNvPr id="4" name="Text Placeholder 3"/>
          <p:cNvSpPr>
            <a:spLocks noGrp="1"/>
          </p:cNvSpPr>
          <p:nvPr>
            <p:ph type="body" sz="half" idx="2"/>
          </p:nvPr>
        </p:nvSpPr>
        <p:spPr>
          <a:xfrm>
            <a:off x="629841" y="987425"/>
            <a:ext cx="2949178" cy="53414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19" y="6546574"/>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76"/>
            <a:ext cx="9144000" cy="428625"/>
          </a:xfrm>
          <a:prstGeom prst="rect">
            <a:avLst/>
          </a:prstGeom>
        </p:spPr>
      </p:pic>
      <p:sp>
        <p:nvSpPr>
          <p:cNvPr id="13" name="TextBox 12"/>
          <p:cNvSpPr txBox="1"/>
          <p:nvPr/>
        </p:nvSpPr>
        <p:spPr>
          <a:xfrm>
            <a:off x="5858916" y="6489700"/>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508742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7A99F-6948-4618-8035-3A92600D3EF8}" type="datetimeFigureOut">
              <a:rPr lang="id-ID" smtClean="0"/>
              <a:t>2/21/17</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0C255-A157-4083-BB3F-DE0864DC322E}" type="slidenum">
              <a:rPr lang="id-ID" smtClean="0"/>
              <a:t>‹#›</a:t>
            </a:fld>
            <a:endParaRPr lang="id-ID"/>
          </a:p>
        </p:txBody>
      </p:sp>
    </p:spTree>
    <p:extLst>
      <p:ext uri="{BB962C8B-B14F-4D97-AF65-F5344CB8AC3E}">
        <p14:creationId xmlns:p14="http://schemas.microsoft.com/office/powerpoint/2010/main" val="251329359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56992"/>
            <a:ext cx="7772400" cy="1470025"/>
          </a:xfrm>
        </p:spPr>
        <p:txBody>
          <a:bodyPr>
            <a:normAutofit fontScale="90000"/>
          </a:bodyPr>
          <a:lstStyle/>
          <a:p>
            <a:pPr algn="ctr"/>
            <a:r>
              <a:rPr lang="id-ID" sz="6000" dirty="0" smtClean="0">
                <a:latin typeface="Calibri"/>
                <a:cs typeface="Calibri"/>
              </a:rPr>
              <a:t/>
            </a:r>
            <a:br>
              <a:rPr lang="id-ID" sz="6000" dirty="0" smtClean="0">
                <a:latin typeface="Calibri"/>
                <a:cs typeface="Calibri"/>
              </a:rPr>
            </a:br>
            <a:r>
              <a:rPr lang="id-ID" sz="6000" dirty="0" smtClean="0">
                <a:latin typeface="Calibri"/>
                <a:cs typeface="Calibri"/>
              </a:rPr>
              <a:t>BAB ll</a:t>
            </a:r>
            <a:endParaRPr lang="id-ID" sz="6000" dirty="0">
              <a:latin typeface="Calibri"/>
              <a:cs typeface="Calibri"/>
            </a:endParaRPr>
          </a:p>
        </p:txBody>
      </p:sp>
      <p:sp>
        <p:nvSpPr>
          <p:cNvPr id="3" name="Subtitle 2"/>
          <p:cNvSpPr>
            <a:spLocks noGrp="1"/>
          </p:cNvSpPr>
          <p:nvPr>
            <p:ph type="subTitle" idx="1"/>
          </p:nvPr>
        </p:nvSpPr>
        <p:spPr>
          <a:xfrm>
            <a:off x="1331640" y="5013176"/>
            <a:ext cx="6400800" cy="1752600"/>
          </a:xfrm>
        </p:spPr>
        <p:txBody>
          <a:bodyPr>
            <a:normAutofit fontScale="85000" lnSpcReduction="20000"/>
          </a:bodyPr>
          <a:lstStyle/>
          <a:p>
            <a:r>
              <a:rPr lang="id-ID" sz="4200" dirty="0" smtClean="0">
                <a:solidFill>
                  <a:schemeClr val="tx1"/>
                </a:solidFill>
              </a:rPr>
              <a:t>PERILAKU INDIVIDU DALAM ORGANISASI</a:t>
            </a:r>
          </a:p>
          <a:p>
            <a:r>
              <a:rPr lang="id-ID" dirty="0">
                <a:solidFill>
                  <a:schemeClr val="tx1"/>
                </a:solidFill>
                <a:cs typeface="Calibri"/>
              </a:rPr>
              <a:t>Sumber : Perilaku Organisasional</a:t>
            </a:r>
          </a:p>
          <a:p>
            <a:r>
              <a:rPr lang="id-ID" dirty="0">
                <a:solidFill>
                  <a:schemeClr val="tx1"/>
                </a:solidFill>
                <a:cs typeface="Calibri"/>
              </a:rPr>
              <a:t>Dr. Sopiah, MM., M.Pd.</a:t>
            </a:r>
          </a:p>
          <a:p>
            <a:endParaRPr lang="id-ID" sz="4000" dirty="0">
              <a:solidFill>
                <a:schemeClr val="tx1"/>
              </a:solidFill>
            </a:endParaRPr>
          </a:p>
        </p:txBody>
      </p:sp>
      <p:pic>
        <p:nvPicPr>
          <p:cNvPr id="4" name="Picture 3" descr="Screen Shot 2017-02-15 at 7.25.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0"/>
            <a:ext cx="4457700" cy="2755900"/>
          </a:xfrm>
          <a:prstGeom prst="rect">
            <a:avLst/>
          </a:prstGeom>
        </p:spPr>
      </p:pic>
    </p:spTree>
    <p:extLst>
      <p:ext uri="{BB962C8B-B14F-4D97-AF65-F5344CB8AC3E}">
        <p14:creationId xmlns:p14="http://schemas.microsoft.com/office/powerpoint/2010/main" val="228732885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sz="2400" b="0" dirty="0" smtClean="0"/>
              <a:t>Didalam mengelola organisasi seorang pemimpin atau management harus memahami perilaku kelompok sebagai landasan untuk mengelola orang orang yang ada didalamnya. Masalah perilaku individu atau kelompok merupakan masalah yang amat pelik yang selalu dihadapi oleh seluruh manajer berbagai organisasi, yang oleh karena itu perlu sekali dipelajari dan dipahami agar tujuan organisasi dicapai efektif dan efisien.  </a:t>
            </a:r>
            <a:endParaRPr lang="id-ID" sz="2400" b="0" dirty="0"/>
          </a:p>
        </p:txBody>
      </p:sp>
      <p:sp>
        <p:nvSpPr>
          <p:cNvPr id="2" name="Title 1"/>
          <p:cNvSpPr>
            <a:spLocks noGrp="1"/>
          </p:cNvSpPr>
          <p:nvPr>
            <p:ph type="title"/>
          </p:nvPr>
        </p:nvSpPr>
        <p:spPr/>
        <p:txBody>
          <a:bodyPr/>
          <a:lstStyle/>
          <a:p>
            <a:pPr algn="l"/>
            <a:r>
              <a:rPr lang="id-ID" b="1" dirty="0" smtClean="0"/>
              <a:t>Kesimpulan </a:t>
            </a:r>
            <a:endParaRPr lang="id-ID" b="1" dirty="0"/>
          </a:p>
        </p:txBody>
      </p:sp>
    </p:spTree>
    <p:extLst>
      <p:ext uri="{BB962C8B-B14F-4D97-AF65-F5344CB8AC3E}">
        <p14:creationId xmlns:p14="http://schemas.microsoft.com/office/powerpoint/2010/main" val="2934470088"/>
      </p:ext>
    </p:extLst>
  </p:cSld>
  <p:clrMapOvr>
    <a:masterClrMapping/>
  </p:clrMapOvr>
  <p:transition xmlns:p14="http://schemas.microsoft.com/office/powerpoint/2010/mai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016" y="795131"/>
            <a:ext cx="8008515" cy="4506078"/>
          </a:xfrm>
        </p:spPr>
        <p:txBody>
          <a:bodyPr>
            <a:noAutofit/>
          </a:bodyPr>
          <a:lstStyle/>
          <a:p>
            <a:pPr marL="0" indent="0" algn="just">
              <a:buNone/>
            </a:pPr>
            <a:r>
              <a:rPr lang="id-ID" sz="2400" b="0" dirty="0" smtClean="0">
                <a:latin typeface="Calibri"/>
                <a:cs typeface="Calibri"/>
              </a:rPr>
              <a:t>Untuk dapat memahami perilaku individu dengan baik, terlebih dahulu kita harus memahami karakteristik yang melekat pada individu. Adapun karakteristik yang dimaksud adalah ciri ciri biografis, kepribadian, persepsi, dan sikap. </a:t>
            </a:r>
          </a:p>
          <a:p>
            <a:pPr marL="0" indent="0" algn="just">
              <a:buNone/>
            </a:pPr>
            <a:endParaRPr lang="id-ID" sz="2400" b="0" dirty="0" smtClean="0">
              <a:latin typeface="Calibri"/>
              <a:cs typeface="Calibri"/>
            </a:endParaRPr>
          </a:p>
          <a:p>
            <a:pPr algn="just">
              <a:buFont typeface="Wingdings" pitchFamily="2" charset="2"/>
              <a:buChar char="Ø"/>
            </a:pPr>
            <a:r>
              <a:rPr lang="id-ID" sz="2400" b="0" dirty="0" smtClean="0">
                <a:latin typeface="Calibri"/>
                <a:cs typeface="Calibri"/>
              </a:rPr>
              <a:t>Ciri ciri Biografis</a:t>
            </a:r>
          </a:p>
          <a:p>
            <a:pPr algn="just"/>
            <a:r>
              <a:rPr lang="id-ID" sz="2400" b="0" dirty="0" smtClean="0">
                <a:latin typeface="Calibri"/>
                <a:cs typeface="Calibri"/>
              </a:rPr>
              <a:t>Umur</a:t>
            </a:r>
          </a:p>
          <a:p>
            <a:pPr algn="just"/>
            <a:r>
              <a:rPr lang="id-ID" sz="2400" b="0" dirty="0" smtClean="0">
                <a:latin typeface="Calibri"/>
                <a:cs typeface="Calibri"/>
              </a:rPr>
              <a:t>Jenis Kelamin</a:t>
            </a:r>
          </a:p>
          <a:p>
            <a:pPr algn="just"/>
            <a:r>
              <a:rPr lang="id-ID" sz="2400" b="0" dirty="0" smtClean="0">
                <a:latin typeface="Calibri"/>
                <a:cs typeface="Calibri"/>
              </a:rPr>
              <a:t>Status Perkawinan</a:t>
            </a:r>
          </a:p>
          <a:p>
            <a:pPr algn="just"/>
            <a:r>
              <a:rPr lang="id-ID" sz="2400" b="0" dirty="0" smtClean="0">
                <a:latin typeface="Calibri"/>
                <a:cs typeface="Calibri"/>
              </a:rPr>
              <a:t>Jumlah tanggungan</a:t>
            </a:r>
          </a:p>
          <a:p>
            <a:pPr algn="just"/>
            <a:r>
              <a:rPr lang="id-ID" sz="2400" b="0" dirty="0" smtClean="0">
                <a:latin typeface="Calibri"/>
                <a:cs typeface="Calibri"/>
              </a:rPr>
              <a:t>Masa kerja</a:t>
            </a:r>
            <a:endParaRPr lang="id-ID" sz="2400" b="0" dirty="0">
              <a:latin typeface="Calibri"/>
              <a:cs typeface="Calibri"/>
            </a:endParaRPr>
          </a:p>
        </p:txBody>
      </p:sp>
      <p:sp>
        <p:nvSpPr>
          <p:cNvPr id="2" name="Title 1"/>
          <p:cNvSpPr>
            <a:spLocks noGrp="1"/>
          </p:cNvSpPr>
          <p:nvPr>
            <p:ph type="title"/>
          </p:nvPr>
        </p:nvSpPr>
        <p:spPr/>
        <p:txBody>
          <a:bodyPr>
            <a:normAutofit fontScale="90000"/>
          </a:bodyPr>
          <a:lstStyle/>
          <a:p>
            <a:pPr algn="l"/>
            <a:r>
              <a:rPr lang="id-ID" sz="4000" b="1" dirty="0" smtClean="0">
                <a:latin typeface="Calibri"/>
                <a:cs typeface="Calibri"/>
              </a:rPr>
              <a:t>Pengertian Perilaku Individu</a:t>
            </a:r>
            <a:endParaRPr lang="id-ID" sz="4000" b="1" dirty="0">
              <a:latin typeface="Calibri"/>
              <a:cs typeface="Calibri"/>
            </a:endParaRPr>
          </a:p>
        </p:txBody>
      </p:sp>
    </p:spTree>
    <p:extLst>
      <p:ext uri="{BB962C8B-B14F-4D97-AF65-F5344CB8AC3E}">
        <p14:creationId xmlns:p14="http://schemas.microsoft.com/office/powerpoint/2010/main" val="197832586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976664"/>
          </a:xfrm>
        </p:spPr>
        <p:txBody>
          <a:bodyPr>
            <a:normAutofit/>
          </a:bodyPr>
          <a:lstStyle/>
          <a:p>
            <a:pPr algn="just">
              <a:buFont typeface="Wingdings" charset="2"/>
              <a:buChar char="u"/>
            </a:pPr>
            <a:r>
              <a:rPr lang="id-ID" sz="2400" b="0" dirty="0" smtClean="0"/>
              <a:t>Kepribadian</a:t>
            </a:r>
          </a:p>
          <a:p>
            <a:pPr marL="0" indent="0" algn="just">
              <a:buNone/>
            </a:pPr>
            <a:r>
              <a:rPr lang="id-ID" sz="2400" b="0" dirty="0" smtClean="0"/>
              <a:t>Kepribadian sebagai keseluruhan cara bagaimana individu bereaksi dan berinteraksi dengan orang lain.</a:t>
            </a:r>
          </a:p>
          <a:p>
            <a:pPr marL="0" indent="0" algn="just">
              <a:buNone/>
            </a:pPr>
            <a:r>
              <a:rPr lang="id-ID" sz="2400" b="0" dirty="0" smtClean="0"/>
              <a:t>	Teori tentang kepribadian</a:t>
            </a:r>
          </a:p>
          <a:p>
            <a:pPr lvl="1" algn="just"/>
            <a:r>
              <a:rPr lang="id-ID" sz="2400" dirty="0" smtClean="0"/>
              <a:t>Teori psikoanalisis : kepribadian memiliki tiga komponen yaitu id, ego, dan superego.</a:t>
            </a:r>
          </a:p>
          <a:p>
            <a:pPr lvl="1" algn="just"/>
            <a:r>
              <a:rPr lang="id-ID" sz="2400" dirty="0" smtClean="0"/>
              <a:t>Teori pemenuhan : didasari oleh satu premis bahwa hanya memiliki satu dasar kekuatan yang secara terus menerus mendorongnyakerah pemenuhan dan aktualisasi.</a:t>
            </a:r>
          </a:p>
          <a:p>
            <a:pPr lvl="1" algn="just"/>
            <a:endParaRPr lang="id-ID" sz="2400" dirty="0" smtClean="0"/>
          </a:p>
          <a:p>
            <a:pPr algn="just">
              <a:buFont typeface="Wingdings" charset="2"/>
              <a:buChar char="u"/>
            </a:pPr>
            <a:r>
              <a:rPr lang="id-ID" sz="2400" b="0" dirty="0" smtClean="0"/>
              <a:t>Teori konsistensi</a:t>
            </a:r>
          </a:p>
          <a:p>
            <a:pPr marL="0" indent="0" algn="just">
              <a:buNone/>
            </a:pPr>
            <a:r>
              <a:rPr lang="id-ID" sz="2400" b="0" dirty="0" smtClean="0"/>
              <a:t>Kepribadian manusia dipelajari melalui pengalaman dan interaksi dengan lingkungan.</a:t>
            </a:r>
          </a:p>
          <a:p>
            <a:pPr marL="0" indent="0" algn="just">
              <a:buNone/>
            </a:pPr>
            <a:endParaRPr lang="id-ID" sz="2400" b="0" dirty="0"/>
          </a:p>
        </p:txBody>
      </p:sp>
    </p:spTree>
    <p:extLst>
      <p:ext uri="{BB962C8B-B14F-4D97-AF65-F5344CB8AC3E}">
        <p14:creationId xmlns:p14="http://schemas.microsoft.com/office/powerpoint/2010/main" val="23168311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120680"/>
          </a:xfrm>
        </p:spPr>
        <p:txBody>
          <a:bodyPr>
            <a:normAutofit/>
          </a:bodyPr>
          <a:lstStyle/>
          <a:p>
            <a:pPr algn="just">
              <a:buFont typeface="Wingdings" charset="2"/>
              <a:buChar char="u"/>
            </a:pPr>
            <a:r>
              <a:rPr lang="id-ID" sz="2400" b="0" dirty="0" smtClean="0"/>
              <a:t>Atribut Kepribadian</a:t>
            </a:r>
          </a:p>
          <a:p>
            <a:pPr algn="just">
              <a:buFont typeface="Arial"/>
              <a:buChar char="•"/>
            </a:pPr>
            <a:r>
              <a:rPr lang="id-ID" sz="2400" b="0" dirty="0" smtClean="0"/>
              <a:t>Daerah Pengendalian (lost of control) : sejauh mana orang akan yakin bahwa tindakannya akan mempengaruhi imbalan yang akan diterimanya.</a:t>
            </a:r>
          </a:p>
          <a:p>
            <a:pPr algn="just">
              <a:buFont typeface="Arial"/>
              <a:buChar char="•"/>
            </a:pPr>
            <a:r>
              <a:rPr lang="id-ID" sz="2400" b="0" dirty="0" smtClean="0"/>
              <a:t>Paham Otoritarian : ada perbedaan status dan kekuasaan pada orang-orang yang ada dalam organisasi</a:t>
            </a:r>
          </a:p>
          <a:p>
            <a:pPr algn="just">
              <a:buFont typeface="Arial"/>
              <a:buChar char="•"/>
            </a:pPr>
            <a:r>
              <a:rPr lang="id-ID" sz="2400" b="0" dirty="0" smtClean="0"/>
              <a:t>Orientasi Prestasi : sifat kepribadian seseorang yang memiliki kebutuhan untuk berprestasi tinggi.</a:t>
            </a:r>
          </a:p>
          <a:p>
            <a:pPr algn="just"/>
            <a:endParaRPr lang="id-ID" sz="2400" b="0" dirty="0"/>
          </a:p>
          <a:p>
            <a:pPr algn="just">
              <a:buFont typeface="Wingdings" charset="2"/>
              <a:buChar char="u"/>
            </a:pPr>
            <a:r>
              <a:rPr lang="id-ID" sz="2400" b="0" dirty="0"/>
              <a:t> Introversi dan Ekstroversi</a:t>
            </a:r>
          </a:p>
          <a:p>
            <a:pPr marL="0" indent="0" algn="just">
              <a:buNone/>
            </a:pPr>
            <a:r>
              <a:rPr lang="id-ID" sz="2400" b="0" dirty="0"/>
              <a:t>Introversi adalah sifat kepribadian seseorang yang menghabiskan waktu dengan dunianya sendiri dan mendapatkan kepuasan.</a:t>
            </a:r>
          </a:p>
          <a:p>
            <a:pPr marL="0" indent="0" algn="just">
              <a:buNone/>
            </a:pPr>
            <a:r>
              <a:rPr lang="id-ID" sz="2400" b="0" dirty="0"/>
              <a:t>Ekstroversi adalah kepribadian mengarah pada perhatian orang lain.</a:t>
            </a:r>
          </a:p>
          <a:p>
            <a:pPr algn="just"/>
            <a:endParaRPr lang="id-ID" sz="2400" b="0" dirty="0" smtClean="0"/>
          </a:p>
          <a:p>
            <a:pPr algn="just"/>
            <a:endParaRPr lang="id-ID" sz="2400" b="0" dirty="0"/>
          </a:p>
        </p:txBody>
      </p:sp>
    </p:spTree>
    <p:extLst>
      <p:ext uri="{BB962C8B-B14F-4D97-AF65-F5344CB8AC3E}">
        <p14:creationId xmlns:p14="http://schemas.microsoft.com/office/powerpoint/2010/main" val="131335245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4536504"/>
          </a:xfrm>
        </p:spPr>
        <p:txBody>
          <a:bodyPr numCol="1">
            <a:noAutofit/>
          </a:bodyPr>
          <a:lstStyle/>
          <a:p>
            <a:pPr marL="0" indent="0" algn="just">
              <a:buNone/>
            </a:pPr>
            <a:endParaRPr lang="id-ID" sz="2400" b="0" dirty="0" smtClean="0"/>
          </a:p>
          <a:p>
            <a:pPr algn="just">
              <a:buFont typeface="Wingdings" charset="2"/>
              <a:buChar char="u"/>
            </a:pPr>
            <a:r>
              <a:rPr lang="id-ID" sz="2400" b="0" dirty="0" smtClean="0"/>
              <a:t>Persepsi</a:t>
            </a:r>
          </a:p>
          <a:p>
            <a:pPr marL="0" indent="0" algn="just">
              <a:buNone/>
            </a:pPr>
            <a:r>
              <a:rPr lang="id-ID" sz="2400" b="0" dirty="0" smtClean="0"/>
              <a:t>Faktor yang mempengaruhi persepsi :</a:t>
            </a:r>
          </a:p>
          <a:p>
            <a:pPr algn="just"/>
            <a:r>
              <a:rPr lang="id-ID" sz="2400" b="0" dirty="0" smtClean="0"/>
              <a:t>Ukuran</a:t>
            </a:r>
          </a:p>
          <a:p>
            <a:pPr algn="just"/>
            <a:r>
              <a:rPr lang="id-ID" sz="2400" b="0" dirty="0" smtClean="0"/>
              <a:t>Intensitas</a:t>
            </a:r>
          </a:p>
          <a:p>
            <a:pPr algn="just"/>
            <a:r>
              <a:rPr lang="id-ID" sz="2400" b="0" dirty="0" smtClean="0"/>
              <a:t>Frekuensi</a:t>
            </a:r>
          </a:p>
          <a:p>
            <a:pPr algn="just"/>
            <a:r>
              <a:rPr lang="id-ID" sz="2400" b="0" dirty="0" smtClean="0"/>
              <a:t>Kontras</a:t>
            </a:r>
          </a:p>
          <a:p>
            <a:pPr algn="just"/>
            <a:r>
              <a:rPr lang="id-ID" sz="2400" b="0" dirty="0" smtClean="0"/>
              <a:t>Gerakan</a:t>
            </a:r>
          </a:p>
          <a:p>
            <a:pPr algn="just"/>
            <a:r>
              <a:rPr lang="id-ID" sz="2400" b="0" dirty="0" smtClean="0"/>
              <a:t>Perubahan</a:t>
            </a:r>
          </a:p>
          <a:p>
            <a:pPr algn="just"/>
            <a:r>
              <a:rPr lang="id-ID" sz="2400" b="0" dirty="0" smtClean="0"/>
              <a:t>Baru</a:t>
            </a:r>
          </a:p>
          <a:p>
            <a:pPr algn="just"/>
            <a:r>
              <a:rPr lang="id-ID" sz="2400" b="0" dirty="0" smtClean="0"/>
              <a:t>Unik </a:t>
            </a:r>
            <a:endParaRPr lang="id-ID" sz="2400" b="0" dirty="0"/>
          </a:p>
        </p:txBody>
      </p:sp>
    </p:spTree>
    <p:extLst>
      <p:ext uri="{BB962C8B-B14F-4D97-AF65-F5344CB8AC3E}">
        <p14:creationId xmlns:p14="http://schemas.microsoft.com/office/powerpoint/2010/main" val="1524795069"/>
      </p:ext>
    </p:extLst>
  </p:cSld>
  <p:clrMapOvr>
    <a:masterClrMapping/>
  </p:clrMapOvr>
  <p:transition xmlns:p14="http://schemas.microsoft.com/office/powerpoint/2010/mai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400" b="0" dirty="0" smtClean="0"/>
              <a:t>Pemberian Kesan </a:t>
            </a:r>
            <a:r>
              <a:rPr lang="id-ID" sz="2400" b="0" i="1" dirty="0" smtClean="0"/>
              <a:t>(perceiver) : </a:t>
            </a:r>
            <a:r>
              <a:rPr lang="id-ID" sz="2400" b="0" dirty="0"/>
              <a:t>B</a:t>
            </a:r>
            <a:r>
              <a:rPr lang="id-ID" sz="2400" b="0" dirty="0" smtClean="0"/>
              <a:t>agaimana seseorang memberikan arti kepada kepribadian seseorang</a:t>
            </a:r>
          </a:p>
          <a:p>
            <a:pPr algn="just"/>
            <a:r>
              <a:rPr lang="id-ID" sz="2400" b="0" dirty="0" smtClean="0"/>
              <a:t>Sasaran  : objek yang diamati, bagaimana orang mersepsikan hal tersebut.</a:t>
            </a:r>
          </a:p>
          <a:p>
            <a:pPr algn="just"/>
            <a:r>
              <a:rPr lang="id-ID" sz="2400" b="0" dirty="0" smtClean="0"/>
              <a:t>Situasi : melihat kejadian adalah penting</a:t>
            </a:r>
          </a:p>
          <a:p>
            <a:pPr algn="just"/>
            <a:r>
              <a:rPr lang="id-ID" sz="2400" b="0" dirty="0" smtClean="0"/>
              <a:t>Attitude : predisposisi untuk bereaksi dengan cara yang menyenangkan atau yang tidak menyenangkan.</a:t>
            </a:r>
          </a:p>
          <a:p>
            <a:pPr algn="just"/>
            <a:r>
              <a:rPr lang="id-ID" sz="2400" b="0" dirty="0" smtClean="0"/>
              <a:t>Belajar  : proses perubahan yang relatif</a:t>
            </a:r>
            <a:endParaRPr lang="id-ID" sz="2400" b="0" dirty="0"/>
          </a:p>
        </p:txBody>
      </p:sp>
      <p:sp>
        <p:nvSpPr>
          <p:cNvPr id="2" name="Title 1"/>
          <p:cNvSpPr>
            <a:spLocks noGrp="1"/>
          </p:cNvSpPr>
          <p:nvPr>
            <p:ph type="title"/>
          </p:nvPr>
        </p:nvSpPr>
        <p:spPr/>
        <p:txBody>
          <a:bodyPr>
            <a:normAutofit/>
          </a:bodyPr>
          <a:lstStyle/>
          <a:p>
            <a:pPr algn="l"/>
            <a:r>
              <a:rPr lang="id-ID" b="1" dirty="0" smtClean="0"/>
              <a:t>Faktor Terjadinya Persepsi</a:t>
            </a:r>
            <a:endParaRPr lang="id-ID" b="1" dirty="0"/>
          </a:p>
        </p:txBody>
      </p:sp>
    </p:spTree>
    <p:extLst>
      <p:ext uri="{BB962C8B-B14F-4D97-AF65-F5344CB8AC3E}">
        <p14:creationId xmlns:p14="http://schemas.microsoft.com/office/powerpoint/2010/main" val="3879349499"/>
      </p:ext>
    </p:extLst>
  </p:cSld>
  <p:clrMapOvr>
    <a:masterClrMapping/>
  </p:clrMapOvr>
  <p:transition xmlns:p14="http://schemas.microsoft.com/office/powerpoint/2010/mai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id-ID" sz="2400" b="0" dirty="0" smtClean="0"/>
              <a:t>Pengondisian Klasik : keterkaitan antara stimulus dan respon</a:t>
            </a:r>
          </a:p>
          <a:p>
            <a:pPr algn="just">
              <a:buFont typeface="Wingdings" pitchFamily="2" charset="2"/>
              <a:buChar char="Ø"/>
            </a:pPr>
            <a:r>
              <a:rPr lang="id-ID" sz="2400" b="0" dirty="0" smtClean="0"/>
              <a:t>Pengondisian operan : perilaku merupakan fungsi dari suatu perilaku itu sendiri.</a:t>
            </a:r>
          </a:p>
          <a:p>
            <a:pPr algn="just">
              <a:buFont typeface="Wingdings" pitchFamily="2" charset="2"/>
              <a:buChar char="Ø"/>
            </a:pPr>
            <a:r>
              <a:rPr lang="id-ID" sz="2400" b="0" dirty="0" smtClean="0"/>
              <a:t>Teori sosial : proses belajar yang dilakukan melalui proses pengamatan.</a:t>
            </a:r>
            <a:endParaRPr lang="id-ID" sz="2400" b="0" dirty="0"/>
          </a:p>
        </p:txBody>
      </p:sp>
      <p:sp>
        <p:nvSpPr>
          <p:cNvPr id="2" name="Title 1"/>
          <p:cNvSpPr>
            <a:spLocks noGrp="1"/>
          </p:cNvSpPr>
          <p:nvPr>
            <p:ph type="title"/>
          </p:nvPr>
        </p:nvSpPr>
        <p:spPr/>
        <p:txBody>
          <a:bodyPr/>
          <a:lstStyle/>
          <a:p>
            <a:pPr algn="l"/>
            <a:r>
              <a:rPr lang="id-ID" b="1" dirty="0" smtClean="0"/>
              <a:t>Jenis - jenis Teori Belajar</a:t>
            </a:r>
            <a:endParaRPr lang="id-ID" b="1" dirty="0"/>
          </a:p>
        </p:txBody>
      </p:sp>
    </p:spTree>
    <p:extLst>
      <p:ext uri="{BB962C8B-B14F-4D97-AF65-F5344CB8AC3E}">
        <p14:creationId xmlns:p14="http://schemas.microsoft.com/office/powerpoint/2010/main" val="315418322"/>
      </p:ext>
    </p:extLst>
  </p:cSld>
  <p:clrMapOvr>
    <a:masterClrMapping/>
  </p:clrMapOvr>
  <p:transition xmlns:p14="http://schemas.microsoft.com/office/powerpoint/2010/mai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id-ID" sz="2400" b="0" dirty="0" smtClean="0"/>
              <a:t>Effort : usaha individu diwujudkan dalam bentuk motivasi</a:t>
            </a:r>
          </a:p>
          <a:p>
            <a:pPr algn="just">
              <a:buFont typeface="Wingdings" pitchFamily="2" charset="2"/>
              <a:buChar char="Ø"/>
            </a:pPr>
            <a:r>
              <a:rPr lang="id-ID" sz="2400" b="0" dirty="0" smtClean="0"/>
              <a:t>Ability : ability individu diwujudkan dalam bentuk kompetensi, individu yang berkompeten memiliki pengetahuan dan keahlian</a:t>
            </a:r>
          </a:p>
          <a:p>
            <a:pPr algn="just">
              <a:buFont typeface="Wingdings" pitchFamily="2" charset="2"/>
              <a:buChar char="Ø"/>
            </a:pPr>
            <a:r>
              <a:rPr lang="id-ID" sz="2400" b="0" dirty="0" smtClean="0"/>
              <a:t>Situasi Lingkungan : lingkungan dapat berdampak positif maupun negatif, lingkungan yang kondusif misalnya adanya dukungan dari atasan, teman kerja, sarana dan prasarana yang baik.</a:t>
            </a:r>
            <a:endParaRPr lang="id-ID" sz="2400" b="0" dirty="0"/>
          </a:p>
        </p:txBody>
      </p:sp>
      <p:sp>
        <p:nvSpPr>
          <p:cNvPr id="2" name="Title 1"/>
          <p:cNvSpPr>
            <a:spLocks noGrp="1"/>
          </p:cNvSpPr>
          <p:nvPr>
            <p:ph type="title"/>
          </p:nvPr>
        </p:nvSpPr>
        <p:spPr/>
        <p:txBody>
          <a:bodyPr/>
          <a:lstStyle/>
          <a:p>
            <a:pPr algn="l"/>
            <a:r>
              <a:rPr lang="id-ID" b="1" dirty="0" smtClean="0"/>
              <a:t>Kinerja Individu</a:t>
            </a:r>
            <a:endParaRPr lang="id-ID" b="1" dirty="0"/>
          </a:p>
        </p:txBody>
      </p:sp>
    </p:spTree>
    <p:extLst>
      <p:ext uri="{BB962C8B-B14F-4D97-AF65-F5344CB8AC3E}">
        <p14:creationId xmlns:p14="http://schemas.microsoft.com/office/powerpoint/2010/main" val="1789785991"/>
      </p:ext>
    </p:extLst>
  </p:cSld>
  <p:clrMapOvr>
    <a:masterClrMapping/>
  </p:clrMapOvr>
  <p:transition xmlns:p14="http://schemas.microsoft.com/office/powerpoint/2010/mai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Ø"/>
            </a:pPr>
            <a:r>
              <a:rPr lang="id-ID" sz="2400" b="0" dirty="0" smtClean="0"/>
              <a:t>Anteccendents : apa yang melatarbelakangi perilaku indibidu ?</a:t>
            </a:r>
          </a:p>
          <a:p>
            <a:pPr algn="just">
              <a:buFont typeface="Wingdings" pitchFamily="2" charset="2"/>
              <a:buChar char="Ø"/>
            </a:pPr>
            <a:r>
              <a:rPr lang="id-ID" sz="2400" b="0" dirty="0" smtClean="0"/>
              <a:t>Behavior : apa yang individu lakukan atau katakan ?</a:t>
            </a:r>
          </a:p>
          <a:p>
            <a:pPr algn="just">
              <a:buFont typeface="Wingdings" pitchFamily="2" charset="2"/>
              <a:buChar char="Ø"/>
            </a:pPr>
            <a:r>
              <a:rPr lang="id-ID" sz="2400" b="0" dirty="0" smtClean="0"/>
              <a:t>Consequences : apa yang terjadi setelah tindakan tersebut?</a:t>
            </a:r>
            <a:endParaRPr lang="id-ID" sz="2400" b="0" dirty="0"/>
          </a:p>
        </p:txBody>
      </p:sp>
      <p:sp>
        <p:nvSpPr>
          <p:cNvPr id="2" name="Title 1"/>
          <p:cNvSpPr>
            <a:spLocks noGrp="1"/>
          </p:cNvSpPr>
          <p:nvPr>
            <p:ph type="title"/>
          </p:nvPr>
        </p:nvSpPr>
        <p:spPr/>
        <p:txBody>
          <a:bodyPr/>
          <a:lstStyle/>
          <a:p>
            <a:pPr algn="l"/>
            <a:r>
              <a:rPr lang="id-ID" b="1" dirty="0" smtClean="0"/>
              <a:t>Langkah Modifikasi Perilaku</a:t>
            </a:r>
            <a:endParaRPr lang="id-ID" b="1" dirty="0"/>
          </a:p>
        </p:txBody>
      </p:sp>
    </p:spTree>
    <p:extLst>
      <p:ext uri="{BB962C8B-B14F-4D97-AF65-F5344CB8AC3E}">
        <p14:creationId xmlns:p14="http://schemas.microsoft.com/office/powerpoint/2010/main" val="2749715808"/>
      </p:ext>
    </p:extLst>
  </p:cSld>
  <p:clrMapOvr>
    <a:masterClrMapping/>
  </p:clrMapOvr>
  <p:transition xmlns:p14="http://schemas.microsoft.com/office/powerpoint/2010/main" spd="slow">
    <p:push dir="u"/>
  </p:transition>
</p:sld>
</file>

<file path=ppt/theme/theme1.xml><?xml version="1.0" encoding="utf-8"?>
<a:theme xmlns:a="http://schemas.openxmlformats.org/drawingml/2006/main" name="FEB Telkom University I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 ANALISIS LAPORAN KEUANGAN.pptx</Template>
  <TotalTime>21</TotalTime>
  <Words>404</Words>
  <Application>Microsoft Macintosh PowerPoint</Application>
  <PresentationFormat>On-screen Show (4:3)</PresentationFormat>
  <Paragraphs>60</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FEB Telkom University II</vt:lpstr>
      <vt:lpstr>CorelDRAW</vt:lpstr>
      <vt:lpstr> BAB ll</vt:lpstr>
      <vt:lpstr>Pengertian Perilaku Individu</vt:lpstr>
      <vt:lpstr>PowerPoint Presentation</vt:lpstr>
      <vt:lpstr>PowerPoint Presentation</vt:lpstr>
      <vt:lpstr>PowerPoint Presentation</vt:lpstr>
      <vt:lpstr>Faktor Terjadinya Persepsi</vt:lpstr>
      <vt:lpstr>Jenis - jenis Teori Belajar</vt:lpstr>
      <vt:lpstr>Kinerja Individu</vt:lpstr>
      <vt:lpstr>Langkah Modifikasi Perilaku</vt:lpstr>
      <vt:lpstr>Kesimpulan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ll</dc:title>
  <dc:creator>gita</dc:creator>
  <cp:lastModifiedBy>asyifa</cp:lastModifiedBy>
  <cp:revision>10</cp:revision>
  <dcterms:created xsi:type="dcterms:W3CDTF">2017-02-14T11:47:00Z</dcterms:created>
  <dcterms:modified xsi:type="dcterms:W3CDTF">2017-02-21T15:33:53Z</dcterms:modified>
</cp:coreProperties>
</file>