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63" r:id="rId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4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650F606-B9AC-4B10-BB33-F49EC635EDDF}" type="datetimeFigureOut">
              <a:rPr lang="id-ID" smtClean="0"/>
              <a:t>26/02/2017</a:t>
            </a:fld>
            <a:endParaRPr lang="id-ID"/>
          </a:p>
        </p:txBody>
      </p:sp>
      <p:sp>
        <p:nvSpPr>
          <p:cNvPr id="5" name="Footer Placeholder 4"/>
          <p:cNvSpPr>
            <a:spLocks noGrp="1"/>
          </p:cNvSpPr>
          <p:nvPr>
            <p:ph type="ftr" sz="quarter" idx="11"/>
          </p:nvPr>
        </p:nvSpPr>
        <p:spPr>
          <a:xfrm>
            <a:off x="2692397" y="5037663"/>
            <a:ext cx="5214635" cy="279400"/>
          </a:xfrm>
        </p:spPr>
        <p:txBody>
          <a:bodyPr/>
          <a:lstStyle/>
          <a:p>
            <a:endParaRPr lang="id-ID"/>
          </a:p>
        </p:txBody>
      </p:sp>
      <p:sp>
        <p:nvSpPr>
          <p:cNvPr id="6" name="Slide Number Placeholder 5"/>
          <p:cNvSpPr>
            <a:spLocks noGrp="1"/>
          </p:cNvSpPr>
          <p:nvPr>
            <p:ph type="sldNum" sz="quarter" idx="12"/>
          </p:nvPr>
        </p:nvSpPr>
        <p:spPr>
          <a:xfrm>
            <a:off x="8956900" y="5037663"/>
            <a:ext cx="551167" cy="279400"/>
          </a:xfrm>
        </p:spPr>
        <p:txBody>
          <a:bodyPr/>
          <a:lstStyle/>
          <a:p>
            <a:fld id="{BD929276-B8D4-4ED3-9B4C-97F55891CFE6}" type="slidenum">
              <a:rPr lang="id-ID" smtClean="0"/>
              <a:t>‹#›</a:t>
            </a:fld>
            <a:endParaRPr lang="id-ID"/>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752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0F606-B9AC-4B10-BB33-F49EC635EDDF}" type="datetimeFigureOut">
              <a:rPr lang="id-ID" smtClean="0"/>
              <a:t>26/02/2017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D929276-B8D4-4ED3-9B4C-97F55891CFE6}" type="slidenum">
              <a:rPr lang="id-ID" smtClean="0"/>
              <a:t>‹#›</a:t>
            </a:fld>
            <a:endParaRPr lang="id-ID"/>
          </a:p>
        </p:txBody>
      </p:sp>
    </p:spTree>
    <p:extLst>
      <p:ext uri="{BB962C8B-B14F-4D97-AF65-F5344CB8AC3E}">
        <p14:creationId xmlns:p14="http://schemas.microsoft.com/office/powerpoint/2010/main" val="77571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0F606-B9AC-4B10-BB33-F49EC635EDDF}" type="datetimeFigureOut">
              <a:rPr lang="id-ID" smtClean="0"/>
              <a:t>26/02/2017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929276-B8D4-4ED3-9B4C-97F55891CFE6}" type="slidenum">
              <a:rPr lang="id-ID" smtClean="0"/>
              <a:t>‹#›</a:t>
            </a:fld>
            <a:endParaRPr lang="id-ID"/>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5272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0F606-B9AC-4B10-BB33-F49EC635EDDF}" type="datetimeFigureOut">
              <a:rPr lang="id-ID" smtClean="0"/>
              <a:t>26/02/2017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929276-B8D4-4ED3-9B4C-97F55891CFE6}" type="slidenum">
              <a:rPr lang="id-ID" smtClean="0"/>
              <a:t>‹#›</a:t>
            </a:fld>
            <a:endParaRPr lang="id-ID"/>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662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0F606-B9AC-4B10-BB33-F49EC635EDDF}" type="datetimeFigureOut">
              <a:rPr lang="id-ID" smtClean="0"/>
              <a:t>26/02/2017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929276-B8D4-4ED3-9B4C-97F55891CFE6}" type="slidenum">
              <a:rPr lang="id-ID" smtClean="0"/>
              <a:t>‹#›</a:t>
            </a:fld>
            <a:endParaRPr lang="id-ID"/>
          </a:p>
        </p:txBody>
      </p:sp>
    </p:spTree>
    <p:extLst>
      <p:ext uri="{BB962C8B-B14F-4D97-AF65-F5344CB8AC3E}">
        <p14:creationId xmlns:p14="http://schemas.microsoft.com/office/powerpoint/2010/main" val="3826027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0F606-B9AC-4B10-BB33-F49EC635EDDF}" type="datetimeFigureOut">
              <a:rPr lang="id-ID" smtClean="0"/>
              <a:t>26/02/2017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929276-B8D4-4ED3-9B4C-97F55891CFE6}" type="slidenum">
              <a:rPr lang="id-ID" smtClean="0"/>
              <a:t>‹#›</a:t>
            </a:fld>
            <a:endParaRPr lang="id-ID"/>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834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0F606-B9AC-4B10-BB33-F49EC635EDDF}" type="datetimeFigureOut">
              <a:rPr lang="id-ID" smtClean="0"/>
              <a:t>26/02/2017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929276-B8D4-4ED3-9B4C-97F55891CFE6}" type="slidenum">
              <a:rPr lang="id-ID" smtClean="0"/>
              <a:t>‹#›</a:t>
            </a:fld>
            <a:endParaRPr lang="id-ID"/>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0029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50F606-B9AC-4B10-BB33-F49EC635EDDF}" type="datetimeFigureOut">
              <a:rPr lang="id-ID" smtClean="0"/>
              <a:t>26/02/2017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929276-B8D4-4ED3-9B4C-97F55891CFE6}"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4533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50F606-B9AC-4B10-BB33-F49EC635EDDF}" type="datetimeFigureOut">
              <a:rPr lang="id-ID" smtClean="0"/>
              <a:t>26/02/2017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929276-B8D4-4ED3-9B4C-97F55891CFE6}" type="slidenum">
              <a:rPr lang="id-ID" smtClean="0"/>
              <a:t>‹#›</a:t>
            </a:fld>
            <a:endParaRPr lang="id-ID"/>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6771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50F606-B9AC-4B10-BB33-F49EC635EDDF}" type="datetimeFigureOut">
              <a:rPr lang="id-ID" smtClean="0"/>
              <a:t>26/02/2017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929276-B8D4-4ED3-9B4C-97F55891CFE6}" type="slidenum">
              <a:rPr lang="id-ID" smtClean="0"/>
              <a:t>‹#›</a:t>
            </a:fld>
            <a:endParaRPr lang="id-ID"/>
          </a:p>
        </p:txBody>
      </p:sp>
    </p:spTree>
    <p:extLst>
      <p:ext uri="{BB962C8B-B14F-4D97-AF65-F5344CB8AC3E}">
        <p14:creationId xmlns:p14="http://schemas.microsoft.com/office/powerpoint/2010/main" val="3427420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0F606-B9AC-4B10-BB33-F49EC635EDDF}" type="datetimeFigureOut">
              <a:rPr lang="id-ID" smtClean="0"/>
              <a:t>26/02/2017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929276-B8D4-4ED3-9B4C-97F55891CFE6}" type="slidenum">
              <a:rPr lang="id-ID" smtClean="0"/>
              <a:t>‹#›</a:t>
            </a:fld>
            <a:endParaRPr lang="id-ID"/>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7566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50F606-B9AC-4B10-BB33-F49EC635EDDF}" type="datetimeFigureOut">
              <a:rPr lang="id-ID" smtClean="0"/>
              <a:t>26/02/2017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D929276-B8D4-4ED3-9B4C-97F55891CFE6}" type="slidenum">
              <a:rPr lang="id-ID" smtClean="0"/>
              <a:t>‹#›</a:t>
            </a:fld>
            <a:endParaRPr lang="id-ID"/>
          </a:p>
        </p:txBody>
      </p:sp>
    </p:spTree>
    <p:extLst>
      <p:ext uri="{BB962C8B-B14F-4D97-AF65-F5344CB8AC3E}">
        <p14:creationId xmlns:p14="http://schemas.microsoft.com/office/powerpoint/2010/main" val="335625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50F606-B9AC-4B10-BB33-F49EC635EDDF}" type="datetimeFigureOut">
              <a:rPr lang="id-ID" smtClean="0"/>
              <a:t>26/02/2017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D929276-B8D4-4ED3-9B4C-97F55891CFE6}" type="slidenum">
              <a:rPr lang="id-ID" smtClean="0"/>
              <a:t>‹#›</a:t>
            </a:fld>
            <a:endParaRPr lang="id-ID"/>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540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0F606-B9AC-4B10-BB33-F49EC635EDDF}" type="datetimeFigureOut">
              <a:rPr lang="id-ID" smtClean="0"/>
              <a:t>26/02/2017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D929276-B8D4-4ED3-9B4C-97F55891CFE6}"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85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0F606-B9AC-4B10-BB33-F49EC635EDDF}" type="datetimeFigureOut">
              <a:rPr lang="id-ID" smtClean="0"/>
              <a:t>26/02/2017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D929276-B8D4-4ED3-9B4C-97F55891CFE6}" type="slidenum">
              <a:rPr lang="id-ID" smtClean="0"/>
              <a:t>‹#›</a:t>
            </a:fld>
            <a:endParaRPr lang="id-ID"/>
          </a:p>
        </p:txBody>
      </p:sp>
    </p:spTree>
    <p:extLst>
      <p:ext uri="{BB962C8B-B14F-4D97-AF65-F5344CB8AC3E}">
        <p14:creationId xmlns:p14="http://schemas.microsoft.com/office/powerpoint/2010/main" val="2377702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0F606-B9AC-4B10-BB33-F49EC635EDDF}" type="datetimeFigureOut">
              <a:rPr lang="id-ID" smtClean="0"/>
              <a:t>26/02/2017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D929276-B8D4-4ED3-9B4C-97F55891CFE6}" type="slidenum">
              <a:rPr lang="id-ID" smtClean="0"/>
              <a:t>‹#›</a:t>
            </a:fld>
            <a:endParaRPr lang="id-ID"/>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8284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0F606-B9AC-4B10-BB33-F49EC635EDDF}" type="datetimeFigureOut">
              <a:rPr lang="id-ID" smtClean="0"/>
              <a:t>26/02/2017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D929276-B8D4-4ED3-9B4C-97F55891CFE6}" type="slidenum">
              <a:rPr lang="id-ID" smtClean="0"/>
              <a:t>‹#›</a:t>
            </a:fld>
            <a:endParaRPr lang="id-ID"/>
          </a:p>
        </p:txBody>
      </p:sp>
    </p:spTree>
    <p:extLst>
      <p:ext uri="{BB962C8B-B14F-4D97-AF65-F5344CB8AC3E}">
        <p14:creationId xmlns:p14="http://schemas.microsoft.com/office/powerpoint/2010/main" val="10699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50F606-B9AC-4B10-BB33-F49EC635EDDF}" type="datetimeFigureOut">
              <a:rPr lang="id-ID" smtClean="0"/>
              <a:t>26/02/2017</a:t>
            </a:fld>
            <a:endParaRPr lang="id-ID"/>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d-ID"/>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929276-B8D4-4ED3-9B4C-97F55891CFE6}" type="slidenum">
              <a:rPr lang="id-ID" smtClean="0"/>
              <a:t>‹#›</a:t>
            </a:fld>
            <a:endParaRPr lang="id-ID"/>
          </a:p>
        </p:txBody>
      </p:sp>
    </p:spTree>
    <p:extLst>
      <p:ext uri="{BB962C8B-B14F-4D97-AF65-F5344CB8AC3E}">
        <p14:creationId xmlns:p14="http://schemas.microsoft.com/office/powerpoint/2010/main" val="2803733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1756831"/>
            <a:ext cx="7514165" cy="1515533"/>
          </a:xfrm>
        </p:spPr>
        <p:txBody>
          <a:bodyPr/>
          <a:lstStyle/>
          <a:p>
            <a:r>
              <a:rPr lang="id-ID" sz="3200" b="1" dirty="0" smtClean="0"/>
              <a:t>BAB I: </a:t>
            </a:r>
            <a:br>
              <a:rPr lang="id-ID" sz="3200" b="1" dirty="0" smtClean="0"/>
            </a:br>
            <a:r>
              <a:rPr lang="id-ID" sz="3200" b="1" dirty="0" smtClean="0"/>
              <a:t>STUDI TENTANG ORGANISASI</a:t>
            </a:r>
            <a:endParaRPr lang="id-ID" sz="3200" b="1" dirty="0"/>
          </a:p>
        </p:txBody>
      </p:sp>
      <p:sp>
        <p:nvSpPr>
          <p:cNvPr id="4" name="Subtitle 3"/>
          <p:cNvSpPr txBox="1">
            <a:spLocks noGrp="1"/>
          </p:cNvSpPr>
          <p:nvPr>
            <p:ph type="subTitle" idx="1"/>
          </p:nvPr>
        </p:nvSpPr>
        <p:spPr>
          <a:xfrm>
            <a:off x="6824131" y="3853865"/>
            <a:ext cx="5748869" cy="1661993"/>
          </a:xfrm>
          <a:prstGeom prst="rect">
            <a:avLst/>
          </a:prstGeom>
          <a:noFill/>
        </p:spPr>
        <p:txBody>
          <a:bodyPr wrap="square" rtlCol="0">
            <a:spAutoFit/>
          </a:bodyPr>
          <a:lstStyle/>
          <a:p>
            <a:pPr algn="just"/>
            <a:r>
              <a:rPr lang="id-ID" sz="1100" dirty="0">
                <a:latin typeface="Times New Roman" panose="02020603050405020304" pitchFamily="18" charset="0"/>
                <a:cs typeface="Times New Roman" panose="02020603050405020304" pitchFamily="18" charset="0"/>
              </a:rPr>
              <a:t>Hanna Suci </a:t>
            </a:r>
            <a:r>
              <a:rPr lang="id-ID" sz="1100" dirty="0" smtClean="0">
                <a:latin typeface="Times New Roman" panose="02020603050405020304" pitchFamily="18" charset="0"/>
                <a:cs typeface="Times New Roman" panose="02020603050405020304" pitchFamily="18" charset="0"/>
              </a:rPr>
              <a:t>Ramadhani	 	(1401154453)</a:t>
            </a:r>
            <a:endParaRPr lang="id-ID" sz="1100" dirty="0">
              <a:latin typeface="Times New Roman" panose="02020603050405020304" pitchFamily="18" charset="0"/>
              <a:cs typeface="Times New Roman" panose="02020603050405020304" pitchFamily="18" charset="0"/>
            </a:endParaRPr>
          </a:p>
          <a:p>
            <a:pPr algn="just"/>
            <a:r>
              <a:rPr lang="id-ID" sz="1100" dirty="0">
                <a:latin typeface="Times New Roman" panose="02020603050405020304" pitchFamily="18" charset="0"/>
                <a:cs typeface="Times New Roman" panose="02020603050405020304" pitchFamily="18" charset="0"/>
              </a:rPr>
              <a:t>Nanda Duro Windania </a:t>
            </a:r>
            <a:r>
              <a:rPr lang="id-ID" sz="1100" dirty="0" smtClean="0">
                <a:latin typeface="Times New Roman" panose="02020603050405020304" pitchFamily="18" charset="0"/>
                <a:cs typeface="Times New Roman" panose="02020603050405020304" pitchFamily="18" charset="0"/>
              </a:rPr>
              <a:t>		(1401154451)</a:t>
            </a:r>
            <a:endParaRPr lang="id-ID" sz="1100" dirty="0">
              <a:latin typeface="Times New Roman" panose="02020603050405020304" pitchFamily="18" charset="0"/>
              <a:cs typeface="Times New Roman" panose="02020603050405020304" pitchFamily="18" charset="0"/>
            </a:endParaRPr>
          </a:p>
          <a:p>
            <a:pPr algn="just"/>
            <a:r>
              <a:rPr lang="id-ID" sz="1100" dirty="0">
                <a:latin typeface="Times New Roman" panose="02020603050405020304" pitchFamily="18" charset="0"/>
                <a:cs typeface="Times New Roman" panose="02020603050405020304" pitchFamily="18" charset="0"/>
              </a:rPr>
              <a:t>Priscilla Dea Arum </a:t>
            </a:r>
            <a:r>
              <a:rPr lang="id-ID" sz="1100" dirty="0" smtClean="0">
                <a:latin typeface="Times New Roman" panose="02020603050405020304" pitchFamily="18" charset="0"/>
                <a:cs typeface="Times New Roman" panose="02020603050405020304" pitchFamily="18" charset="0"/>
              </a:rPr>
              <a:t>Nevada 	(1401154551)</a:t>
            </a:r>
            <a:endParaRPr lang="id-ID" sz="1100" dirty="0">
              <a:latin typeface="Times New Roman" panose="02020603050405020304" pitchFamily="18" charset="0"/>
              <a:cs typeface="Times New Roman" panose="02020603050405020304" pitchFamily="18" charset="0"/>
            </a:endParaRPr>
          </a:p>
          <a:p>
            <a:pPr algn="just"/>
            <a:r>
              <a:rPr lang="id-ID" sz="1100" dirty="0">
                <a:latin typeface="Times New Roman" panose="02020603050405020304" pitchFamily="18" charset="0"/>
                <a:cs typeface="Times New Roman" panose="02020603050405020304" pitchFamily="18" charset="0"/>
              </a:rPr>
              <a:t>Yeni Nuriyati </a:t>
            </a:r>
            <a:r>
              <a:rPr lang="id-ID" sz="1100" dirty="0" smtClean="0">
                <a:latin typeface="Times New Roman" panose="02020603050405020304" pitchFamily="18" charset="0"/>
                <a:cs typeface="Times New Roman" panose="02020603050405020304" pitchFamily="18" charset="0"/>
              </a:rPr>
              <a:t>			(1401154523)</a:t>
            </a:r>
            <a:endParaRPr lang="id-ID" sz="1100" dirty="0">
              <a:latin typeface="Times New Roman" panose="02020603050405020304" pitchFamily="18" charset="0"/>
              <a:cs typeface="Times New Roman" panose="02020603050405020304" pitchFamily="18" charset="0"/>
            </a:endParaRPr>
          </a:p>
          <a:p>
            <a:pPr algn="just"/>
            <a:r>
              <a:rPr lang="id-ID" sz="1100" dirty="0">
                <a:latin typeface="Times New Roman" panose="02020603050405020304" pitchFamily="18" charset="0"/>
                <a:cs typeface="Times New Roman" panose="02020603050405020304" pitchFamily="18" charset="0"/>
              </a:rPr>
              <a:t>Zahara Fitri Ramandhini </a:t>
            </a:r>
            <a:r>
              <a:rPr lang="id-ID" sz="1100" dirty="0" smtClean="0">
                <a:latin typeface="Times New Roman" panose="02020603050405020304" pitchFamily="18" charset="0"/>
                <a:cs typeface="Times New Roman" panose="02020603050405020304" pitchFamily="18" charset="0"/>
              </a:rPr>
              <a:t>	(1401154495)</a:t>
            </a:r>
            <a:endParaRPr lang="id-ID" sz="1100" dirty="0">
              <a:latin typeface="Times New Roman" panose="02020603050405020304" pitchFamily="18" charset="0"/>
              <a:cs typeface="Times New Roman" panose="02020603050405020304" pitchFamily="18" charset="0"/>
            </a:endParaRPr>
          </a:p>
          <a:p>
            <a:endParaRPr lang="id-ID" sz="1100" dirty="0"/>
          </a:p>
        </p:txBody>
      </p:sp>
    </p:spTree>
    <p:extLst>
      <p:ext uri="{BB962C8B-B14F-4D97-AF65-F5344CB8AC3E}">
        <p14:creationId xmlns:p14="http://schemas.microsoft.com/office/powerpoint/2010/main" val="251835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Perkembangan Ilmu Perilaku Organisasi</a:t>
            </a:r>
            <a:endParaRPr lang="id-ID" dirty="0"/>
          </a:p>
        </p:txBody>
      </p:sp>
      <p:sp>
        <p:nvSpPr>
          <p:cNvPr id="3" name="Content Placeholder 2"/>
          <p:cNvSpPr>
            <a:spLocks noGrp="1"/>
          </p:cNvSpPr>
          <p:nvPr>
            <p:ph idx="1"/>
          </p:nvPr>
        </p:nvSpPr>
        <p:spPr/>
        <p:txBody>
          <a:bodyPr>
            <a:normAutofit lnSpcReduction="10000"/>
          </a:bodyPr>
          <a:lstStyle/>
          <a:p>
            <a:r>
              <a:rPr lang="id-ID" dirty="0" smtClean="0"/>
              <a:t>Perilaku Organisasi adalah disiplin ilmu yang relatif baru yang merupakan ilmu keperilakuan terapan dan dibangun atas kontribusi dari sejumlah disiplin ilmu keperilakuan lain yang lebih dulu ada</a:t>
            </a:r>
          </a:p>
          <a:p>
            <a:r>
              <a:rPr lang="id-ID" dirty="0" smtClean="0"/>
              <a:t>Ilmu ilmu perilaku yang amat besar sumbangannya terhaap perkembangan perilaku organisasi di antaranya adalah psikologi, sosiologi, psikologi sosial, antropologi, dan ilmu politik </a:t>
            </a:r>
            <a:r>
              <a:rPr lang="id-ID" i="1" dirty="0" smtClean="0"/>
              <a:t>(Robin, 2001)</a:t>
            </a:r>
          </a:p>
          <a:p>
            <a:r>
              <a:rPr lang="id-ID" dirty="0" smtClean="0"/>
              <a:t>Pentingnya mempelajari perilaku organisasi adalah untuk memprediksi, eksplanasi, dan mengendalikan perilaku yang terjadi dalam organisasi</a:t>
            </a:r>
          </a:p>
          <a:p>
            <a:pPr marL="0" indent="0">
              <a:buNone/>
            </a:pPr>
            <a:endParaRPr lang="id-ID" dirty="0"/>
          </a:p>
        </p:txBody>
      </p:sp>
    </p:spTree>
    <p:extLst>
      <p:ext uri="{BB962C8B-B14F-4D97-AF65-F5344CB8AC3E}">
        <p14:creationId xmlns:p14="http://schemas.microsoft.com/office/powerpoint/2010/main" val="2140359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500" dirty="0" smtClean="0"/>
              <a:t>Perilaku Organisasi Mengikuti Prinsip Prinsip Manusia</a:t>
            </a:r>
            <a:endParaRPr lang="id-ID" sz="3500" dirty="0"/>
          </a:p>
        </p:txBody>
      </p:sp>
      <p:sp>
        <p:nvSpPr>
          <p:cNvPr id="3" name="Content Placeholder 2"/>
          <p:cNvSpPr>
            <a:spLocks noGrp="1"/>
          </p:cNvSpPr>
          <p:nvPr>
            <p:ph idx="1"/>
          </p:nvPr>
        </p:nvSpPr>
        <p:spPr/>
        <p:txBody>
          <a:bodyPr/>
          <a:lstStyle/>
          <a:p>
            <a:r>
              <a:rPr lang="id-ID" dirty="0" smtClean="0"/>
              <a:t>Keefektifan setiap organisasi sangat dipengaruhi oleh perilaku manusia</a:t>
            </a:r>
          </a:p>
          <a:p>
            <a:r>
              <a:rPr lang="id-ID" dirty="0" smtClean="0"/>
              <a:t>Orang adalah sumber daya yang umum bagi semua organisasi, tidak ada organisasi “tanpa orang”</a:t>
            </a:r>
          </a:p>
          <a:p>
            <a:r>
              <a:rPr lang="id-ID" dirty="0" smtClean="0"/>
              <a:t>Setiap orang mempunyai keunikan persepsi, kepribadian dan pengalaman hidup, perbedaan sikap, keyakinan dan tingkat cita cita</a:t>
            </a:r>
            <a:endParaRPr lang="id-ID" dirty="0"/>
          </a:p>
        </p:txBody>
      </p:sp>
    </p:spTree>
    <p:extLst>
      <p:ext uri="{BB962C8B-B14F-4D97-AF65-F5344CB8AC3E}">
        <p14:creationId xmlns:p14="http://schemas.microsoft.com/office/powerpoint/2010/main" val="3376697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Pentingnya Mempelajari Perilaku Organisasi</a:t>
            </a:r>
            <a:endParaRPr lang="id-ID" dirty="0"/>
          </a:p>
        </p:txBody>
      </p:sp>
      <p:sp>
        <p:nvSpPr>
          <p:cNvPr id="3" name="Content Placeholder 2"/>
          <p:cNvSpPr>
            <a:spLocks noGrp="1"/>
          </p:cNvSpPr>
          <p:nvPr>
            <p:ph idx="1"/>
          </p:nvPr>
        </p:nvSpPr>
        <p:spPr/>
        <p:txBody>
          <a:bodyPr/>
          <a:lstStyle/>
          <a:p>
            <a:r>
              <a:rPr lang="id-ID" dirty="0" smtClean="0"/>
              <a:t>Prediksi: Keteraturan perilaku dalam organisasi memberikan kemungkinan kepada kita untuk melakukan prediksi atas perilaku perilaku anggota organisasi pada masa yang akan datang</a:t>
            </a:r>
          </a:p>
          <a:p>
            <a:r>
              <a:rPr lang="id-ID" dirty="0" smtClean="0"/>
              <a:t>Eksplanasi: Perilaku organisasi penting untuk memungkinkan identifikasi dari eksplanasi atas berbagai peristiwa keperilakuan yang terjadi</a:t>
            </a:r>
          </a:p>
          <a:p>
            <a:r>
              <a:rPr lang="id-ID" dirty="0" smtClean="0"/>
              <a:t>Pengendalian: Semakin banyak perilaku atau kejadian yang dapat diprediksikan, dan semakin banyak yang dapat dijelaskan, maka pada gilirannya akan dibutuhkan bentuk kontrol atau pengendalian perilaku</a:t>
            </a:r>
            <a:endParaRPr lang="id-ID" dirty="0"/>
          </a:p>
        </p:txBody>
      </p:sp>
    </p:spTree>
    <p:extLst>
      <p:ext uri="{BB962C8B-B14F-4D97-AF65-F5344CB8AC3E}">
        <p14:creationId xmlns:p14="http://schemas.microsoft.com/office/powerpoint/2010/main" val="2116083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dirty="0" smtClean="0"/>
              <a:t>Perilaku Organisasi Mengikuti Prinsip Prinsip Manusia</a:t>
            </a:r>
            <a:endParaRPr lang="id-ID" sz="3200" dirty="0"/>
          </a:p>
        </p:txBody>
      </p:sp>
      <p:sp>
        <p:nvSpPr>
          <p:cNvPr id="3" name="Content Placeholder 2"/>
          <p:cNvSpPr>
            <a:spLocks noGrp="1"/>
          </p:cNvSpPr>
          <p:nvPr>
            <p:ph idx="1"/>
          </p:nvPr>
        </p:nvSpPr>
        <p:spPr>
          <a:xfrm>
            <a:off x="749300" y="2556932"/>
            <a:ext cx="10147297" cy="3318936"/>
          </a:xfrm>
        </p:spPr>
        <p:txBody>
          <a:bodyPr/>
          <a:lstStyle/>
          <a:p>
            <a:pPr marL="0" indent="0" algn="ctr">
              <a:buNone/>
            </a:pPr>
            <a:r>
              <a:rPr lang="id-ID" dirty="0" smtClean="0"/>
              <a:t>Keefektifan setiap organisasi sangat dipengaruhi oleh perilaku manusianya. Orang adalah sumber daya yang umum bagi semua organisasi. Tidak ada organisasi “tanpa orang”. Satu prinsip yang penting dalam psikologi ialah bahwa setiap orang berbeda-beda. Setiap orang mempunyai keunikan persepsi, kepribadian, pengalaman hidup, perbedaan sikap, keyakinan dan tingkat cita cita. Agar efektif, para manajer organisasi harus memandang sikap pegawai atau anggotanya sebagai perwijudan yang unik dari seluruh faktor keprilakuan tersebut.</a:t>
            </a:r>
            <a:endParaRPr lang="id-ID" dirty="0"/>
          </a:p>
        </p:txBody>
      </p:sp>
    </p:spTree>
    <p:extLst>
      <p:ext uri="{BB962C8B-B14F-4D97-AF65-F5344CB8AC3E}">
        <p14:creationId xmlns:p14="http://schemas.microsoft.com/office/powerpoint/2010/main" val="3043854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Perilaku Dalam Organisasi</a:t>
            </a:r>
            <a:endParaRPr lang="id-ID" dirty="0"/>
          </a:p>
        </p:txBody>
      </p:sp>
      <p:sp>
        <p:nvSpPr>
          <p:cNvPr id="3" name="Content Placeholder 2"/>
          <p:cNvSpPr>
            <a:spLocks noGrp="1"/>
          </p:cNvSpPr>
          <p:nvPr>
            <p:ph idx="1"/>
          </p:nvPr>
        </p:nvSpPr>
        <p:spPr>
          <a:xfrm>
            <a:off x="1181102" y="2641600"/>
            <a:ext cx="9601196" cy="3937000"/>
          </a:xfrm>
        </p:spPr>
        <p:txBody>
          <a:bodyPr>
            <a:normAutofit fontScale="40000" lnSpcReduction="20000"/>
          </a:bodyPr>
          <a:lstStyle/>
          <a:p>
            <a:r>
              <a:rPr lang="id-ID" sz="4000" dirty="0" smtClean="0"/>
              <a:t>Individu</a:t>
            </a:r>
          </a:p>
          <a:p>
            <a:pPr marL="0" indent="0">
              <a:buNone/>
            </a:pPr>
            <a:r>
              <a:rPr lang="id-ID" sz="4000" dirty="0"/>
              <a:t>	</a:t>
            </a:r>
            <a:r>
              <a:rPr lang="id-ID" sz="4000" dirty="0" smtClean="0"/>
              <a:t>Prestasi Individu adalah dasar prestasi organisasi. Oleh karena itu pemahaman atas perilaku individual adalah hal </a:t>
            </a:r>
            <a:r>
              <a:rPr lang="id-ID" sz="4000" dirty="0" smtClean="0"/>
              <a:t>	yang </a:t>
            </a:r>
            <a:r>
              <a:rPr lang="id-ID" sz="4000" dirty="0" smtClean="0"/>
              <a:t>sangat penting bagi manajemen yang efektif.</a:t>
            </a:r>
          </a:p>
          <a:p>
            <a:pPr marL="285750" lvl="1"/>
            <a:r>
              <a:rPr lang="id-ID" sz="4000" dirty="0"/>
              <a:t>Kelompok</a:t>
            </a:r>
          </a:p>
          <a:p>
            <a:pPr marL="457200" lvl="2" indent="0">
              <a:buNone/>
            </a:pPr>
            <a:r>
              <a:rPr lang="id-ID" sz="4000" dirty="0" smtClean="0"/>
              <a:t>Usaha </a:t>
            </a:r>
            <a:r>
              <a:rPr lang="id-ID" sz="4000" dirty="0"/>
              <a:t>usaha individu para manajer menciptakan kelompok kelompok kerja untuk menangani tugas dan pekerjaan yang diberikan</a:t>
            </a:r>
            <a:r>
              <a:rPr lang="id-ID" sz="4000" dirty="0" smtClean="0"/>
              <a:t>.</a:t>
            </a:r>
          </a:p>
          <a:p>
            <a:r>
              <a:rPr lang="id-ID" sz="4000" dirty="0" smtClean="0"/>
              <a:t>Kelompok dan Pengaruh Antarpribadi</a:t>
            </a:r>
          </a:p>
          <a:p>
            <a:pPr marL="457200" lvl="1" indent="0">
              <a:buNone/>
            </a:pPr>
            <a:r>
              <a:rPr lang="id-ID" sz="4000" dirty="0" smtClean="0"/>
              <a:t>Perilaku kelompok dan pengaruh antarpribadi adalah juga kekuatan yang sangat besar pengaruhnya atas prestasi organisasi.</a:t>
            </a:r>
          </a:p>
          <a:p>
            <a:pPr marL="285750" lvl="2"/>
            <a:r>
              <a:rPr lang="id-ID" sz="4000" dirty="0" smtClean="0"/>
              <a:t>Perilaku dan Konflik Antar Kelompok</a:t>
            </a:r>
          </a:p>
          <a:p>
            <a:pPr marL="0" lvl="2" indent="0">
              <a:buNone/>
            </a:pPr>
            <a:r>
              <a:rPr lang="id-ID" sz="4000" dirty="0"/>
              <a:t>	</a:t>
            </a:r>
            <a:r>
              <a:rPr lang="id-ID" sz="4000" dirty="0" smtClean="0"/>
              <a:t>Jika kelompok berfungsi dan berinteraksi dengan kelompok lainnya, mereka mengembangkan seperangkat </a:t>
            </a:r>
            <a:r>
              <a:rPr lang="id-ID" sz="4000" dirty="0" smtClean="0"/>
              <a:t>	karakteristik </a:t>
            </a:r>
            <a:r>
              <a:rPr lang="id-ID" sz="4000" dirty="0" smtClean="0"/>
              <a:t>yang unik termasuk struktur, keterpaduan, peranan, norma dan proses.</a:t>
            </a:r>
          </a:p>
          <a:p>
            <a:pPr marL="457200" lvl="2" indent="0">
              <a:buNone/>
            </a:pPr>
            <a:r>
              <a:rPr lang="id-ID" sz="2500" dirty="0"/>
              <a:t>	</a:t>
            </a:r>
            <a:endParaRPr lang="id-ID" sz="2500" dirty="0" smtClean="0"/>
          </a:p>
          <a:p>
            <a:pPr marL="457200" lvl="1" indent="0">
              <a:buNone/>
            </a:pPr>
            <a:endParaRPr lang="id-ID" dirty="0" smtClean="0"/>
          </a:p>
        </p:txBody>
      </p:sp>
    </p:spTree>
    <p:extLst>
      <p:ext uri="{BB962C8B-B14F-4D97-AF65-F5344CB8AC3E}">
        <p14:creationId xmlns:p14="http://schemas.microsoft.com/office/powerpoint/2010/main" val="2356578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STRUKTUR ORGANISASI</a:t>
            </a:r>
            <a:endParaRPr lang="id-ID" dirty="0"/>
          </a:p>
        </p:txBody>
      </p:sp>
      <p:sp>
        <p:nvSpPr>
          <p:cNvPr id="3" name="Content Placeholder 2"/>
          <p:cNvSpPr>
            <a:spLocks noGrp="1"/>
          </p:cNvSpPr>
          <p:nvPr>
            <p:ph idx="1"/>
          </p:nvPr>
        </p:nvSpPr>
        <p:spPr/>
        <p:txBody>
          <a:bodyPr/>
          <a:lstStyle/>
          <a:p>
            <a:r>
              <a:rPr lang="id-ID" dirty="0" smtClean="0"/>
              <a:t>Untuk dapat bekerja secara efektif dalam organisasi, para manajer harus memiliki pemahaman yang jelas tentang struktur organisai</a:t>
            </a:r>
          </a:p>
          <a:p>
            <a:r>
              <a:rPr lang="id-ID" dirty="0" smtClean="0"/>
              <a:t>Dengan memandang suatu bagan organisasi, seseorang hanya melihat suatu susunan posisi, tugas tugas, pekerjaan dan garis wewenang dari bagian bagian dalam organisasi.</a:t>
            </a:r>
            <a:endParaRPr lang="id-ID" dirty="0"/>
          </a:p>
        </p:txBody>
      </p:sp>
    </p:spTree>
    <p:extLst>
      <p:ext uri="{BB962C8B-B14F-4D97-AF65-F5344CB8AC3E}">
        <p14:creationId xmlns:p14="http://schemas.microsoft.com/office/powerpoint/2010/main" val="3711148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Proses Organisasi</a:t>
            </a:r>
            <a:endParaRPr lang="id-ID" dirty="0"/>
          </a:p>
        </p:txBody>
      </p:sp>
      <p:sp>
        <p:nvSpPr>
          <p:cNvPr id="3" name="Content Placeholder 2"/>
          <p:cNvSpPr>
            <a:spLocks noGrp="1"/>
          </p:cNvSpPr>
          <p:nvPr>
            <p:ph idx="1"/>
          </p:nvPr>
        </p:nvSpPr>
        <p:spPr/>
        <p:txBody>
          <a:bodyPr>
            <a:normAutofit fontScale="70000" lnSpcReduction="20000"/>
          </a:bodyPr>
          <a:lstStyle/>
          <a:p>
            <a:r>
              <a:rPr lang="id-ID" dirty="0" smtClean="0"/>
              <a:t>Proses Komunikasi</a:t>
            </a:r>
          </a:p>
          <a:p>
            <a:pPr marL="0" indent="0">
              <a:buNone/>
            </a:pPr>
            <a:r>
              <a:rPr lang="id-ID" dirty="0"/>
              <a:t>	</a:t>
            </a:r>
            <a:r>
              <a:rPr lang="id-ID" dirty="0" smtClean="0"/>
              <a:t>Kelangsungan proses organisasi berkaitan dengan kemampuan manajemen untuk menerima, 	menyampaikan dan melaksanakan komunikasi.</a:t>
            </a:r>
          </a:p>
          <a:p>
            <a:r>
              <a:rPr lang="id-ID" dirty="0" smtClean="0"/>
              <a:t>Proses Pengambilan Keputusan</a:t>
            </a:r>
          </a:p>
          <a:p>
            <a:pPr marL="0" indent="0">
              <a:buNone/>
            </a:pPr>
            <a:r>
              <a:rPr lang="id-ID" dirty="0" smtClean="0"/>
              <a:t>	Masalah pengambilan keputusan dalam suatu organisasi tergantung pada tujuan yang tepat dan 	pengidentifikasian sarana untuk mencapai tujuan tersebut.</a:t>
            </a:r>
          </a:p>
          <a:p>
            <a:r>
              <a:rPr lang="id-ID" dirty="0" smtClean="0"/>
              <a:t>Proses Evaluasi Prestasi </a:t>
            </a:r>
          </a:p>
          <a:p>
            <a:pPr marL="0" indent="0">
              <a:buNone/>
            </a:pPr>
            <a:r>
              <a:rPr lang="id-ID" dirty="0" smtClean="0"/>
              <a:t>	Para manajer harus mengevaluasi prestasi individu dan kelompok di dalam organisasi tersebut</a:t>
            </a:r>
          </a:p>
          <a:p>
            <a:r>
              <a:rPr lang="id-ID" dirty="0" smtClean="0"/>
              <a:t>Proses Sosialisasi dan Karir</a:t>
            </a:r>
          </a:p>
          <a:p>
            <a:pPr marL="0" indent="0">
              <a:buNone/>
            </a:pPr>
            <a:r>
              <a:rPr lang="id-ID" dirty="0" smtClean="0"/>
              <a:t>	Individu memasuki organisasi untuk bekerja dan merintis tujuan karir pribadi mereka</a:t>
            </a:r>
          </a:p>
          <a:p>
            <a:pPr marL="0" indent="0">
              <a:buNone/>
            </a:pPr>
            <a:endParaRPr lang="id-ID" dirty="0" smtClean="0"/>
          </a:p>
        </p:txBody>
      </p:sp>
    </p:spTree>
    <p:extLst>
      <p:ext uri="{BB962C8B-B14F-4D97-AF65-F5344CB8AC3E}">
        <p14:creationId xmlns:p14="http://schemas.microsoft.com/office/powerpoint/2010/main" val="28451635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Retrospect</Template>
  <TotalTime>876</TotalTime>
  <Words>346</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Garamond</vt:lpstr>
      <vt:lpstr>Times New Roman</vt:lpstr>
      <vt:lpstr>Organic</vt:lpstr>
      <vt:lpstr>BAB I:  STUDI TENTANG ORGANISASI</vt:lpstr>
      <vt:lpstr>Perkembangan Ilmu Perilaku Organisasi</vt:lpstr>
      <vt:lpstr>Perilaku Organisasi Mengikuti Prinsip Prinsip Manusia</vt:lpstr>
      <vt:lpstr>Pentingnya Mempelajari Perilaku Organisasi</vt:lpstr>
      <vt:lpstr>Perilaku Organisasi Mengikuti Prinsip Prinsip Manusia</vt:lpstr>
      <vt:lpstr>Perilaku Dalam Organisasi</vt:lpstr>
      <vt:lpstr>STRUKTUR ORGANISASI</vt:lpstr>
      <vt:lpstr>Proses Organisasi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cp:revision>
  <dcterms:created xsi:type="dcterms:W3CDTF">2017-01-30T09:07:50Z</dcterms:created>
  <dcterms:modified xsi:type="dcterms:W3CDTF">2017-02-26T15:58:43Z</dcterms:modified>
</cp:coreProperties>
</file>