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5" r:id="rId9"/>
    <p:sldId id="266"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46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908" y="94134"/>
            <a:ext cx="3254189" cy="2635345"/>
          </a:xfrm>
          <a:prstGeom prst="rect">
            <a:avLst/>
          </a:prstGeom>
        </p:spPr>
      </p:pic>
      <p:sp>
        <p:nvSpPr>
          <p:cNvPr id="6" name="TextBox 5"/>
          <p:cNvSpPr txBox="1"/>
          <p:nvPr/>
        </p:nvSpPr>
        <p:spPr>
          <a:xfrm>
            <a:off x="2515427" y="2729479"/>
            <a:ext cx="5477706" cy="461665"/>
          </a:xfrm>
          <a:prstGeom prst="rect">
            <a:avLst/>
          </a:prstGeom>
          <a:noFill/>
        </p:spPr>
        <p:txBody>
          <a:bodyPr wrap="none" rtlCol="0">
            <a:spAutoFit/>
          </a:bodyPr>
          <a:lstStyle/>
          <a:p>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2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2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7216508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802"/>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2" name="TextBox 11"/>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96464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802"/>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2" name="TextBox 11"/>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879762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E6EAF65-4A8F-459A-96F3-2294E34A19C1}" type="datetimeFigureOut">
              <a:rPr lang="id-ID" smtClean="0"/>
              <a:t>2/21/17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BB997D5-4C2E-4A02-A0D9-86C67F191CEE}" type="slidenum">
              <a:rPr lang="id-ID" smtClean="0"/>
              <a:t>‹#›</a:t>
            </a:fld>
            <a:endParaRPr lang="id-ID"/>
          </a:p>
        </p:txBody>
      </p:sp>
    </p:spTree>
    <p:extLst>
      <p:ext uri="{BB962C8B-B14F-4D97-AF65-F5344CB8AC3E}">
        <p14:creationId xmlns:p14="http://schemas.microsoft.com/office/powerpoint/2010/main" val="300176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016" y="795130"/>
            <a:ext cx="8008515" cy="5634245"/>
          </a:xfrm>
        </p:spPr>
        <p:txBody>
          <a:bodyPr/>
          <a:lstStyle>
            <a:lvl1pPr marL="357188" indent="-357188">
              <a:buClr>
                <a:srgbClr val="C00000"/>
              </a:buClr>
              <a:buSzPct val="80000"/>
              <a:buFont typeface="Wingdings" panose="05000000000000000000" pitchFamily="2" charset="2"/>
              <a:buChar char="n"/>
              <a:defRPr b="1" baseline="0"/>
            </a:lvl1pPr>
            <a:lvl2pPr marL="685800" indent="-328613">
              <a:spcBef>
                <a:spcPts val="1200"/>
              </a:spcBef>
              <a:buClr>
                <a:srgbClr val="FF0000"/>
              </a:buClr>
              <a:buSzPct val="80000"/>
              <a:buFont typeface="Wingdings" panose="05000000000000000000" pitchFamily="2" charset="2"/>
              <a:buChar char="l"/>
              <a:defRPr/>
            </a:lvl2pPr>
            <a:lvl3pPr marL="1143000" indent="-228600">
              <a:buSzPct val="70000"/>
              <a:buFont typeface="Wingdings" panose="05000000000000000000" pitchFamily="2" charset="2"/>
              <a:buChar char="n"/>
              <a:defRPr sz="2200"/>
            </a:lvl3pPr>
            <a:lvl4pPr marL="1600200" indent="-228600">
              <a:buSzPct val="70000"/>
              <a:buFont typeface="Wingdings" panose="05000000000000000000" pitchFamily="2" charset="2"/>
              <a:buChar char="l"/>
              <a:defRPr/>
            </a:lvl4pPr>
            <a:lvl5pPr marL="2057400" indent="-228600">
              <a:buSzPct val="70000"/>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rPr>
              <a:t>F</a:t>
            </a:r>
            <a:r>
              <a:rPr lang="id-ID" sz="1200" b="1" dirty="0" smtClean="0">
                <a:solidFill>
                  <a:srgbClr val="FF0000"/>
                </a:solidFill>
                <a:effectLst/>
              </a:rPr>
              <a:t>akultas  </a:t>
            </a:r>
            <a:r>
              <a:rPr lang="en-GB" sz="1200" b="1" dirty="0" smtClean="0">
                <a:solidFill>
                  <a:srgbClr val="FF0000"/>
                </a:solidFill>
                <a:effectLst/>
              </a:rPr>
              <a:t>E</a:t>
            </a:r>
            <a:r>
              <a:rPr lang="id-ID" sz="1200" b="1" dirty="0" smtClean="0">
                <a:solidFill>
                  <a:srgbClr val="FF0000"/>
                </a:solidFill>
                <a:effectLst/>
              </a:rPr>
              <a:t>konomi dan </a:t>
            </a:r>
            <a:r>
              <a:rPr lang="en-GB" sz="1200" b="1" dirty="0" smtClean="0">
                <a:solidFill>
                  <a:srgbClr val="FF0000"/>
                </a:solidFill>
                <a:effectLst/>
              </a:rPr>
              <a:t>B</a:t>
            </a:r>
            <a:r>
              <a:rPr lang="id-ID" sz="1200" b="1" dirty="0" smtClean="0">
                <a:solidFill>
                  <a:srgbClr val="FF0000"/>
                </a:solidFill>
                <a:effectLst/>
              </a:rPr>
              <a:t>isnis </a:t>
            </a:r>
          </a:p>
          <a:p>
            <a:pPr algn="ctr"/>
            <a:r>
              <a:rPr lang="id-ID" sz="1000" b="1" dirty="0" smtClean="0">
                <a:solidFill>
                  <a:schemeClr val="tx1"/>
                </a:solidFill>
                <a:effectLst/>
              </a:rPr>
              <a:t>School</a:t>
            </a:r>
            <a:r>
              <a:rPr lang="en-US" sz="1000" b="1" dirty="0" smtClean="0">
                <a:solidFill>
                  <a:schemeClr val="tx1"/>
                </a:solidFill>
                <a:effectLst/>
              </a:rPr>
              <a:t> of</a:t>
            </a:r>
            <a:r>
              <a:rPr lang="id-ID" sz="1000" b="1" baseline="0" dirty="0" smtClean="0">
                <a:solidFill>
                  <a:schemeClr val="tx1"/>
                </a:solidFill>
                <a:effectLst/>
              </a:rPr>
              <a:t> Economic and Business</a:t>
            </a:r>
            <a:endParaRPr lang="en-GB" sz="1000" b="1" dirty="0">
              <a:solidFill>
                <a:schemeClr val="tx1"/>
              </a:solidFill>
              <a:effectLst/>
            </a:endParaRPr>
          </a:p>
        </p:txBody>
      </p:sp>
      <p:sp>
        <p:nvSpPr>
          <p:cNvPr id="2" name="Title 1"/>
          <p:cNvSpPr>
            <a:spLocks noGrp="1"/>
          </p:cNvSpPr>
          <p:nvPr>
            <p:ph type="title"/>
          </p:nvPr>
        </p:nvSpPr>
        <p:spPr>
          <a:xfrm>
            <a:off x="2604501"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4" name="TextBox 3"/>
          <p:cNvSpPr txBox="1"/>
          <p:nvPr/>
        </p:nvSpPr>
        <p:spPr>
          <a:xfrm>
            <a:off x="3" y="611329"/>
            <a:ext cx="1393901" cy="584776"/>
          </a:xfrm>
          <a:prstGeom prst="rect">
            <a:avLst/>
          </a:prstGeom>
          <a:noFill/>
        </p:spPr>
        <p:txBody>
          <a:bodyPr wrap="square" rtlCol="0">
            <a:spAutoFit/>
          </a:bodyPr>
          <a:lstStyle/>
          <a:p>
            <a:pPr algn="ctr"/>
            <a:r>
              <a:rPr lang="en-GB" sz="1600" dirty="0" smtClean="0">
                <a:solidFill>
                  <a:schemeClr val="bg1"/>
                </a:solidFill>
              </a:rPr>
              <a:t>Telkom University</a:t>
            </a:r>
            <a:endParaRPr lang="en-GB" sz="1600" dirty="0">
              <a:solidFill>
                <a:schemeClr val="bg1"/>
              </a:solidFill>
            </a:endParaRPr>
          </a:p>
        </p:txBody>
      </p:sp>
      <p:sp>
        <p:nvSpPr>
          <p:cNvPr id="5" name="TextBox 4"/>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1" name="TextBox 10"/>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000941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2" name="TextBox 11"/>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40692366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3" name="TextBox 12"/>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3990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7462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1687397"/>
            <a:ext cx="3868340"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2" y="7462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1687397"/>
            <a:ext cx="3887391"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11" name="Rectangle 10"/>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3" name="TextBox 12"/>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5" name="TextBox 14"/>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8858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7" name="Rectangle 6"/>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entagon 7"/>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9" name="TextBox 8"/>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1" name="TextBox 10"/>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13399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6" name="Rectangle 5"/>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entagon 6"/>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8" name="Title 1"/>
          <p:cNvSpPr>
            <a:spLocks noGrp="1"/>
          </p:cNvSpPr>
          <p:nvPr>
            <p:ph type="title"/>
          </p:nvPr>
        </p:nvSpPr>
        <p:spPr>
          <a:xfrm>
            <a:off x="2604501"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9" name="TextBox 8"/>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1" name="TextBox 10"/>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597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987430"/>
            <a:ext cx="2949178" cy="4881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3" name="TextBox 12"/>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3224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5"/>
            <a:ext cx="4629150" cy="5341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629841" y="987425"/>
            <a:ext cx="2949178" cy="5341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3" name="TextBox 12"/>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508742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EAF65-4A8F-459A-96F3-2294E34A19C1}" type="datetimeFigureOut">
              <a:rPr lang="id-ID" smtClean="0"/>
              <a:t>2/21/17</a:t>
            </a:fld>
            <a:endParaRPr lang="id-ID"/>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997D5-4C2E-4A02-A0D9-86C67F191CEE}" type="slidenum">
              <a:rPr lang="id-ID" smtClean="0"/>
              <a:t>‹#›</a:t>
            </a:fld>
            <a:endParaRPr lang="id-ID"/>
          </a:p>
        </p:txBody>
      </p:sp>
    </p:spTree>
    <p:extLst>
      <p:ext uri="{BB962C8B-B14F-4D97-AF65-F5344CB8AC3E}">
        <p14:creationId xmlns:p14="http://schemas.microsoft.com/office/powerpoint/2010/main" val="2513293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429000"/>
            <a:ext cx="7772400" cy="1470025"/>
          </a:xfrm>
        </p:spPr>
        <p:txBody>
          <a:bodyPr>
            <a:normAutofit fontScale="90000"/>
          </a:bodyPr>
          <a:lstStyle/>
          <a:p>
            <a:pPr algn="ctr"/>
            <a:r>
              <a:rPr lang="id-ID" sz="6000" dirty="0" smtClean="0"/>
              <a:t/>
            </a:r>
            <a:br>
              <a:rPr lang="id-ID" sz="6000" dirty="0" smtClean="0"/>
            </a:br>
            <a:r>
              <a:rPr lang="id-ID" sz="6000" dirty="0" smtClean="0"/>
              <a:t>BAB l</a:t>
            </a:r>
            <a:endParaRPr lang="id-ID" sz="6000" dirty="0"/>
          </a:p>
        </p:txBody>
      </p:sp>
      <p:sp>
        <p:nvSpPr>
          <p:cNvPr id="3" name="Subtitle 2"/>
          <p:cNvSpPr>
            <a:spLocks noGrp="1"/>
          </p:cNvSpPr>
          <p:nvPr>
            <p:ph type="subTitle" idx="1"/>
          </p:nvPr>
        </p:nvSpPr>
        <p:spPr>
          <a:xfrm>
            <a:off x="1187624" y="5105400"/>
            <a:ext cx="6768752" cy="1752600"/>
          </a:xfrm>
        </p:spPr>
        <p:txBody>
          <a:bodyPr>
            <a:normAutofit fontScale="92500" lnSpcReduction="20000"/>
          </a:bodyPr>
          <a:lstStyle/>
          <a:p>
            <a:r>
              <a:rPr lang="id-ID" sz="4000" dirty="0" smtClean="0">
                <a:solidFill>
                  <a:schemeClr val="tx1"/>
                </a:solidFill>
                <a:latin typeface="Calibri"/>
                <a:cs typeface="Calibri"/>
              </a:rPr>
              <a:t>PENGANTAR PERILAKU KEORGANISASIAN</a:t>
            </a:r>
          </a:p>
          <a:p>
            <a:r>
              <a:rPr lang="id-ID" sz="2400" dirty="0" smtClean="0">
                <a:solidFill>
                  <a:schemeClr val="tx1"/>
                </a:solidFill>
                <a:latin typeface="Calibri"/>
                <a:cs typeface="Calibri"/>
              </a:rPr>
              <a:t>Sumber : Perilaku Organisasional</a:t>
            </a:r>
          </a:p>
          <a:p>
            <a:r>
              <a:rPr lang="id-ID" sz="2400" dirty="0" smtClean="0">
                <a:solidFill>
                  <a:schemeClr val="tx1"/>
                </a:solidFill>
                <a:latin typeface="Calibri"/>
                <a:cs typeface="Calibri"/>
              </a:rPr>
              <a:t>Dr. Sopiah, MM., M.Pd.</a:t>
            </a:r>
            <a:endParaRPr lang="id-ID" sz="2400" dirty="0">
              <a:solidFill>
                <a:schemeClr val="tx1"/>
              </a:solidFill>
              <a:latin typeface="Calibri"/>
              <a:cs typeface="Calibri"/>
            </a:endParaRPr>
          </a:p>
        </p:txBody>
      </p:sp>
      <p:pic>
        <p:nvPicPr>
          <p:cNvPr id="4" name="Picture 3" descr="Screen Shot 2017-02-15 at 7.25.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0"/>
            <a:ext cx="4457700" cy="2755900"/>
          </a:xfrm>
          <a:prstGeom prst="rect">
            <a:avLst/>
          </a:prstGeom>
        </p:spPr>
      </p:pic>
    </p:spTree>
    <p:extLst>
      <p:ext uri="{BB962C8B-B14F-4D97-AF65-F5344CB8AC3E}">
        <p14:creationId xmlns:p14="http://schemas.microsoft.com/office/powerpoint/2010/main" val="76856371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id-ID" b="0" dirty="0" smtClean="0">
                <a:latin typeface="Calibri"/>
                <a:cs typeface="Calibri"/>
              </a:rPr>
              <a:t>Menurut Robbins P</a:t>
            </a:r>
          </a:p>
          <a:p>
            <a:pPr marL="0" indent="0" algn="just">
              <a:buNone/>
            </a:pPr>
            <a:r>
              <a:rPr lang="id-ID" sz="2400" b="0" dirty="0" smtClean="0">
                <a:latin typeface="Calibri"/>
                <a:cs typeface="Calibri"/>
              </a:rPr>
              <a:t>Organisasi adalah satuan sosial yang terkoordinasi secara sadar, terdiri dari dua orang atau lebih yang berfungsi atas dasar yang relatif kontinu untuk mencapai suatu tujuan atau serangkaian tujuan bersama</a:t>
            </a:r>
            <a:endParaRPr lang="id-ID" sz="2400" b="0" dirty="0">
              <a:latin typeface="Calibri"/>
              <a:cs typeface="Calibri"/>
            </a:endParaRPr>
          </a:p>
        </p:txBody>
      </p:sp>
      <p:sp>
        <p:nvSpPr>
          <p:cNvPr id="2" name="Title 1"/>
          <p:cNvSpPr>
            <a:spLocks noGrp="1"/>
          </p:cNvSpPr>
          <p:nvPr>
            <p:ph type="title"/>
          </p:nvPr>
        </p:nvSpPr>
        <p:spPr/>
        <p:txBody>
          <a:bodyPr/>
          <a:lstStyle/>
          <a:p>
            <a:r>
              <a:rPr lang="id-ID" dirty="0" smtClean="0">
                <a:latin typeface="Calibri"/>
                <a:cs typeface="Calibri"/>
              </a:rPr>
              <a:t>Pengertian Organisasi</a:t>
            </a:r>
            <a:endParaRPr lang="id-ID" dirty="0">
              <a:latin typeface="Calibri"/>
              <a:cs typeface="Calibri"/>
            </a:endParaRPr>
          </a:p>
        </p:txBody>
      </p:sp>
    </p:spTree>
    <p:extLst>
      <p:ext uri="{BB962C8B-B14F-4D97-AF65-F5344CB8AC3E}">
        <p14:creationId xmlns:p14="http://schemas.microsoft.com/office/powerpoint/2010/main" val="414282328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id-ID" b="0" dirty="0" smtClean="0">
                <a:latin typeface="Calibri"/>
                <a:cs typeface="Calibri"/>
              </a:rPr>
              <a:t>Menurut Johns</a:t>
            </a:r>
          </a:p>
          <a:p>
            <a:pPr marL="0" indent="0" algn="just">
              <a:buNone/>
            </a:pPr>
            <a:r>
              <a:rPr lang="id-ID" sz="2400" b="0" dirty="0" smtClean="0">
                <a:latin typeface="Calibri"/>
                <a:cs typeface="Calibri"/>
              </a:rPr>
              <a:t>Perilaku organisasi adalah suatu istilah yang agak umum yang menunjukan pada setiap dan perilaku individu dan kelompok dalam organisasi, yang berkenaan dengan studi yang sistematis tentang sikap dan perilaku, baik yang menyangkut pribadi maupun antarpribadi dalam konteks organisasi</a:t>
            </a:r>
            <a:endParaRPr lang="id-ID" sz="2400" b="0" dirty="0">
              <a:latin typeface="Calibri"/>
              <a:cs typeface="Calibri"/>
            </a:endParaRPr>
          </a:p>
        </p:txBody>
      </p:sp>
      <p:sp>
        <p:nvSpPr>
          <p:cNvPr id="2" name="Title 1"/>
          <p:cNvSpPr>
            <a:spLocks noGrp="1"/>
          </p:cNvSpPr>
          <p:nvPr>
            <p:ph type="title"/>
          </p:nvPr>
        </p:nvSpPr>
        <p:spPr/>
        <p:txBody>
          <a:bodyPr/>
          <a:lstStyle/>
          <a:p>
            <a:r>
              <a:rPr lang="id-ID" dirty="0" smtClean="0">
                <a:latin typeface="Calibri"/>
                <a:cs typeface="Calibri"/>
              </a:rPr>
              <a:t>Pengertian Perilaku Organisasi</a:t>
            </a:r>
            <a:endParaRPr lang="id-ID" dirty="0">
              <a:latin typeface="Calibri"/>
              <a:cs typeface="Calibri"/>
            </a:endParaRPr>
          </a:p>
        </p:txBody>
      </p:sp>
    </p:spTree>
    <p:extLst>
      <p:ext uri="{BB962C8B-B14F-4D97-AF65-F5344CB8AC3E}">
        <p14:creationId xmlns:p14="http://schemas.microsoft.com/office/powerpoint/2010/main" val="299207923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id-ID" dirty="0" smtClean="0">
                <a:latin typeface="Calibri"/>
                <a:cs typeface="Calibri"/>
              </a:rPr>
              <a:t>Menganalisis perilaku dalam lingkungan individu</a:t>
            </a:r>
          </a:p>
          <a:p>
            <a:pPr marL="0" indent="0">
              <a:buNone/>
            </a:pPr>
            <a:r>
              <a:rPr lang="id-ID" sz="2600" b="0" dirty="0" smtClean="0">
                <a:latin typeface="Calibri"/>
                <a:cs typeface="Calibri"/>
              </a:rPr>
              <a:t>Organisasi merupakan kumpulan individu, setiap individu memiliki keinginan, kebutuhan, sikap, nilai, karena perbedaan tersebut munculnya ketidak sepahaman atau bahkan konflik. Tugas seorang manajer adalah menyelaraskan perbedaan-perbedaan antar individu.</a:t>
            </a:r>
          </a:p>
          <a:p>
            <a:pPr>
              <a:buFont typeface="Wingdings" pitchFamily="2" charset="2"/>
              <a:buChar char="Ø"/>
            </a:pPr>
            <a:r>
              <a:rPr lang="id-ID" dirty="0">
                <a:latin typeface="Calibri"/>
                <a:cs typeface="Calibri"/>
              </a:rPr>
              <a:t>Menganalisis perilaku organisasi dari tingkat kelompok.</a:t>
            </a:r>
          </a:p>
          <a:p>
            <a:pPr marL="0" indent="0">
              <a:buNone/>
            </a:pPr>
            <a:r>
              <a:rPr lang="id-ID" sz="2400" b="0" dirty="0">
                <a:latin typeface="Calibri"/>
                <a:cs typeface="Calibri"/>
              </a:rPr>
              <a:t>Setiap kelompok mempunyai norma, budaya, sikap, keyakinan, etika sendiri-sendiri yang akan membentuk pola perilaku yang berbeda dengan kelompok lain. Dengan hal ini dapat menimbulkan konflik, tugas manajermenyesuaikan perbedaan diantara kelompok agar tidak terjadinya konflik antar kelompok.</a:t>
            </a:r>
          </a:p>
          <a:p>
            <a:pPr marL="0" indent="0">
              <a:buNone/>
            </a:pPr>
            <a:endParaRPr lang="id-ID" b="0" dirty="0" smtClean="0">
              <a:latin typeface="Calibri"/>
              <a:cs typeface="Calibri"/>
            </a:endParaRPr>
          </a:p>
          <a:p>
            <a:pPr marL="0" indent="0">
              <a:buNone/>
            </a:pPr>
            <a:endParaRPr lang="id-ID" b="0" dirty="0" smtClean="0">
              <a:latin typeface="Calibri"/>
              <a:cs typeface="Calibri"/>
            </a:endParaRPr>
          </a:p>
          <a:p>
            <a:pPr marL="0" indent="0">
              <a:buNone/>
            </a:pPr>
            <a:endParaRPr lang="id-ID" b="0" dirty="0">
              <a:latin typeface="Calibri"/>
              <a:cs typeface="Calibri"/>
            </a:endParaRPr>
          </a:p>
        </p:txBody>
      </p:sp>
      <p:sp>
        <p:nvSpPr>
          <p:cNvPr id="2" name="Title 1"/>
          <p:cNvSpPr>
            <a:spLocks noGrp="1"/>
          </p:cNvSpPr>
          <p:nvPr>
            <p:ph type="title"/>
          </p:nvPr>
        </p:nvSpPr>
        <p:spPr/>
        <p:txBody>
          <a:bodyPr>
            <a:normAutofit fontScale="90000"/>
          </a:bodyPr>
          <a:lstStyle/>
          <a:p>
            <a:r>
              <a:rPr lang="id-ID" dirty="0" smtClean="0">
                <a:latin typeface="Calibri"/>
                <a:cs typeface="Calibri"/>
              </a:rPr>
              <a:t>Tingkatan Analisis dalam Perilaku Organisasi</a:t>
            </a:r>
            <a:endParaRPr lang="id-ID" dirty="0">
              <a:latin typeface="Calibri"/>
              <a:cs typeface="Calibri"/>
            </a:endParaRPr>
          </a:p>
        </p:txBody>
      </p:sp>
    </p:spTree>
    <p:extLst>
      <p:ext uri="{BB962C8B-B14F-4D97-AF65-F5344CB8AC3E}">
        <p14:creationId xmlns:p14="http://schemas.microsoft.com/office/powerpoint/2010/main" val="176975136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Ø"/>
            </a:pPr>
            <a:r>
              <a:rPr lang="id-ID" dirty="0" smtClean="0">
                <a:latin typeface="Calibri"/>
                <a:cs typeface="Calibri"/>
              </a:rPr>
              <a:t>Menganalisis perilaku organisasi dari tingkat organisasi</a:t>
            </a:r>
          </a:p>
          <a:p>
            <a:pPr marL="0" indent="0" algn="just">
              <a:buNone/>
            </a:pPr>
            <a:r>
              <a:rPr lang="id-ID" sz="2400" b="0" dirty="0" smtClean="0">
                <a:latin typeface="Calibri"/>
                <a:cs typeface="Calibri"/>
              </a:rPr>
              <a:t>Tiap organisasi memiliki norma, budaya, visi, misi filosofi, tujuan, strategi, kebijakan yang berbeda. Struktur dan posisi dalam organisasi bisa menjadi dasar bagaimana komunikasi dibangun didalam organisasi </a:t>
            </a:r>
            <a:endParaRPr lang="id-ID" sz="2400" b="0" dirty="0">
              <a:latin typeface="Calibri"/>
              <a:cs typeface="Calibri"/>
            </a:endParaRPr>
          </a:p>
        </p:txBody>
      </p:sp>
      <p:sp>
        <p:nvSpPr>
          <p:cNvPr id="2" name="Title 1"/>
          <p:cNvSpPr>
            <a:spLocks noGrp="1"/>
          </p:cNvSpPr>
          <p:nvPr>
            <p:ph type="title"/>
          </p:nvPr>
        </p:nvSpPr>
        <p:spPr/>
        <p:txBody>
          <a:bodyPr>
            <a:normAutofit fontScale="90000"/>
          </a:bodyPr>
          <a:lstStyle/>
          <a:p>
            <a:r>
              <a:rPr lang="id-ID" dirty="0">
                <a:latin typeface="Calibri"/>
                <a:cs typeface="Calibri"/>
              </a:rPr>
              <a:t>Tingkatan Analisis dalam Perilaku Organisasi</a:t>
            </a:r>
            <a:endParaRPr lang="en-US" dirty="0"/>
          </a:p>
        </p:txBody>
      </p:sp>
    </p:spTree>
    <p:extLst>
      <p:ext uri="{BB962C8B-B14F-4D97-AF65-F5344CB8AC3E}">
        <p14:creationId xmlns:p14="http://schemas.microsoft.com/office/powerpoint/2010/main" val="216199843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dirty="0" smtClean="0">
                <a:latin typeface="Calibri"/>
                <a:cs typeface="Calibri"/>
              </a:rPr>
              <a:t>Prediksi</a:t>
            </a:r>
          </a:p>
          <a:p>
            <a:pPr marL="0" indent="0" algn="just">
              <a:buNone/>
            </a:pPr>
            <a:r>
              <a:rPr lang="id-ID" sz="2400" b="0" dirty="0" smtClean="0">
                <a:latin typeface="Calibri"/>
                <a:cs typeface="Calibri"/>
              </a:rPr>
              <a:t>Dengan bisa memprediksi perilaku orang lain, kita dapat berpikir, bersikap, dan bertindak dengan tepat dalam berkomunikasi.</a:t>
            </a:r>
          </a:p>
          <a:p>
            <a:pPr algn="just">
              <a:buFont typeface="Wingdings" pitchFamily="2" charset="2"/>
              <a:buChar char="Ø"/>
            </a:pPr>
            <a:r>
              <a:rPr lang="id-ID" dirty="0" smtClean="0">
                <a:latin typeface="Calibri"/>
                <a:cs typeface="Calibri"/>
              </a:rPr>
              <a:t>Eksplannasi</a:t>
            </a:r>
          </a:p>
          <a:p>
            <a:pPr marL="0" indent="0" algn="just">
              <a:buNone/>
            </a:pPr>
            <a:r>
              <a:rPr lang="id-ID" sz="2400" b="0" dirty="0" smtClean="0">
                <a:latin typeface="Calibri"/>
                <a:cs typeface="Calibri"/>
              </a:rPr>
              <a:t>Kita akan menjawab pertanyaan mengapa, kenapa, bagaimana didalam sebuah masalah organisasi</a:t>
            </a:r>
          </a:p>
          <a:p>
            <a:pPr algn="just">
              <a:buFont typeface="Wingdings" pitchFamily="2" charset="2"/>
              <a:buChar char="Ø"/>
            </a:pPr>
            <a:r>
              <a:rPr lang="id-ID" dirty="0" smtClean="0">
                <a:latin typeface="Calibri"/>
                <a:cs typeface="Calibri"/>
              </a:rPr>
              <a:t>Pengendalian</a:t>
            </a:r>
            <a:endParaRPr lang="id-ID" dirty="0">
              <a:latin typeface="Calibri"/>
              <a:cs typeface="Calibri"/>
            </a:endParaRPr>
          </a:p>
          <a:p>
            <a:pPr marL="0" indent="0" algn="just">
              <a:buNone/>
            </a:pPr>
            <a:r>
              <a:rPr lang="id-ID" sz="2400" b="0" dirty="0" smtClean="0">
                <a:latin typeface="Calibri"/>
                <a:cs typeface="Calibri"/>
              </a:rPr>
              <a:t>Semakin banyak sikap individu dan kelompok yang dapat di prediksi maka manajer akan semakin mudah dalam menentukan langkah langkahnya </a:t>
            </a:r>
          </a:p>
        </p:txBody>
      </p:sp>
      <p:sp>
        <p:nvSpPr>
          <p:cNvPr id="2" name="Title 1"/>
          <p:cNvSpPr>
            <a:spLocks noGrp="1"/>
          </p:cNvSpPr>
          <p:nvPr>
            <p:ph type="title"/>
          </p:nvPr>
        </p:nvSpPr>
        <p:spPr/>
        <p:txBody>
          <a:bodyPr>
            <a:normAutofit/>
          </a:bodyPr>
          <a:lstStyle/>
          <a:p>
            <a:r>
              <a:rPr lang="id-ID" dirty="0" smtClean="0">
                <a:latin typeface="Calibri"/>
                <a:cs typeface="Calibri"/>
              </a:rPr>
              <a:t>Tujuan mempelajari perilaku organisasi</a:t>
            </a:r>
            <a:endParaRPr lang="id-ID" dirty="0">
              <a:latin typeface="Calibri"/>
              <a:cs typeface="Calibri"/>
            </a:endParaRPr>
          </a:p>
        </p:txBody>
      </p:sp>
    </p:spTree>
    <p:extLst>
      <p:ext uri="{BB962C8B-B14F-4D97-AF65-F5344CB8AC3E}">
        <p14:creationId xmlns:p14="http://schemas.microsoft.com/office/powerpoint/2010/main" val="268061656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id-ID" dirty="0" smtClean="0">
                <a:latin typeface="Calibri"/>
                <a:cs typeface="Calibri"/>
              </a:rPr>
              <a:t>Psikologi </a:t>
            </a:r>
          </a:p>
          <a:p>
            <a:pPr marL="0" indent="0">
              <a:buNone/>
            </a:pPr>
            <a:r>
              <a:rPr lang="id-ID" sz="2400" b="0" dirty="0" smtClean="0">
                <a:latin typeface="Calibri"/>
                <a:cs typeface="Calibri"/>
              </a:rPr>
              <a:t>Sumbangan ilmu ini dirasakan dalam perilaku organisasional berkaitan dengan kepribadian, berhubungan dengan masalah kebosanan, kelelahan, kondisi kerja, persepsi, kepribadian, latiham, kepemimpinan, motivasi, pengambilan keputusan dan pengukuran sikap</a:t>
            </a:r>
          </a:p>
          <a:p>
            <a:pPr>
              <a:buFont typeface="Wingdings" pitchFamily="2" charset="2"/>
              <a:buChar char="Ø"/>
            </a:pPr>
            <a:r>
              <a:rPr lang="id-ID" dirty="0" smtClean="0">
                <a:latin typeface="Calibri"/>
                <a:cs typeface="Calibri"/>
              </a:rPr>
              <a:t>Sosiologi </a:t>
            </a:r>
          </a:p>
          <a:p>
            <a:pPr marL="0" indent="0">
              <a:buNone/>
            </a:pPr>
            <a:r>
              <a:rPr lang="id-ID" sz="2400" b="0" dirty="0" smtClean="0">
                <a:latin typeface="Calibri"/>
                <a:cs typeface="Calibri"/>
              </a:rPr>
              <a:t>Berkaitan dengan perilaku kelompok organisasi, dinamika kelompok, proses sosialisasi, budaya, struktur, birokrasi, komunikasi, status, kekuasaan dan konflik organisasi</a:t>
            </a:r>
          </a:p>
          <a:p>
            <a:pPr marL="0" indent="0">
              <a:buNone/>
            </a:pPr>
            <a:endParaRPr lang="id-ID" b="0" dirty="0">
              <a:latin typeface="Calibri"/>
              <a:cs typeface="Calibri"/>
            </a:endParaRPr>
          </a:p>
        </p:txBody>
      </p:sp>
      <p:sp>
        <p:nvSpPr>
          <p:cNvPr id="2" name="Title 1"/>
          <p:cNvSpPr>
            <a:spLocks noGrp="1"/>
          </p:cNvSpPr>
          <p:nvPr>
            <p:ph type="title"/>
          </p:nvPr>
        </p:nvSpPr>
        <p:spPr/>
        <p:txBody>
          <a:bodyPr>
            <a:normAutofit fontScale="90000"/>
          </a:bodyPr>
          <a:lstStyle/>
          <a:p>
            <a:r>
              <a:rPr lang="id-ID" dirty="0" smtClean="0">
                <a:latin typeface="Calibri"/>
                <a:cs typeface="Calibri"/>
              </a:rPr>
              <a:t>Sumbangan Beberapa Disiplin Ilmu Terhadap Perilaku Organisasi</a:t>
            </a:r>
            <a:endParaRPr lang="id-ID" dirty="0">
              <a:latin typeface="Calibri"/>
              <a:cs typeface="Calibri"/>
            </a:endParaRPr>
          </a:p>
        </p:txBody>
      </p:sp>
    </p:spTree>
    <p:extLst>
      <p:ext uri="{BB962C8B-B14F-4D97-AF65-F5344CB8AC3E}">
        <p14:creationId xmlns:p14="http://schemas.microsoft.com/office/powerpoint/2010/main" val="77929669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616624"/>
          </a:xfrm>
        </p:spPr>
        <p:txBody>
          <a:bodyPr>
            <a:normAutofit/>
          </a:bodyPr>
          <a:lstStyle/>
          <a:p>
            <a:pPr>
              <a:buFont typeface="Wingdings" pitchFamily="2" charset="2"/>
              <a:buChar char="Ø"/>
            </a:pPr>
            <a:r>
              <a:rPr lang="id-ID" dirty="0" smtClean="0">
                <a:latin typeface="Calibri"/>
                <a:cs typeface="Calibri"/>
              </a:rPr>
              <a:t>Psikologi Sosial</a:t>
            </a:r>
          </a:p>
          <a:p>
            <a:pPr marL="0" indent="0">
              <a:buNone/>
            </a:pPr>
            <a:r>
              <a:rPr lang="id-ID" sz="2400" b="0" dirty="0" smtClean="0">
                <a:latin typeface="Calibri"/>
                <a:cs typeface="Calibri"/>
              </a:rPr>
              <a:t>Kontribusi ilmu ini berkenaan dengan masalah perubahan: bagaimana menerapkan perubahan dan bagaimana mengurangi hambatan agar perubahan dapat diterima.</a:t>
            </a:r>
          </a:p>
          <a:p>
            <a:pPr>
              <a:buFont typeface="Wingdings" pitchFamily="2" charset="2"/>
              <a:buChar char="Ø"/>
            </a:pPr>
            <a:r>
              <a:rPr lang="id-ID" dirty="0" smtClean="0">
                <a:latin typeface="Calibri"/>
                <a:cs typeface="Calibri"/>
              </a:rPr>
              <a:t>Antropologia</a:t>
            </a:r>
          </a:p>
          <a:p>
            <a:pPr marL="0" indent="0">
              <a:buNone/>
            </a:pPr>
            <a:r>
              <a:rPr lang="id-ID" sz="2400" b="0" dirty="0" smtClean="0">
                <a:latin typeface="Calibri"/>
                <a:cs typeface="Calibri"/>
              </a:rPr>
              <a:t>Kontribusi ilmu ini berkenaan dengan cara kita berperilaku merupakan fungsi dari kebudayaan kita.</a:t>
            </a:r>
          </a:p>
          <a:p>
            <a:pPr>
              <a:buFont typeface="Wingdings" pitchFamily="2" charset="2"/>
              <a:buChar char="Ø"/>
            </a:pPr>
            <a:r>
              <a:rPr lang="id-ID" dirty="0" smtClean="0">
                <a:latin typeface="Calibri"/>
                <a:cs typeface="Calibri"/>
              </a:rPr>
              <a:t>Ilmu politik</a:t>
            </a:r>
          </a:p>
          <a:p>
            <a:pPr marL="0" indent="0">
              <a:buNone/>
            </a:pPr>
            <a:r>
              <a:rPr lang="id-ID" sz="2400" b="0" dirty="0" smtClean="0">
                <a:latin typeface="Calibri"/>
                <a:cs typeface="Calibri"/>
              </a:rPr>
              <a:t>Struktur konflik, alokasi kekuasaan, dan bagaimana orang memanipulasi kekuasaan untuk kepentingan pribadi.</a:t>
            </a:r>
            <a:endParaRPr lang="id-ID" sz="2400" b="0" dirty="0">
              <a:latin typeface="Calibri"/>
              <a:cs typeface="Calibri"/>
            </a:endParaRPr>
          </a:p>
        </p:txBody>
      </p:sp>
    </p:spTree>
    <p:extLst>
      <p:ext uri="{BB962C8B-B14F-4D97-AF65-F5344CB8AC3E}">
        <p14:creationId xmlns:p14="http://schemas.microsoft.com/office/powerpoint/2010/main" val="345919542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b="0" dirty="0" smtClean="0">
                <a:latin typeface="Calibri"/>
                <a:cs typeface="Calibri"/>
              </a:rPr>
              <a:t>Dalam mengelola organisasi, seorang manajer harus mengetahui bagaimana perilaku manusia yang ada didalam organisasi tersebut : mulai dari perilaku individu, kelompok. Dalam perkembangannya ilmu perilaku organisasional tidak berdiri sendiri, tetapi dipengaruhi oleh beberapa disiplin ilmu yang lain, seperti ilmu politik, manajemen, hukum, ekonomi sejarah, sosiologi dan psikologi, ilmu komunikasi dan teknologi informasi.</a:t>
            </a:r>
            <a:endParaRPr lang="id-ID" b="0" dirty="0">
              <a:latin typeface="Calibri"/>
              <a:cs typeface="Calibri"/>
            </a:endParaRPr>
          </a:p>
        </p:txBody>
      </p:sp>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Kesimpulan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38125095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FEB Telkom University I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Week 2.pptx</Template>
  <TotalTime>425</TotalTime>
  <Words>482</Words>
  <Application>Microsoft Macintosh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FEB Telkom University II</vt:lpstr>
      <vt:lpstr> BAB l</vt:lpstr>
      <vt:lpstr>Pengertian Organisasi</vt:lpstr>
      <vt:lpstr>Pengertian Perilaku Organisasi</vt:lpstr>
      <vt:lpstr>Tingkatan Analisis dalam Perilaku Organisasi</vt:lpstr>
      <vt:lpstr>Tingkatan Analisis dalam Perilaku Organisasi</vt:lpstr>
      <vt:lpstr>Tujuan mempelajari perilaku organisasi</vt:lpstr>
      <vt:lpstr>Sumbangan Beberapa Disiplin Ilmu Terhadap Perilaku Organisasi</vt:lpstr>
      <vt:lpstr>PowerPoint Presentation</vt:lpstr>
      <vt:lpstr>Kesimpulan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gita</dc:creator>
  <cp:lastModifiedBy>asyifa</cp:lastModifiedBy>
  <cp:revision>39</cp:revision>
  <dcterms:created xsi:type="dcterms:W3CDTF">2017-01-21T04:55:32Z</dcterms:created>
  <dcterms:modified xsi:type="dcterms:W3CDTF">2017-02-21T15:34:23Z</dcterms:modified>
</cp:coreProperties>
</file>