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81481E9D-E82A-4BAF-AF74-A45D0E7A5B94}" type="datetimeFigureOut">
              <a:rPr lang="id-ID" smtClean="0"/>
              <a:t>28/01/2017</a:t>
            </a:fld>
            <a:endParaRPr lang="id-ID"/>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id-ID"/>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9DC56D81-CFDA-44F5-AAA8-9B2943A61187}"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1481E9D-E82A-4BAF-AF74-A45D0E7A5B94}" type="datetimeFigureOut">
              <a:rPr lang="id-ID" smtClean="0"/>
              <a:t>28/01/2017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DC56D81-CFDA-44F5-AAA8-9B2943A61187}"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1481E9D-E82A-4BAF-AF74-A45D0E7A5B94}" type="datetimeFigureOut">
              <a:rPr lang="id-ID" smtClean="0"/>
              <a:t>28/01/2017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DC56D81-CFDA-44F5-AAA8-9B2943A61187}"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81481E9D-E82A-4BAF-AF74-A45D0E7A5B94}" type="datetimeFigureOut">
              <a:rPr lang="id-ID" smtClean="0"/>
              <a:t>28/01/2017</a:t>
            </a:fld>
            <a:endParaRPr lang="id-ID"/>
          </a:p>
        </p:txBody>
      </p:sp>
      <p:sp>
        <p:nvSpPr>
          <p:cNvPr id="5" name="Footer Placeholder 4"/>
          <p:cNvSpPr>
            <a:spLocks noGrp="1"/>
          </p:cNvSpPr>
          <p:nvPr>
            <p:ph type="ftr" sz="quarter" idx="11"/>
          </p:nvPr>
        </p:nvSpPr>
        <p:spPr>
          <a:xfrm>
            <a:off x="457200" y="6480969"/>
            <a:ext cx="4260056" cy="300831"/>
          </a:xfrm>
        </p:spPr>
        <p:txBody>
          <a:bodyPr/>
          <a:lstStyle/>
          <a:p>
            <a:endParaRPr lang="id-ID"/>
          </a:p>
        </p:txBody>
      </p:sp>
      <p:sp>
        <p:nvSpPr>
          <p:cNvPr id="6" name="Slide Number Placeholder 5"/>
          <p:cNvSpPr>
            <a:spLocks noGrp="1"/>
          </p:cNvSpPr>
          <p:nvPr>
            <p:ph type="sldNum" sz="quarter" idx="12"/>
          </p:nvPr>
        </p:nvSpPr>
        <p:spPr/>
        <p:txBody>
          <a:bodyPr/>
          <a:lstStyle/>
          <a:p>
            <a:fld id="{9DC56D81-CFDA-44F5-AAA8-9B2943A61187}"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81481E9D-E82A-4BAF-AF74-A45D0E7A5B94}" type="datetimeFigureOut">
              <a:rPr lang="id-ID" smtClean="0"/>
              <a:t>28/01/2017</a:t>
            </a:fld>
            <a:endParaRPr lang="id-ID"/>
          </a:p>
        </p:txBody>
      </p:sp>
      <p:sp>
        <p:nvSpPr>
          <p:cNvPr id="5" name="Footer Placeholder 4"/>
          <p:cNvSpPr>
            <a:spLocks noGrp="1"/>
          </p:cNvSpPr>
          <p:nvPr>
            <p:ph type="ftr" sz="quarter" idx="11"/>
          </p:nvPr>
        </p:nvSpPr>
        <p:spPr>
          <a:xfrm>
            <a:off x="2619376" y="6480969"/>
            <a:ext cx="4260056" cy="300831"/>
          </a:xfrm>
        </p:spPr>
        <p:txBody>
          <a:bodyPr/>
          <a:lstStyle/>
          <a:p>
            <a:endParaRPr lang="id-ID"/>
          </a:p>
        </p:txBody>
      </p:sp>
      <p:sp>
        <p:nvSpPr>
          <p:cNvPr id="6" name="Slide Number Placeholder 5"/>
          <p:cNvSpPr>
            <a:spLocks noGrp="1"/>
          </p:cNvSpPr>
          <p:nvPr>
            <p:ph type="sldNum" sz="quarter" idx="12"/>
          </p:nvPr>
        </p:nvSpPr>
        <p:spPr>
          <a:xfrm>
            <a:off x="8451056" y="809624"/>
            <a:ext cx="502920" cy="300831"/>
          </a:xfrm>
        </p:spPr>
        <p:txBody>
          <a:bodyPr/>
          <a:lstStyle/>
          <a:p>
            <a:fld id="{9DC56D81-CFDA-44F5-AAA8-9B2943A61187}" type="slidenum">
              <a:rPr lang="id-ID" smtClean="0"/>
              <a:t>‹#›</a:t>
            </a:fld>
            <a:endParaRPr lang="id-ID"/>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81481E9D-E82A-4BAF-AF74-A45D0E7A5B94}" type="datetimeFigureOut">
              <a:rPr lang="id-ID" smtClean="0"/>
              <a:t>28/01/2017</a:t>
            </a:fld>
            <a:endParaRPr lang="id-ID"/>
          </a:p>
        </p:txBody>
      </p:sp>
      <p:sp>
        <p:nvSpPr>
          <p:cNvPr id="6" name="Footer Placeholder 5"/>
          <p:cNvSpPr>
            <a:spLocks noGrp="1"/>
          </p:cNvSpPr>
          <p:nvPr>
            <p:ph type="ftr" sz="quarter" idx="11"/>
          </p:nvPr>
        </p:nvSpPr>
        <p:spPr>
          <a:xfrm>
            <a:off x="457200" y="6480969"/>
            <a:ext cx="4260056" cy="301752"/>
          </a:xfrm>
        </p:spPr>
        <p:txBody>
          <a:bodyPr/>
          <a:lstStyle/>
          <a:p>
            <a:endParaRPr lang="id-ID"/>
          </a:p>
        </p:txBody>
      </p:sp>
      <p:sp>
        <p:nvSpPr>
          <p:cNvPr id="7" name="Slide Number Placeholder 6"/>
          <p:cNvSpPr>
            <a:spLocks noGrp="1"/>
          </p:cNvSpPr>
          <p:nvPr>
            <p:ph type="sldNum" sz="quarter" idx="12"/>
          </p:nvPr>
        </p:nvSpPr>
        <p:spPr>
          <a:xfrm>
            <a:off x="7589520" y="6480969"/>
            <a:ext cx="502920" cy="301752"/>
          </a:xfrm>
        </p:spPr>
        <p:txBody>
          <a:bodyPr/>
          <a:lstStyle/>
          <a:p>
            <a:fld id="{9DC56D81-CFDA-44F5-AAA8-9B2943A61187}"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81481E9D-E82A-4BAF-AF74-A45D0E7A5B94}" type="datetimeFigureOut">
              <a:rPr lang="id-ID" smtClean="0"/>
              <a:t>28/01/2017</a:t>
            </a:fld>
            <a:endParaRPr lang="id-ID"/>
          </a:p>
        </p:txBody>
      </p:sp>
      <p:sp>
        <p:nvSpPr>
          <p:cNvPr id="8" name="Footer Placeholder 7"/>
          <p:cNvSpPr>
            <a:spLocks noGrp="1"/>
          </p:cNvSpPr>
          <p:nvPr>
            <p:ph type="ftr" sz="quarter" idx="11"/>
          </p:nvPr>
        </p:nvSpPr>
        <p:spPr>
          <a:xfrm>
            <a:off x="457200" y="6480969"/>
            <a:ext cx="4261104" cy="301752"/>
          </a:xfrm>
        </p:spPr>
        <p:txBody>
          <a:bodyPr/>
          <a:lstStyle/>
          <a:p>
            <a:endParaRPr lang="id-ID"/>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9DC56D81-CFDA-44F5-AAA8-9B2943A61187}" type="slidenum">
              <a:rPr lang="id-ID" smtClean="0"/>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1481E9D-E82A-4BAF-AF74-A45D0E7A5B94}" type="datetimeFigureOut">
              <a:rPr lang="id-ID" smtClean="0"/>
              <a:t>28/01/2017</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9DC56D81-CFDA-44F5-AAA8-9B2943A61187}"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81481E9D-E82A-4BAF-AF74-A45D0E7A5B94}" type="datetimeFigureOut">
              <a:rPr lang="id-ID" smtClean="0"/>
              <a:t>28/01/2017</a:t>
            </a:fld>
            <a:endParaRPr lang="id-ID"/>
          </a:p>
        </p:txBody>
      </p:sp>
      <p:sp>
        <p:nvSpPr>
          <p:cNvPr id="3" name="Footer Placeholder 2"/>
          <p:cNvSpPr>
            <a:spLocks noGrp="1"/>
          </p:cNvSpPr>
          <p:nvPr>
            <p:ph type="ftr" sz="quarter" idx="11"/>
          </p:nvPr>
        </p:nvSpPr>
        <p:spPr>
          <a:xfrm>
            <a:off x="457200" y="6481890"/>
            <a:ext cx="4260056" cy="300831"/>
          </a:xfrm>
        </p:spPr>
        <p:txBody>
          <a:bodyPr/>
          <a:lstStyle/>
          <a:p>
            <a:endParaRPr lang="id-ID"/>
          </a:p>
        </p:txBody>
      </p:sp>
      <p:sp>
        <p:nvSpPr>
          <p:cNvPr id="4" name="Slide Number Placeholder 3"/>
          <p:cNvSpPr>
            <a:spLocks noGrp="1"/>
          </p:cNvSpPr>
          <p:nvPr>
            <p:ph type="sldNum" sz="quarter" idx="12"/>
          </p:nvPr>
        </p:nvSpPr>
        <p:spPr>
          <a:xfrm>
            <a:off x="7589520" y="6480969"/>
            <a:ext cx="502920" cy="301752"/>
          </a:xfrm>
        </p:spPr>
        <p:txBody>
          <a:bodyPr/>
          <a:lstStyle/>
          <a:p>
            <a:fld id="{9DC56D81-CFDA-44F5-AAA8-9B2943A61187}"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81481E9D-E82A-4BAF-AF74-A45D0E7A5B94}" type="datetimeFigureOut">
              <a:rPr lang="id-ID" smtClean="0"/>
              <a:t>28/01/2017</a:t>
            </a:fld>
            <a:endParaRPr lang="id-ID"/>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id-ID"/>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9DC56D81-CFDA-44F5-AAA8-9B2943A61187}" type="slidenum">
              <a:rPr lang="id-ID" smtClean="0"/>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81481E9D-E82A-4BAF-AF74-A45D0E7A5B94}" type="datetimeFigureOut">
              <a:rPr lang="id-ID" smtClean="0"/>
              <a:t>28/01/2017</a:t>
            </a:fld>
            <a:endParaRPr lang="id-ID"/>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id-ID"/>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9DC56D81-CFDA-44F5-AAA8-9B2943A61187}" type="slidenum">
              <a:rPr lang="id-ID" smtClean="0"/>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81481E9D-E82A-4BAF-AF74-A45D0E7A5B94}" type="datetimeFigureOut">
              <a:rPr lang="id-ID" smtClean="0"/>
              <a:t>28/01/2017</a:t>
            </a:fld>
            <a:endParaRPr lang="id-ID"/>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id-ID"/>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9DC56D81-CFDA-44F5-AAA8-9B2943A61187}" type="slidenum">
              <a:rPr lang="id-ID" smtClean="0"/>
              <a:t>‹#›</a:t>
            </a:fld>
            <a:endParaRPr lang="id-ID"/>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Bab </a:t>
            </a:r>
            <a:r>
              <a:rPr lang="id-ID" dirty="0" smtClean="0"/>
              <a:t>7</a:t>
            </a:r>
            <a:r>
              <a:rPr lang="en-US" dirty="0" smtClean="0"/>
              <a:t/>
            </a:r>
            <a:br>
              <a:rPr lang="en-US" dirty="0" smtClean="0"/>
            </a:br>
            <a:r>
              <a:rPr lang="en-US" dirty="0" err="1" smtClean="0"/>
              <a:t>Manajemen</a:t>
            </a:r>
            <a:r>
              <a:rPr lang="en-US" dirty="0" smtClean="0"/>
              <a:t> </a:t>
            </a:r>
            <a:r>
              <a:rPr lang="en-US" smtClean="0"/>
              <a:t>Konflik</a:t>
            </a:r>
            <a:r>
              <a:rPr lang="id-ID" dirty="0" smtClean="0"/>
              <a:t>	</a:t>
            </a:r>
            <a:endParaRPr lang="id-ID" dirty="0"/>
          </a:p>
        </p:txBody>
      </p:sp>
      <p:sp>
        <p:nvSpPr>
          <p:cNvPr id="3" name="Subtitle 2"/>
          <p:cNvSpPr>
            <a:spLocks noGrp="1"/>
          </p:cNvSpPr>
          <p:nvPr>
            <p:ph type="subTitle" idx="1"/>
          </p:nvPr>
        </p:nvSpPr>
        <p:spPr>
          <a:xfrm>
            <a:off x="540544" y="2250280"/>
            <a:ext cx="8062912" cy="3050928"/>
          </a:xfrm>
        </p:spPr>
        <p:txBody>
          <a:bodyPr>
            <a:normAutofit fontScale="70000" lnSpcReduction="20000"/>
          </a:bodyPr>
          <a:lstStyle/>
          <a:p>
            <a:r>
              <a:rPr lang="en-US" sz="4800" dirty="0" err="1"/>
              <a:t>Kelompok</a:t>
            </a:r>
            <a:r>
              <a:rPr lang="en-US" sz="4800" dirty="0"/>
              <a:t> 6</a:t>
            </a:r>
          </a:p>
          <a:p>
            <a:r>
              <a:rPr lang="en-US" sz="4800" dirty="0"/>
              <a:t>Tazkiya Laras P. E. / 1401150313</a:t>
            </a:r>
          </a:p>
          <a:p>
            <a:r>
              <a:rPr lang="en-US" sz="4800" dirty="0"/>
              <a:t>M. </a:t>
            </a:r>
            <a:r>
              <a:rPr lang="en-US" sz="4800" dirty="0" err="1"/>
              <a:t>Rizky</a:t>
            </a:r>
            <a:r>
              <a:rPr lang="en-US" sz="4800" dirty="0"/>
              <a:t> </a:t>
            </a:r>
            <a:r>
              <a:rPr lang="en-US" sz="4800" dirty="0" err="1"/>
              <a:t>Rihardiansyah</a:t>
            </a:r>
            <a:r>
              <a:rPr lang="en-US" sz="4800" dirty="0"/>
              <a:t> / 1401154201</a:t>
            </a:r>
          </a:p>
          <a:p>
            <a:r>
              <a:rPr lang="en-US" sz="4800" dirty="0" err="1"/>
              <a:t>Nurvi</a:t>
            </a:r>
            <a:r>
              <a:rPr lang="en-US" sz="4800" dirty="0"/>
              <a:t> </a:t>
            </a:r>
            <a:r>
              <a:rPr lang="en-US" sz="4800" dirty="0" err="1"/>
              <a:t>Apriana</a:t>
            </a:r>
            <a:r>
              <a:rPr lang="en-US" sz="4800" dirty="0"/>
              <a:t> Yusuf / 1401154215</a:t>
            </a:r>
          </a:p>
          <a:p>
            <a:r>
              <a:rPr lang="en-US" sz="4800" dirty="0"/>
              <a:t>Monica </a:t>
            </a:r>
            <a:r>
              <a:rPr lang="en-US" sz="4800" dirty="0" err="1"/>
              <a:t>Octaviani</a:t>
            </a:r>
            <a:r>
              <a:rPr lang="en-US" sz="4800" dirty="0"/>
              <a:t> </a:t>
            </a:r>
            <a:r>
              <a:rPr lang="en-US" sz="4800" dirty="0" err="1"/>
              <a:t>Putri</a:t>
            </a:r>
            <a:r>
              <a:rPr lang="en-US" sz="4800" dirty="0"/>
              <a:t> / 1401154411</a:t>
            </a:r>
          </a:p>
          <a:p>
            <a:r>
              <a:rPr lang="en-US" sz="4800" dirty="0" err="1"/>
              <a:t>Shabrina</a:t>
            </a:r>
            <a:r>
              <a:rPr lang="en-US" sz="4800" dirty="0"/>
              <a:t> </a:t>
            </a:r>
            <a:r>
              <a:rPr lang="en-US" sz="4800" dirty="0" err="1"/>
              <a:t>Khairunnisa</a:t>
            </a:r>
            <a:r>
              <a:rPr lang="en-US" sz="4800" dirty="0"/>
              <a:t> W / 1401154481</a:t>
            </a:r>
          </a:p>
          <a:p>
            <a:r>
              <a:rPr lang="en-US" sz="4800" dirty="0"/>
              <a:t>MB-39-05</a:t>
            </a:r>
          </a:p>
        </p:txBody>
      </p:sp>
    </p:spTree>
    <p:extLst>
      <p:ext uri="{BB962C8B-B14F-4D97-AF65-F5344CB8AC3E}">
        <p14:creationId xmlns:p14="http://schemas.microsoft.com/office/powerpoint/2010/main" val="13082215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Definisi Organisasi Konflik</a:t>
            </a:r>
            <a:endParaRPr lang="id-ID" dirty="0"/>
          </a:p>
        </p:txBody>
      </p:sp>
      <p:sp>
        <p:nvSpPr>
          <p:cNvPr id="3" name="Content Placeholder 2"/>
          <p:cNvSpPr>
            <a:spLocks noGrp="1"/>
          </p:cNvSpPr>
          <p:nvPr>
            <p:ph idx="1"/>
          </p:nvPr>
        </p:nvSpPr>
        <p:spPr/>
        <p:txBody>
          <a:bodyPr>
            <a:normAutofit/>
          </a:bodyPr>
          <a:lstStyle/>
          <a:p>
            <a:r>
              <a:rPr lang="id-ID" sz="2400" dirty="0" smtClean="0"/>
              <a:t>Menurut T.Hani Handoko: Ketidak sesuaian antara dua atau lebih anggota anggota atau kelompok kelompok organisasi yang timbul karena adanya kenyataan bahwa mereka harus membagi sumber daya sumber daya yang terbatas atau kegiatan kegiatan kerja dan karena kenyataan bahwa mereka mempunyai perbedan status tujun nilai atau persepsi.</a:t>
            </a:r>
            <a:endParaRPr lang="id-ID" sz="2400" dirty="0"/>
          </a:p>
        </p:txBody>
      </p:sp>
    </p:spTree>
    <p:extLst>
      <p:ext uri="{BB962C8B-B14F-4D97-AF65-F5344CB8AC3E}">
        <p14:creationId xmlns:p14="http://schemas.microsoft.com/office/powerpoint/2010/main" val="2112705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Sebab dan jenis timbulnya konflik</a:t>
            </a:r>
            <a:endParaRPr lang="id-ID" dirty="0"/>
          </a:p>
        </p:txBody>
      </p:sp>
      <p:sp>
        <p:nvSpPr>
          <p:cNvPr id="3" name="Content Placeholder 2"/>
          <p:cNvSpPr>
            <a:spLocks noGrp="1"/>
          </p:cNvSpPr>
          <p:nvPr>
            <p:ph idx="1"/>
          </p:nvPr>
        </p:nvSpPr>
        <p:spPr/>
        <p:txBody>
          <a:bodyPr>
            <a:normAutofit fontScale="70000" lnSpcReduction="20000"/>
          </a:bodyPr>
          <a:lstStyle/>
          <a:p>
            <a:pPr marL="0" indent="0">
              <a:buNone/>
            </a:pPr>
            <a:r>
              <a:rPr lang="id-ID" dirty="0" smtClean="0"/>
              <a:t>Sebab:</a:t>
            </a:r>
          </a:p>
          <a:p>
            <a:pPr marL="514350" indent="-514350">
              <a:buAutoNum type="alphaLcPeriod"/>
            </a:pPr>
            <a:r>
              <a:rPr lang="id-ID" dirty="0" smtClean="0"/>
              <a:t>Hendricks, W. (1992) mengidentifikasi proses terjadinya konflik terdiri dari tiga tahap : pertama; peristiwa sehari-hari, kedua; adanya tantangan, sedangkan yang ketiga; timbulnya pertentangan. </a:t>
            </a:r>
          </a:p>
          <a:p>
            <a:pPr marL="514350" indent="-514350">
              <a:buAutoNum type="alphaLcPeriod"/>
            </a:pPr>
            <a:r>
              <a:rPr lang="id-ID" dirty="0" smtClean="0"/>
              <a:t>Perebutan tenaga ahli yang profesional </a:t>
            </a:r>
          </a:p>
          <a:p>
            <a:pPr marL="514350" indent="-514350">
              <a:buAutoNum type="alphaLcPeriod"/>
            </a:pPr>
            <a:r>
              <a:rPr lang="id-ID" dirty="0" smtClean="0"/>
              <a:t>Keinginan top management yang terlalu ambisius dan mempunyai keinginan tertentu</a:t>
            </a:r>
          </a:p>
          <a:p>
            <a:pPr marL="514350" indent="-514350">
              <a:buAutoNum type="alphaLcPeriod"/>
            </a:pPr>
            <a:r>
              <a:rPr lang="id-ID" dirty="0" smtClean="0"/>
              <a:t>Konflik juga memungkinkan terjadi karena kondisi eksternal perusahaan.</a:t>
            </a:r>
          </a:p>
          <a:p>
            <a:pPr marL="0" indent="0">
              <a:buNone/>
            </a:pPr>
            <a:endParaRPr lang="id-ID" dirty="0"/>
          </a:p>
          <a:p>
            <a:pPr marL="0" indent="0">
              <a:buNone/>
            </a:pPr>
            <a:r>
              <a:rPr lang="id-ID" dirty="0" smtClean="0"/>
              <a:t>Jenis Timbulnya Konflik:</a:t>
            </a:r>
          </a:p>
          <a:p>
            <a:pPr marL="514350" indent="-514350">
              <a:buAutoNum type="alphaLcPeriod"/>
            </a:pPr>
            <a:r>
              <a:rPr lang="id-ID" dirty="0" smtClean="0"/>
              <a:t> Konflik pada individu itu sendiri </a:t>
            </a:r>
          </a:p>
          <a:p>
            <a:pPr marL="514350" indent="-514350">
              <a:buAutoNum type="alphaLcPeriod"/>
            </a:pPr>
            <a:r>
              <a:rPr lang="id-ID" dirty="0" smtClean="0"/>
              <a:t>Konflik antar individu </a:t>
            </a:r>
          </a:p>
          <a:p>
            <a:pPr marL="514350" indent="-514350">
              <a:buAutoNum type="alphaLcPeriod"/>
            </a:pPr>
            <a:r>
              <a:rPr lang="id-ID" dirty="0" smtClean="0"/>
              <a:t>Konflik individu dengan institusi </a:t>
            </a:r>
          </a:p>
          <a:p>
            <a:pPr marL="514350" indent="-514350">
              <a:buAutoNum type="alphaLcPeriod"/>
            </a:pPr>
            <a:endParaRPr lang="id-ID" dirty="0" smtClean="0"/>
          </a:p>
          <a:p>
            <a:pPr marL="514350" indent="-514350">
              <a:buAutoNum type="alphaLcPeriod"/>
            </a:pPr>
            <a:endParaRPr lang="id-ID" dirty="0"/>
          </a:p>
        </p:txBody>
      </p:sp>
    </p:spTree>
    <p:extLst>
      <p:ext uri="{BB962C8B-B14F-4D97-AF65-F5344CB8AC3E}">
        <p14:creationId xmlns:p14="http://schemas.microsoft.com/office/powerpoint/2010/main" val="3470819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Kepemimpinan dan Konflik	</a:t>
            </a:r>
            <a:endParaRPr lang="id-ID" dirty="0"/>
          </a:p>
        </p:txBody>
      </p:sp>
      <p:sp>
        <p:nvSpPr>
          <p:cNvPr id="3" name="Content Placeholder 2"/>
          <p:cNvSpPr>
            <a:spLocks noGrp="1"/>
          </p:cNvSpPr>
          <p:nvPr>
            <p:ph idx="1"/>
          </p:nvPr>
        </p:nvSpPr>
        <p:spPr/>
        <p:txBody>
          <a:bodyPr>
            <a:normAutofit/>
          </a:bodyPr>
          <a:lstStyle/>
          <a:p>
            <a:pPr marL="514350" indent="-514350">
              <a:buAutoNum type="alphaLcPeriod"/>
            </a:pPr>
            <a:r>
              <a:rPr lang="id-ID" sz="2800" dirty="0" smtClean="0"/>
              <a:t>Pada setiap konflik yang terjadi pemimpin mempunya andil yang besar karena semua keputusan ada di pimpinan</a:t>
            </a:r>
          </a:p>
          <a:p>
            <a:pPr marL="514350" indent="-514350">
              <a:buAutoNum type="alphaLcPeriod"/>
            </a:pPr>
            <a:r>
              <a:rPr lang="id-ID" sz="2800" dirty="0" smtClean="0"/>
              <a:t>Ketika pemimpin tidak mahir mengendalikan konflik maka semua masalah menjadi rumit dan besar</a:t>
            </a:r>
            <a:endParaRPr lang="id-ID" sz="2800" dirty="0"/>
          </a:p>
        </p:txBody>
      </p:sp>
    </p:spTree>
    <p:extLst>
      <p:ext uri="{BB962C8B-B14F-4D97-AF65-F5344CB8AC3E}">
        <p14:creationId xmlns:p14="http://schemas.microsoft.com/office/powerpoint/2010/main" val="26118485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Konflik dan Motivasi</a:t>
            </a:r>
            <a:endParaRPr lang="id-ID" dirty="0"/>
          </a:p>
        </p:txBody>
      </p:sp>
      <p:sp>
        <p:nvSpPr>
          <p:cNvPr id="3" name="Content Placeholder 2"/>
          <p:cNvSpPr>
            <a:spLocks noGrp="1"/>
          </p:cNvSpPr>
          <p:nvPr>
            <p:ph idx="1"/>
          </p:nvPr>
        </p:nvSpPr>
        <p:spPr/>
        <p:txBody>
          <a:bodyPr>
            <a:normAutofit/>
          </a:bodyPr>
          <a:lstStyle/>
          <a:p>
            <a:r>
              <a:rPr lang="id-ID" sz="2800" dirty="0" smtClean="0"/>
              <a:t>Bagi sebagian orang konflik yang terjadi atau dialami akan mempengaruhi pada menurunnya produktivitas kerja, namun bagi sebagian orang lainnya konflik menumbuhkan semangat motivasi.</a:t>
            </a:r>
          </a:p>
          <a:p>
            <a:r>
              <a:rPr lang="id-ID" sz="2800" dirty="0" smtClean="0"/>
              <a:t>Dampak konflik juga dapat mempengaruhi pada psikologis, terjadinya sikap murung, mudah tersinggung, cepat marah, dan tidak menginginkan orang lain peduli pada dirinya</a:t>
            </a:r>
            <a:endParaRPr lang="id-ID" sz="2800" dirty="0"/>
          </a:p>
        </p:txBody>
      </p:sp>
    </p:spTree>
    <p:extLst>
      <p:ext uri="{BB962C8B-B14F-4D97-AF65-F5344CB8AC3E}">
        <p14:creationId xmlns:p14="http://schemas.microsoft.com/office/powerpoint/2010/main" val="6129831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Solusi dalam menyelesaikan konflik</a:t>
            </a:r>
            <a:endParaRPr lang="id-ID" dirty="0"/>
          </a:p>
        </p:txBody>
      </p:sp>
      <p:sp>
        <p:nvSpPr>
          <p:cNvPr id="3" name="Content Placeholder 2"/>
          <p:cNvSpPr>
            <a:spLocks noGrp="1"/>
          </p:cNvSpPr>
          <p:nvPr>
            <p:ph idx="1"/>
          </p:nvPr>
        </p:nvSpPr>
        <p:spPr/>
        <p:txBody>
          <a:bodyPr>
            <a:noAutofit/>
          </a:bodyPr>
          <a:lstStyle/>
          <a:p>
            <a:r>
              <a:rPr lang="id-ID" sz="2400" dirty="0" smtClean="0"/>
              <a:t>Melakukan dan menerapkn konsep bekerja yang berkolaborasi dan menjauhi sikap kerja yang bersaing secara negative</a:t>
            </a:r>
          </a:p>
          <a:p>
            <a:r>
              <a:rPr lang="id-ID" sz="2400" dirty="0" smtClean="0"/>
              <a:t>Menerapkan konsep adaptasi terhadap dimana perusahaan itu berada</a:t>
            </a:r>
          </a:p>
          <a:p>
            <a:r>
              <a:rPr lang="id-ID" sz="2400" dirty="0" smtClean="0"/>
              <a:t>Menerapkan metode penyelesaian konflik menurut T.Hani Handoko:</a:t>
            </a:r>
          </a:p>
          <a:p>
            <a:r>
              <a:rPr lang="id-ID" sz="2400" dirty="0" smtClean="0"/>
              <a:t>A. Dominasi </a:t>
            </a:r>
          </a:p>
          <a:p>
            <a:r>
              <a:rPr lang="id-ID" sz="2400" dirty="0" smtClean="0"/>
              <a:t>B. Kompromi</a:t>
            </a:r>
          </a:p>
          <a:p>
            <a:r>
              <a:rPr lang="id-ID" sz="2400" dirty="0" smtClean="0"/>
              <a:t>C. Pemecahan Masalah Integratif</a:t>
            </a:r>
          </a:p>
          <a:p>
            <a:pPr marL="0" indent="0">
              <a:buNone/>
            </a:pPr>
            <a:r>
              <a:rPr lang="id-ID" sz="2400" dirty="0" smtClean="0"/>
              <a:t>Menerapkan konsep yang realistis yang sesuai dengan SWOT Perusahaan</a:t>
            </a:r>
          </a:p>
          <a:p>
            <a:endParaRPr lang="id-ID" sz="2400" dirty="0"/>
          </a:p>
        </p:txBody>
      </p:sp>
    </p:spTree>
    <p:extLst>
      <p:ext uri="{BB962C8B-B14F-4D97-AF65-F5344CB8AC3E}">
        <p14:creationId xmlns:p14="http://schemas.microsoft.com/office/powerpoint/2010/main" val="16443478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lstStyle/>
          <a:p>
            <a:endParaRPr lang="id-ID"/>
          </a:p>
        </p:txBody>
      </p:sp>
    </p:spTree>
    <p:extLst>
      <p:ext uri="{BB962C8B-B14F-4D97-AF65-F5344CB8AC3E}">
        <p14:creationId xmlns:p14="http://schemas.microsoft.com/office/powerpoint/2010/main" val="31758785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46</TotalTime>
  <Words>307</Words>
  <Application>Microsoft Office PowerPoint</Application>
  <PresentationFormat>On-screen Show (4:3)</PresentationFormat>
  <Paragraphs>35</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Century Gothic</vt:lpstr>
      <vt:lpstr>Verdana</vt:lpstr>
      <vt:lpstr>Wingdings 2</vt:lpstr>
      <vt:lpstr>Verve</vt:lpstr>
      <vt:lpstr>Bab 7 Manajemen Konflik </vt:lpstr>
      <vt:lpstr>Definisi Organisasi Konflik</vt:lpstr>
      <vt:lpstr>Sebab dan jenis timbulnya konflik</vt:lpstr>
      <vt:lpstr>Kepemimpinan dan Konflik </vt:lpstr>
      <vt:lpstr>Konflik dan Motivasi</vt:lpstr>
      <vt:lpstr>Solusi dalam menyelesaikan konflik</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Bab 7</dc:title>
  <dc:creator>user</dc:creator>
  <cp:lastModifiedBy>Tazkiya Laras Pramesti Eska</cp:lastModifiedBy>
  <cp:revision>6</cp:revision>
  <dcterms:created xsi:type="dcterms:W3CDTF">2017-01-25T12:12:30Z</dcterms:created>
  <dcterms:modified xsi:type="dcterms:W3CDTF">2017-01-28T13:54:58Z</dcterms:modified>
</cp:coreProperties>
</file>