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1/28/2017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1/28/2017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1098388"/>
            <a:ext cx="10824882" cy="1863753"/>
          </a:xfrm>
        </p:spPr>
        <p:txBody>
          <a:bodyPr/>
          <a:lstStyle/>
          <a:p>
            <a:r>
              <a:rPr lang="id-ID" b="1" dirty="0" smtClean="0"/>
              <a:t>BAB 2</a:t>
            </a:r>
            <a:br>
              <a:rPr lang="id-ID" b="1" dirty="0" smtClean="0"/>
            </a:br>
            <a:r>
              <a:rPr lang="id-ID" b="1" dirty="0" smtClean="0"/>
              <a:t>PERILAKU INDIVIDUal</a:t>
            </a:r>
            <a:endParaRPr lang="id-ID" b="1" dirty="0"/>
          </a:p>
        </p:txBody>
      </p:sp>
      <p:sp>
        <p:nvSpPr>
          <p:cNvPr id="3" name="Subtitle 2"/>
          <p:cNvSpPr>
            <a:spLocks noGrp="1"/>
          </p:cNvSpPr>
          <p:nvPr>
            <p:ph type="subTitle" idx="1"/>
          </p:nvPr>
        </p:nvSpPr>
        <p:spPr>
          <a:xfrm>
            <a:off x="2215045" y="4443212"/>
            <a:ext cx="8045373" cy="2278264"/>
          </a:xfrm>
        </p:spPr>
        <p:txBody>
          <a:bodyPr>
            <a:normAutofit fontScale="92500" lnSpcReduction="20000"/>
          </a:bodyPr>
          <a:lstStyle/>
          <a:p>
            <a:r>
              <a:rPr lang="en-US" dirty="0" err="1"/>
              <a:t>Kelompok</a:t>
            </a:r>
            <a:r>
              <a:rPr lang="en-US" dirty="0"/>
              <a:t> 6</a:t>
            </a:r>
          </a:p>
          <a:p>
            <a:r>
              <a:rPr lang="en-US" dirty="0"/>
              <a:t>Tazkiya Laras P. E. / 1401150313</a:t>
            </a:r>
          </a:p>
          <a:p>
            <a:r>
              <a:rPr lang="en-US" dirty="0"/>
              <a:t>M. </a:t>
            </a:r>
            <a:r>
              <a:rPr lang="en-US" dirty="0" err="1"/>
              <a:t>Rizky</a:t>
            </a:r>
            <a:r>
              <a:rPr lang="en-US" dirty="0"/>
              <a:t> </a:t>
            </a:r>
            <a:r>
              <a:rPr lang="en-US" dirty="0" err="1"/>
              <a:t>Rihardiansyah</a:t>
            </a:r>
            <a:r>
              <a:rPr lang="en-US" dirty="0"/>
              <a:t> / 1401154201</a:t>
            </a:r>
          </a:p>
          <a:p>
            <a:r>
              <a:rPr lang="en-US" dirty="0" err="1"/>
              <a:t>Nurvi</a:t>
            </a:r>
            <a:r>
              <a:rPr lang="en-US" dirty="0"/>
              <a:t> </a:t>
            </a:r>
            <a:r>
              <a:rPr lang="en-US" dirty="0" err="1"/>
              <a:t>Apriana</a:t>
            </a:r>
            <a:r>
              <a:rPr lang="en-US" dirty="0"/>
              <a:t> Yusuf / 1401154215</a:t>
            </a:r>
          </a:p>
          <a:p>
            <a:r>
              <a:rPr lang="en-US" dirty="0"/>
              <a:t>Monica </a:t>
            </a:r>
            <a:r>
              <a:rPr lang="en-US" dirty="0" err="1"/>
              <a:t>Octaviani</a:t>
            </a:r>
            <a:r>
              <a:rPr lang="en-US" dirty="0"/>
              <a:t> </a:t>
            </a:r>
            <a:r>
              <a:rPr lang="en-US" dirty="0" err="1"/>
              <a:t>Putri</a:t>
            </a:r>
            <a:r>
              <a:rPr lang="en-US" dirty="0"/>
              <a:t> / 1401154411</a:t>
            </a:r>
          </a:p>
          <a:p>
            <a:r>
              <a:rPr lang="en-US" dirty="0" err="1"/>
              <a:t>Shabrina</a:t>
            </a:r>
            <a:r>
              <a:rPr lang="en-US" dirty="0"/>
              <a:t> </a:t>
            </a:r>
            <a:r>
              <a:rPr lang="en-US" dirty="0" err="1"/>
              <a:t>Khairunnisa</a:t>
            </a:r>
            <a:r>
              <a:rPr lang="en-US" dirty="0"/>
              <a:t> W / 1401154481</a:t>
            </a:r>
          </a:p>
          <a:p>
            <a:r>
              <a:rPr lang="en-US" dirty="0"/>
              <a:t>MB-39-05</a:t>
            </a:r>
          </a:p>
        </p:txBody>
      </p:sp>
    </p:spTree>
    <p:extLst>
      <p:ext uri="{BB962C8B-B14F-4D97-AF65-F5344CB8AC3E}">
        <p14:creationId xmlns:p14="http://schemas.microsoft.com/office/powerpoint/2010/main" val="3303181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Definisi perilaku individual</a:t>
            </a:r>
            <a:endParaRPr lang="id-ID" b="1" dirty="0"/>
          </a:p>
        </p:txBody>
      </p:sp>
      <p:sp>
        <p:nvSpPr>
          <p:cNvPr id="3" name="Content Placeholder 2"/>
          <p:cNvSpPr>
            <a:spLocks noGrp="1"/>
          </p:cNvSpPr>
          <p:nvPr>
            <p:ph idx="1"/>
          </p:nvPr>
        </p:nvSpPr>
        <p:spPr/>
        <p:txBody>
          <a:bodyPr>
            <a:noAutofit/>
          </a:bodyPr>
          <a:lstStyle/>
          <a:p>
            <a:pPr algn="just"/>
            <a:r>
              <a:rPr lang="id-ID" sz="3000" dirty="0" smtClean="0"/>
              <a:t>Perilaku individual adalah suatu reaksi yang dimiliki oleh seorang individual terhadap segala sesuatu yang dilihat, dirasa dan dipahami untuk selanjutnya terbentuk dalam perbuatan dan sikap. Setiap orang memiliki pandangan yang berbeda-beda dalam menilai dan memahami setiap keadaan apalagi jika itu dituangkan dengan latar belakang (background) yang pernah dijalaninya.</a:t>
            </a:r>
            <a:endParaRPr lang="id-ID" sz="3000" dirty="0"/>
          </a:p>
        </p:txBody>
      </p:sp>
    </p:spTree>
    <p:extLst>
      <p:ext uri="{BB962C8B-B14F-4D97-AF65-F5344CB8AC3E}">
        <p14:creationId xmlns:p14="http://schemas.microsoft.com/office/powerpoint/2010/main" val="2976069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Analisis demografis dalam perspektif perilaku individual</a:t>
            </a:r>
            <a:endParaRPr lang="id-ID" b="1" dirty="0"/>
          </a:p>
        </p:txBody>
      </p:sp>
      <p:sp>
        <p:nvSpPr>
          <p:cNvPr id="3" name="Content Placeholder 2"/>
          <p:cNvSpPr>
            <a:spLocks noGrp="1"/>
          </p:cNvSpPr>
          <p:nvPr>
            <p:ph idx="1"/>
          </p:nvPr>
        </p:nvSpPr>
        <p:spPr/>
        <p:txBody>
          <a:bodyPr>
            <a:normAutofit/>
          </a:bodyPr>
          <a:lstStyle/>
          <a:p>
            <a:pPr algn="just"/>
            <a:r>
              <a:rPr lang="id-ID" sz="3000" dirty="0" smtClean="0"/>
              <a:t>Setiap pertambahan penduduk selalu saja menimbulkan berbagai dampak dan setiap dampak tersebut harus dicarikan solusi untuk diatur agar berlangsung secara teratur dalam satu tata organisasi yang terkntrol dan tersitematis</a:t>
            </a:r>
            <a:endParaRPr lang="id-ID" sz="3000" dirty="0"/>
          </a:p>
        </p:txBody>
      </p:sp>
    </p:spTree>
    <p:extLst>
      <p:ext uri="{BB962C8B-B14F-4D97-AF65-F5344CB8AC3E}">
        <p14:creationId xmlns:p14="http://schemas.microsoft.com/office/powerpoint/2010/main" val="1189691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Dampak diveristas bagi organsasi</a:t>
            </a:r>
            <a:endParaRPr lang="id-ID" b="1" dirty="0"/>
          </a:p>
        </p:txBody>
      </p:sp>
      <p:sp>
        <p:nvSpPr>
          <p:cNvPr id="3" name="Content Placeholder 2"/>
          <p:cNvSpPr>
            <a:spLocks noGrp="1"/>
          </p:cNvSpPr>
          <p:nvPr>
            <p:ph idx="1"/>
          </p:nvPr>
        </p:nvSpPr>
        <p:spPr/>
        <p:txBody>
          <a:bodyPr>
            <a:noAutofit/>
          </a:bodyPr>
          <a:lstStyle/>
          <a:p>
            <a:pPr algn="just"/>
            <a:r>
              <a:rPr lang="id-ID" sz="2300" dirty="0" smtClean="0"/>
              <a:t>Diveristas (keragaman) dalam suatu setting organisasional adalah suatu kumpulan individu-individu yang berbeda satu sama lain paa satu atau sejumlah dimensi yang mencakup, kultur, nilai-nilai, pendidikan,gender, status perkawinan, usia, dan lain sebagainya. Diversitas merupakan suatu masalah yang memiliki nilai penting dan relevansi riil pada saat ini dan di masa datang.</a:t>
            </a:r>
          </a:p>
          <a:p>
            <a:pPr algn="just"/>
            <a:r>
              <a:rPr lang="id-ID" sz="2300" dirty="0" smtClean="0"/>
              <a:t>Diversitas SDM di tempat kerja akan menampilkan tantangna-tantangan baru bagi manajer dalam organisasi, tantangna yang harus disadari, dipahami, dan akhirnya dipecahkan. Perbedaan-perbedaan diantara karyawan sering menciptakan konflik dan apabila konflik semacam ini salah dikelola atau ditangani secara tidak tepat, dapat menghasilkan kinerja yang buruk.</a:t>
            </a:r>
            <a:endParaRPr lang="id-ID" sz="2300" dirty="0"/>
          </a:p>
        </p:txBody>
      </p:sp>
    </p:spTree>
    <p:extLst>
      <p:ext uri="{BB962C8B-B14F-4D97-AF65-F5344CB8AC3E}">
        <p14:creationId xmlns:p14="http://schemas.microsoft.com/office/powerpoint/2010/main" val="3759345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Kompetensi dan pembelajaran</a:t>
            </a:r>
            <a:endParaRPr lang="id-ID" dirty="0"/>
          </a:p>
        </p:txBody>
      </p:sp>
      <p:sp>
        <p:nvSpPr>
          <p:cNvPr id="3" name="Content Placeholder 2"/>
          <p:cNvSpPr>
            <a:spLocks noGrp="1"/>
          </p:cNvSpPr>
          <p:nvPr>
            <p:ph idx="1"/>
          </p:nvPr>
        </p:nvSpPr>
        <p:spPr>
          <a:xfrm>
            <a:off x="1251678" y="1294331"/>
            <a:ext cx="10178322" cy="3593591"/>
          </a:xfrm>
        </p:spPr>
        <p:txBody>
          <a:bodyPr>
            <a:noAutofit/>
          </a:bodyPr>
          <a:lstStyle/>
          <a:p>
            <a:pPr algn="just"/>
            <a:r>
              <a:rPr lang="id-ID" dirty="0" smtClean="0"/>
              <a:t>Kompetensi adalah suatu kemampuan yang dimiliki oleh seseorang individu yang memiliki nilai jual dan itu teraplikasi dari hasil kreativitas serta inovasi yang dihasilkan. Dalm dunia kerja semakin tinggi kompetensi seseorang maka semakin tinggi nilai jual orang tersebut, artinya perolehan finansial yang bisa diperoleh akan semakin tinggi. Untuk memperoleh nilai kompetensi tersebut maka karyawan dituntut untuk melakukan pengembangan diri dari segi education (pendidikan) maupun pengalaman yang sering disebut dengan pembelajaran.</a:t>
            </a:r>
          </a:p>
          <a:p>
            <a:pPr algn="just"/>
            <a:r>
              <a:rPr lang="id-ID" dirty="0" smtClean="0"/>
              <a:t>Sistem kompetensi finansial dapat memotivasi karyawan jika menghargai kinerja sebagai fungsi dari upaya dan kompetensi. Sistem kompensasi yang demikian akan memotivasi dan dipersepsikan fair jika karyawan memiliki peluang untuk maju.  Apabila ada karyawan bertumbuh dan berkembang dengan kompetensi yang meningkat, terbuka kesempatan promosi sehingga dapat memperoleh kompensasi finansial yang lebih baik.</a:t>
            </a:r>
          </a:p>
          <a:p>
            <a:pPr algn="just"/>
            <a:r>
              <a:rPr lang="id-ID" dirty="0" smtClean="0"/>
              <a:t>Salah satu alasan orang belajar dan meningkatkan kompetensi adalah memiliki hubungan dengan kesejahteraan, semakin tinggi kompetensi maka semakin tinggi perolehan finansial yang akan diperoleh. Ketika finansial yang diperoleh semakin banyak maka kesejahteraan pun semakin meningkat.</a:t>
            </a:r>
            <a:endParaRPr lang="id-ID" dirty="0"/>
          </a:p>
        </p:txBody>
      </p:sp>
    </p:spTree>
    <p:extLst>
      <p:ext uri="{BB962C8B-B14F-4D97-AF65-F5344CB8AC3E}">
        <p14:creationId xmlns:p14="http://schemas.microsoft.com/office/powerpoint/2010/main" val="427931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kedisiplinan</a:t>
            </a:r>
            <a:endParaRPr lang="id-ID" b="1" dirty="0"/>
          </a:p>
        </p:txBody>
      </p:sp>
      <p:sp>
        <p:nvSpPr>
          <p:cNvPr id="3" name="Content Placeholder 2"/>
          <p:cNvSpPr>
            <a:spLocks noGrp="1"/>
          </p:cNvSpPr>
          <p:nvPr>
            <p:ph idx="1"/>
          </p:nvPr>
        </p:nvSpPr>
        <p:spPr>
          <a:xfrm>
            <a:off x="1251678" y="1331264"/>
            <a:ext cx="10178322" cy="3593591"/>
          </a:xfrm>
        </p:spPr>
        <p:txBody>
          <a:bodyPr>
            <a:noAutofit/>
          </a:bodyPr>
          <a:lstStyle/>
          <a:p>
            <a:pPr algn="just"/>
            <a:r>
              <a:rPr lang="id-ID" sz="1800" dirty="0" smtClean="0"/>
              <a:t>Seorang manajer berkewajiban untuk mempertahankan kedisiplinan dalam organisasi yang dipimpinnnya. Sanksi dan ketegasan lainnya menjadi bagian yang harus dilihat sebagai konsekuensi menjadi seorang pegawai disuatu perusahaan. Dan konsekuensi selalu diperoleh sebagai akibat dari perbuatan yang telah dilakukannya.</a:t>
            </a:r>
          </a:p>
          <a:p>
            <a:pPr algn="just"/>
            <a:r>
              <a:rPr lang="id-ID" sz="1800" dirty="0" smtClean="0"/>
              <a:t>Kepatuhan (compliance) adalah perilaku bawahan yang memberikan tanggapan terhadap sistem otoritas yang ada dalam organisasi. Menurut pendapat Etzioni terdapat tiga basis otoritas dan tiga basis kepatuhan.</a:t>
            </a:r>
          </a:p>
          <a:p>
            <a:pPr algn="just"/>
            <a:r>
              <a:rPr lang="id-ID" sz="1800" dirty="0" smtClean="0"/>
              <a:t>Tiga basis otoritas adalah:</a:t>
            </a:r>
          </a:p>
          <a:p>
            <a:pPr marL="806450" indent="-457200" algn="just">
              <a:buFont typeface="+mj-lt"/>
              <a:buAutoNum type="alphaLcPeriod"/>
            </a:pPr>
            <a:r>
              <a:rPr lang="id-ID" sz="1800" dirty="0" smtClean="0"/>
              <a:t>Coercion, yaitu karena adanya rasa takut</a:t>
            </a:r>
          </a:p>
          <a:p>
            <a:pPr marL="806450" indent="-457200" algn="just">
              <a:buFont typeface="+mj-lt"/>
              <a:buAutoNum type="alphaLcPeriod"/>
            </a:pPr>
            <a:r>
              <a:rPr lang="id-ID" sz="1800" dirty="0" smtClean="0"/>
              <a:t>Remuneration, yaitu pertimbangan untuk mendapatkan imbalan (payment of reward)</a:t>
            </a:r>
          </a:p>
          <a:p>
            <a:pPr marL="806450" indent="-457200" algn="just">
              <a:buFont typeface="+mj-lt"/>
              <a:buAutoNum type="alphaLcPeriod"/>
            </a:pPr>
            <a:r>
              <a:rPr lang="id-ID" sz="1800" dirty="0" smtClean="0"/>
              <a:t>Normative, yaitu berdasarkan ketentuan peraturan yang ada</a:t>
            </a:r>
          </a:p>
          <a:p>
            <a:pPr marL="174625" indent="-174625" algn="just"/>
            <a:r>
              <a:rPr lang="id-ID" sz="1800" dirty="0" smtClean="0"/>
              <a:t>Tiga basis kepatuhan adalah:</a:t>
            </a:r>
          </a:p>
          <a:p>
            <a:pPr marL="806450" indent="-457200" algn="just">
              <a:buFont typeface="+mj-lt"/>
              <a:buAutoNum type="alphaLcPeriod"/>
            </a:pPr>
            <a:r>
              <a:rPr lang="id-ID" sz="1800" dirty="0" smtClean="0"/>
              <a:t>Lenitive, yaitu rasa keterasingan</a:t>
            </a:r>
          </a:p>
          <a:p>
            <a:pPr marL="806450" indent="-457200" algn="just">
              <a:buFont typeface="+mj-lt"/>
              <a:buAutoNum type="alphaLcPeriod"/>
            </a:pPr>
            <a:r>
              <a:rPr lang="id-ID" sz="1800" dirty="0" smtClean="0"/>
              <a:t>Instrumental of calculative, dalam hal ini kepatuhan yang digunakan sebagai alat untuk mencapai sesuatu</a:t>
            </a:r>
          </a:p>
          <a:p>
            <a:pPr marL="806450" indent="-457200" algn="just">
              <a:buFont typeface="+mj-lt"/>
              <a:buAutoNum type="alphaLcPeriod"/>
            </a:pPr>
            <a:r>
              <a:rPr lang="id-ID" sz="1800" dirty="0" smtClean="0"/>
              <a:t>Moral, yaitu kepatuhan yang didasarkan pada nilai-nilai luhur sebagai tolak ukur kebenaran</a:t>
            </a:r>
          </a:p>
        </p:txBody>
      </p:sp>
    </p:spTree>
    <p:extLst>
      <p:ext uri="{BB962C8B-B14F-4D97-AF65-F5344CB8AC3E}">
        <p14:creationId xmlns:p14="http://schemas.microsoft.com/office/powerpoint/2010/main" val="209626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id-ID" b="1" dirty="0" smtClean="0"/>
              <a:t>Reward</a:t>
            </a:r>
            <a:endParaRPr lang="id-ID" b="1" dirty="0"/>
          </a:p>
        </p:txBody>
      </p:sp>
      <p:sp>
        <p:nvSpPr>
          <p:cNvPr id="10" name="Content Placeholder 9"/>
          <p:cNvSpPr>
            <a:spLocks noGrp="1"/>
          </p:cNvSpPr>
          <p:nvPr>
            <p:ph idx="1"/>
          </p:nvPr>
        </p:nvSpPr>
        <p:spPr/>
        <p:txBody>
          <a:bodyPr>
            <a:noAutofit/>
          </a:bodyPr>
          <a:lstStyle/>
          <a:p>
            <a:pPr algn="just"/>
            <a:r>
              <a:rPr lang="id-ID" sz="3000" dirty="0" smtClean="0"/>
              <a:t>Pemberian penghargaan (reward) diharapkan berdampak pada meningkatnya motivasi dalam berkerja. Penghargaan dan motivasi dapat dilihat sebagai  bentuk linear dan saling mempengaruhi satu sama lainnya. Ketika seseorang memutuskan utuk memulai suatu pekerjaan maka tentunya ada sesuatu yang dharapkan dan penghargaan itu merupakn kepuasan yang diperoleh.</a:t>
            </a:r>
            <a:endParaRPr lang="id-ID" sz="3000" dirty="0"/>
          </a:p>
        </p:txBody>
      </p:sp>
    </p:spTree>
    <p:extLst>
      <p:ext uri="{BB962C8B-B14F-4D97-AF65-F5344CB8AC3E}">
        <p14:creationId xmlns:p14="http://schemas.microsoft.com/office/powerpoint/2010/main" val="3127372592"/>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TM02900688[[fn=Facet]]</Template>
  <TotalTime>109</TotalTime>
  <Words>600</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Impact</vt:lpstr>
      <vt:lpstr>Badge</vt:lpstr>
      <vt:lpstr>BAB 2 PERILAKU INDIVIDUal</vt:lpstr>
      <vt:lpstr>Definisi perilaku individual</vt:lpstr>
      <vt:lpstr>Analisis demografis dalam perspektif perilaku individual</vt:lpstr>
      <vt:lpstr>Dampak diveristas bagi organsasi</vt:lpstr>
      <vt:lpstr>Kompetensi dan pembelajaran</vt:lpstr>
      <vt:lpstr>kedisiplinan</vt:lpstr>
      <vt:lpstr>Reward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2 PERILAKU INDIVIDUal</dc:title>
  <dc:creator>HP</dc:creator>
  <cp:lastModifiedBy>Tazkiya Laras Pramesti Eska</cp:lastModifiedBy>
  <cp:revision>5</cp:revision>
  <dcterms:created xsi:type="dcterms:W3CDTF">2017-01-21T08:37:00Z</dcterms:created>
  <dcterms:modified xsi:type="dcterms:W3CDTF">2017-01-28T13:50:54Z</dcterms:modified>
</cp:coreProperties>
</file>