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6F5D32-FE4F-4729-AD5F-C02C90AAE028}">
          <p14:sldIdLst>
            <p14:sldId id="256"/>
            <p14:sldId id="257"/>
            <p14:sldId id="258"/>
            <p14:sldId id="259"/>
            <p14:sldId id="260"/>
            <p14:sldId id="261"/>
            <p14:sldId id="262"/>
          </p14:sldIdLst>
        </p14:section>
      </p14:sectionLst>
    </p:ex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2/21/2017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2/21/2017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2/21/2017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889460"/>
            <a:ext cx="10058400" cy="3566160"/>
          </a:xfrm>
        </p:spPr>
        <p:txBody>
          <a:bodyPr/>
          <a:lstStyle/>
          <a:p>
            <a:pPr algn="ctr"/>
            <a:r>
              <a:rPr lang="id-ID" dirty="0" smtClean="0">
                <a:latin typeface="Times New Roman" panose="02020603050405020304" pitchFamily="18" charset="0"/>
                <a:cs typeface="Times New Roman" panose="02020603050405020304" pitchFamily="18" charset="0"/>
              </a:rPr>
              <a:t>PERILAKU ORGANISASI</a:t>
            </a:r>
            <a:endParaRPr lang="id-ID"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00051" y="5031817"/>
            <a:ext cx="10058400" cy="1143000"/>
          </a:xfrm>
        </p:spPr>
        <p:txBody>
          <a:bodyPr>
            <a:normAutofit fontScale="47500" lnSpcReduction="20000"/>
          </a:bodyPr>
          <a:lstStyle/>
          <a:p>
            <a:pPr algn="r"/>
            <a:endParaRPr lang="id-ID" dirty="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a:p>
            <a:pPr algn="r"/>
            <a:endParaRPr lang="id-ID" dirty="0">
              <a:latin typeface="Times New Roman" panose="02020603050405020304" pitchFamily="18" charset="0"/>
              <a:cs typeface="Times New Roman" panose="02020603050405020304" pitchFamily="18" charset="0"/>
            </a:endParaRPr>
          </a:p>
          <a:p>
            <a:pPr algn="r"/>
            <a:r>
              <a:rPr lang="id-ID" smtClean="0">
                <a:latin typeface="Times New Roman" panose="02020603050405020304" pitchFamily="18" charset="0"/>
                <a:cs typeface="Times New Roman" panose="02020603050405020304" pitchFamily="18" charset="0"/>
              </a:rPr>
              <a:t>Bab ix</a:t>
            </a:r>
            <a:endParaRPr lang="id-ID" dirty="0" smtClean="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p:txBody>
      </p:sp>
      <p:pic>
        <p:nvPicPr>
          <p:cNvPr id="4" name="Picture 3"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53204" y="4455620"/>
            <a:ext cx="746551" cy="727553"/>
          </a:xfrm>
          <a:prstGeom prst="rect">
            <a:avLst/>
          </a:prstGeom>
          <a:noFill/>
          <a:ln>
            <a:noFill/>
          </a:ln>
        </p:spPr>
      </p:pic>
    </p:spTree>
    <p:extLst>
      <p:ext uri="{BB962C8B-B14F-4D97-AF65-F5344CB8AC3E}">
        <p14:creationId xmlns:p14="http://schemas.microsoft.com/office/powerpoint/2010/main" val="135770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Dasar Dari Perilaku Kelompok </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lgn="just">
              <a:buFont typeface="Wingdings" panose="05000000000000000000" pitchFamily="2" charset="2"/>
              <a:buChar char="Ø"/>
            </a:pPr>
            <a:r>
              <a:rPr lang="id-ID" dirty="0" smtClean="0"/>
              <a:t>Kelompok </a:t>
            </a:r>
            <a:r>
              <a:rPr lang="id-ID" dirty="0"/>
              <a:t>adalah dua individu atau lebih yang bekerja sama untuk mencapai tujuan-tujuan tertentu. Kelompok terbagi menjadi dya, yaitu kelompok formal dan informal. Kelompok formal adalah kelompok yang mempunya struktur organisasi yang jelas. Sedangkan kelompok informal adalah kelompok yang tidak memiliki struktur organisasi yang jelas.</a:t>
            </a:r>
          </a:p>
        </p:txBody>
      </p:sp>
    </p:spTree>
    <p:extLst>
      <p:ext uri="{BB962C8B-B14F-4D97-AF65-F5344CB8AC3E}">
        <p14:creationId xmlns:p14="http://schemas.microsoft.com/office/powerpoint/2010/main" val="201156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25429"/>
            <a:ext cx="10058400" cy="1450757"/>
          </a:xfrm>
        </p:spPr>
        <p:txBody>
          <a:bodyPr>
            <a:normAutofit fontScale="90000"/>
          </a:bodyPr>
          <a:lstStyle/>
          <a:p>
            <a:r>
              <a:rPr lang="id-ID" dirty="0" smtClean="0">
                <a:latin typeface="Times New Roman" panose="02020603050405020304" pitchFamily="18" charset="0"/>
                <a:cs typeface="Times New Roman" panose="02020603050405020304" pitchFamily="18" charset="0"/>
              </a:rPr>
              <a:t>Faktor Yang Mendukung Orang Membuat Kelompok </a:t>
            </a:r>
            <a:br>
              <a:rPr lang="id-ID" dirty="0" smtClean="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id-ID" dirty="0"/>
              <a:t>Teori identitas sosial adalah sudut pandang yang mempertimbangkan ketika para individu mempertimbangkan para anggota kelompoknya sendiri.</a:t>
            </a:r>
          </a:p>
          <a:p>
            <a:pPr lvl="0">
              <a:buFont typeface="Wingdings" panose="05000000000000000000" pitchFamily="2" charset="2"/>
              <a:buChar char="Ø"/>
            </a:pPr>
            <a:r>
              <a:rPr lang="id-ID" dirty="0"/>
              <a:t>Favoritisme dalam kelompok adalah sudut pandang yang melihat para anggota dari dalam </a:t>
            </a:r>
            <a:r>
              <a:rPr lang="id-ID" dirty="0" smtClean="0"/>
              <a:t>   kelompok </a:t>
            </a:r>
            <a:r>
              <a:rPr lang="id-ID" dirty="0"/>
              <a:t>lebih baik dibandingkan orang lain.</a:t>
            </a:r>
          </a:p>
          <a:p>
            <a:pPr marL="0" indent="0">
              <a:buNone/>
            </a:pPr>
            <a:endParaRPr lang="id-ID" dirty="0"/>
          </a:p>
          <a:p>
            <a:pPr>
              <a:buFont typeface="Wingdings" pitchFamily="2" charset="2"/>
              <a:buChar char="Ø"/>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14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37955"/>
            <a:ext cx="10058400" cy="1450757"/>
          </a:xfrm>
        </p:spPr>
        <p:txBody>
          <a:bodyPr>
            <a:normAutofit fontScale="90000"/>
          </a:bodyPr>
          <a:lstStyle/>
          <a:p>
            <a:r>
              <a:rPr lang="id-ID" dirty="0" smtClean="0">
                <a:latin typeface="Times New Roman" panose="02020603050405020304" pitchFamily="18" charset="0"/>
                <a:cs typeface="Times New Roman" panose="02020603050405020304" pitchFamily="18" charset="0"/>
              </a:rPr>
              <a:t>Tahap – tahap Dalam Pengembangan Kelompok</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buFont typeface="Wingdings" panose="05000000000000000000" pitchFamily="2" charset="2"/>
              <a:buChar char="§"/>
            </a:pPr>
            <a:r>
              <a:rPr lang="id-ID" dirty="0" smtClean="0"/>
              <a:t> </a:t>
            </a:r>
            <a:r>
              <a:rPr lang="id-ID" dirty="0"/>
              <a:t>Tahap membentuk	: Tahap pertama dalam pengembangan kelompok, dikarakteriksikan </a:t>
            </a:r>
            <a:r>
              <a:rPr lang="id-ID" dirty="0" smtClean="0"/>
              <a:t>  				   dengan </a:t>
            </a:r>
            <a:r>
              <a:rPr lang="id-ID" dirty="0"/>
              <a:t>banyaknya ketidakpastian.</a:t>
            </a:r>
          </a:p>
          <a:p>
            <a:pPr lvl="0">
              <a:buFont typeface="Wingdings" panose="05000000000000000000" pitchFamily="2" charset="2"/>
              <a:buChar char="§"/>
            </a:pPr>
            <a:r>
              <a:rPr lang="id-ID" dirty="0"/>
              <a:t>Tahap mempeributkan	: Dicirikan dengan konflik dalam kelompok.</a:t>
            </a:r>
          </a:p>
          <a:p>
            <a:pPr lvl="0">
              <a:buFont typeface="Wingdings" panose="05000000000000000000" pitchFamily="2" charset="2"/>
              <a:buChar char="§"/>
            </a:pPr>
            <a:r>
              <a:rPr lang="id-ID" dirty="0"/>
              <a:t>Tahap menyusun norma	: Dicirikan dengan hubungan yang dekat dan kekompakan.</a:t>
            </a:r>
          </a:p>
          <a:p>
            <a:pPr lvl="0">
              <a:buFont typeface="Wingdings" panose="05000000000000000000" pitchFamily="2" charset="2"/>
              <a:buChar char="§"/>
            </a:pPr>
            <a:r>
              <a:rPr lang="id-ID" dirty="0"/>
              <a:t>Tahap mengerjakan	: Dimana seluruh anggota kelompok fungsional.</a:t>
            </a:r>
          </a:p>
          <a:p>
            <a:pPr lvl="0">
              <a:buFont typeface="Wingdings" panose="05000000000000000000" pitchFamily="2" charset="2"/>
              <a:buChar char="§"/>
            </a:pPr>
            <a:r>
              <a:rPr lang="id-ID" dirty="0"/>
              <a:t>Tahap membubarkan	: Dicirikan dengan memusatkan perhatian pada mengakhiri kegiatan </a:t>
            </a:r>
            <a:r>
              <a:rPr lang="id-ID" dirty="0" smtClean="0"/>
              <a:t>				  dan </a:t>
            </a:r>
            <a:r>
              <a:rPr lang="id-ID" dirty="0"/>
              <a:t>bukannya kinerja tugas.</a:t>
            </a:r>
          </a:p>
          <a:p>
            <a:pPr>
              <a:buFont typeface="Wingdings" panose="05000000000000000000" pitchFamily="2" charset="2"/>
              <a:buChar char="§"/>
            </a:pPr>
            <a:endParaRPr lang="id-ID" dirty="0"/>
          </a:p>
        </p:txBody>
      </p:sp>
    </p:spTree>
    <p:extLst>
      <p:ext uri="{BB962C8B-B14F-4D97-AF65-F5344CB8AC3E}">
        <p14:creationId xmlns:p14="http://schemas.microsoft.com/office/powerpoint/2010/main" val="20162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50273"/>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Properti Kelompok </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id-ID" dirty="0" smtClean="0"/>
              <a:t>Kelompok </a:t>
            </a:r>
            <a:r>
              <a:rPr lang="id-ID" dirty="0"/>
              <a:t>kerja bukanlah teroganisasi oleh massa. Mereka memiliki properti yang membentuk perilaku para anggota dan membantu menjelaskan serta memprediksi perilaku indiidu di dalam kelompok sama halnya dengan kinerja kelompok itu sendiri. Beberapa dari properti ini adalah peranan, norma, status, besaran, kekompakan, dan keragaman.</a:t>
            </a:r>
          </a:p>
          <a:p>
            <a:pPr algn="just">
              <a:buFont typeface="Wingdings" panose="05000000000000000000" pitchFamily="2" charset="2"/>
              <a:buChar char="Ø"/>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66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2799"/>
            <a:ext cx="10058400" cy="1450757"/>
          </a:xfrm>
        </p:spPr>
        <p:txBody>
          <a:bodyPr>
            <a:normAutofit fontScale="90000"/>
          </a:bodyPr>
          <a:lstStyle/>
          <a:p>
            <a:r>
              <a:rPr lang="id-ID" dirty="0" smtClean="0">
                <a:latin typeface="Times New Roman" panose="02020603050405020304" pitchFamily="18" charset="0"/>
                <a:cs typeface="Times New Roman" panose="02020603050405020304" pitchFamily="18" charset="0"/>
              </a:rPr>
              <a:t>Teknik – teknik Dalam Pengambilan Keputusan Kelompok </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id-ID" dirty="0" smtClean="0"/>
              <a:t>Kelompok </a:t>
            </a:r>
            <a:r>
              <a:rPr lang="id-ID" dirty="0"/>
              <a:t>yang berinteraksi adalah kelompok yang para anggotanya saling berinteraksi berhadapan muka satu sama lain. Sumbang pendapat adalah suatu proses yang menghasilkan gagasan secara spesifik yang mendorong beberapa dan seluruh alternatif sementara itu menahan beberapa kritikan atas alternatif-alternatif tersebut.</a:t>
            </a:r>
          </a:p>
          <a:p>
            <a:pPr marL="0" indent="0" algn="just">
              <a:buNone/>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13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id-ID" dirty="0" smtClean="0">
                <a:latin typeface="Times New Roman" panose="02020603050405020304" pitchFamily="18" charset="0"/>
                <a:cs typeface="Times New Roman" panose="02020603050405020304" pitchFamily="18" charset="0"/>
              </a:rPr>
              <a:t>TERIMAKASIH </a:t>
            </a:r>
            <a:endParaRPr lang="id-ID" dirty="0">
              <a:latin typeface="Times New Roman" panose="02020603050405020304" pitchFamily="18" charset="0"/>
              <a:cs typeface="Times New Roman" panose="02020603050405020304" pitchFamily="18" charset="0"/>
            </a:endParaRPr>
          </a:p>
        </p:txBody>
      </p:sp>
      <p:pic>
        <p:nvPicPr>
          <p:cNvPr id="7" name="Picture 6"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66456" y="4548385"/>
            <a:ext cx="746551" cy="727553"/>
          </a:xfrm>
          <a:prstGeom prst="rect">
            <a:avLst/>
          </a:prstGeom>
          <a:noFill/>
          <a:ln>
            <a:noFill/>
          </a:ln>
        </p:spPr>
      </p:pic>
    </p:spTree>
    <p:extLst>
      <p:ext uri="{BB962C8B-B14F-4D97-AF65-F5344CB8AC3E}">
        <p14:creationId xmlns:p14="http://schemas.microsoft.com/office/powerpoint/2010/main" val="27877707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60</TotalTime>
  <Words>210</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Calibri Light</vt:lpstr>
      <vt:lpstr>Times New Roman</vt:lpstr>
      <vt:lpstr>Wingdings</vt:lpstr>
      <vt:lpstr>Retrospect</vt:lpstr>
      <vt:lpstr>PERILAKU ORGANISASI</vt:lpstr>
      <vt:lpstr>Dasar Dari Perilaku Kelompok </vt:lpstr>
      <vt:lpstr>Faktor Yang Mendukung Orang Membuat Kelompok  </vt:lpstr>
      <vt:lpstr>Tahap – tahap Dalam Pengembangan Kelompok </vt:lpstr>
      <vt:lpstr>Properti Kelompok  </vt:lpstr>
      <vt:lpstr>Teknik – teknik Dalam Pengambilan Keputusan Kelompok  </vt:lpstr>
      <vt:lpstr>TERIMAKASIH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ORGANISASI</dc:title>
  <dc:creator>W 8.1</dc:creator>
  <cp:lastModifiedBy>W 8.1</cp:lastModifiedBy>
  <cp:revision>10</cp:revision>
  <dcterms:created xsi:type="dcterms:W3CDTF">2017-02-20T15:24:26Z</dcterms:created>
  <dcterms:modified xsi:type="dcterms:W3CDTF">2017-02-21T15:27:39Z</dcterms:modified>
</cp:coreProperties>
</file>