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6F5D32-FE4F-4729-AD5F-C02C90AAE028}">
          <p14:sldIdLst>
            <p14:sldId id="256"/>
            <p14:sldId id="257"/>
            <p14:sldId id="258"/>
            <p14:sldId id="259"/>
            <p14:sldId id="260"/>
            <p14:sldId id="261"/>
            <p14:sldId id="263"/>
            <p14:sldId id="264"/>
            <p14:sldId id="265"/>
            <p14:sldId id="262"/>
          </p14:sldIdLst>
        </p14:section>
      </p14:sectionLst>
    </p:ext>
    <p:ext uri="{EFAFB233-063F-42B5-8137-9DF3F51BA10A}">
      <p15:sldGuideLst xmlns:p15="http://schemas.microsoft.com/office/powerpoint/2012/main">
        <p15:guide id="1" orient="horz" pos="2160" userDrawn="1">
          <p15:clr>
            <a:srgbClr val="A4A3A4"/>
          </p15:clr>
        </p15:guide>
        <p15:guide id="2" orient="horz" pos="2260" userDrawn="1">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76" y="66"/>
      </p:cViewPr>
      <p:guideLst>
        <p:guide orient="horz" pos="2160"/>
        <p:guide orient="horz" pos="22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2/21/2017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2/21/2017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2/21/2017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79" y="889460"/>
            <a:ext cx="10058400" cy="3566160"/>
          </a:xfrm>
        </p:spPr>
        <p:txBody>
          <a:bodyPr/>
          <a:lstStyle/>
          <a:p>
            <a:pPr algn="ctr"/>
            <a:r>
              <a:rPr lang="id-ID" dirty="0" smtClean="0">
                <a:latin typeface="Times New Roman" panose="02020603050405020304" pitchFamily="18" charset="0"/>
                <a:cs typeface="Times New Roman" panose="02020603050405020304" pitchFamily="18" charset="0"/>
              </a:rPr>
              <a:t>PERILAKU ORGANISASI</a:t>
            </a:r>
            <a:endParaRPr lang="id-ID"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00051" y="5031817"/>
            <a:ext cx="10058400" cy="1143000"/>
          </a:xfrm>
        </p:spPr>
        <p:txBody>
          <a:bodyPr>
            <a:normAutofit fontScale="47500" lnSpcReduction="20000"/>
          </a:bodyPr>
          <a:lstStyle/>
          <a:p>
            <a:pPr algn="r"/>
            <a:endParaRPr lang="id-ID" dirty="0">
              <a:latin typeface="Times New Roman" panose="02020603050405020304" pitchFamily="18" charset="0"/>
              <a:cs typeface="Times New Roman" panose="02020603050405020304" pitchFamily="18" charset="0"/>
            </a:endParaRPr>
          </a:p>
          <a:p>
            <a:pPr algn="r"/>
            <a:endParaRPr lang="id-ID" dirty="0" smtClean="0">
              <a:latin typeface="Times New Roman" panose="02020603050405020304" pitchFamily="18" charset="0"/>
              <a:cs typeface="Times New Roman" panose="02020603050405020304" pitchFamily="18" charset="0"/>
            </a:endParaRPr>
          </a:p>
          <a:p>
            <a:pPr algn="r"/>
            <a:endParaRPr lang="id-ID" dirty="0">
              <a:latin typeface="Times New Roman" panose="02020603050405020304" pitchFamily="18" charset="0"/>
              <a:cs typeface="Times New Roman" panose="02020603050405020304" pitchFamily="18" charset="0"/>
            </a:endParaRPr>
          </a:p>
          <a:p>
            <a:pPr algn="r"/>
            <a:r>
              <a:rPr lang="id-ID" smtClean="0">
                <a:latin typeface="Times New Roman" panose="02020603050405020304" pitchFamily="18" charset="0"/>
                <a:cs typeface="Times New Roman" panose="02020603050405020304" pitchFamily="18" charset="0"/>
              </a:rPr>
              <a:t>Bab vi</a:t>
            </a:r>
            <a:endParaRPr lang="id-ID" dirty="0" smtClean="0">
              <a:latin typeface="Times New Roman" panose="02020603050405020304" pitchFamily="18" charset="0"/>
              <a:cs typeface="Times New Roman" panose="02020603050405020304" pitchFamily="18" charset="0"/>
            </a:endParaRPr>
          </a:p>
          <a:p>
            <a:pPr algn="r"/>
            <a:endParaRPr lang="id-ID" dirty="0" smtClean="0">
              <a:latin typeface="Times New Roman" panose="02020603050405020304" pitchFamily="18" charset="0"/>
              <a:cs typeface="Times New Roman" panose="02020603050405020304" pitchFamily="18" charset="0"/>
            </a:endParaRPr>
          </a:p>
        </p:txBody>
      </p:sp>
      <p:pic>
        <p:nvPicPr>
          <p:cNvPr id="4" name="Picture 3" descr="Image result for logo tel-u"/>
          <p:cNvPicPr/>
          <p:nvPr/>
        </p:nvPicPr>
        <p:blipFill>
          <a:blip r:embed="rId2">
            <a:extLst>
              <a:ext uri="{28A0092B-C50C-407E-A947-70E740481C1C}">
                <a14:useLocalDpi xmlns:a14="http://schemas.microsoft.com/office/drawing/2010/main" val="0"/>
              </a:ext>
            </a:extLst>
          </a:blip>
          <a:srcRect/>
          <a:stretch>
            <a:fillRect/>
          </a:stretch>
        </p:blipFill>
        <p:spPr bwMode="auto">
          <a:xfrm>
            <a:off x="5753204" y="4455620"/>
            <a:ext cx="746551" cy="727553"/>
          </a:xfrm>
          <a:prstGeom prst="rect">
            <a:avLst/>
          </a:prstGeom>
          <a:noFill/>
          <a:ln>
            <a:noFill/>
          </a:ln>
        </p:spPr>
      </p:pic>
    </p:spTree>
    <p:extLst>
      <p:ext uri="{BB962C8B-B14F-4D97-AF65-F5344CB8AC3E}">
        <p14:creationId xmlns:p14="http://schemas.microsoft.com/office/powerpoint/2010/main" val="135770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id-ID" dirty="0" smtClean="0">
                <a:latin typeface="Times New Roman" panose="02020603050405020304" pitchFamily="18" charset="0"/>
                <a:cs typeface="Times New Roman" panose="02020603050405020304" pitchFamily="18" charset="0"/>
              </a:rPr>
              <a:t>TERIMAKASIH </a:t>
            </a:r>
            <a:endParaRPr lang="id-ID" dirty="0">
              <a:latin typeface="Times New Roman" panose="02020603050405020304" pitchFamily="18" charset="0"/>
              <a:cs typeface="Times New Roman" panose="02020603050405020304" pitchFamily="18" charset="0"/>
            </a:endParaRPr>
          </a:p>
        </p:txBody>
      </p:sp>
      <p:pic>
        <p:nvPicPr>
          <p:cNvPr id="7" name="Picture 6" descr="Image result for logo tel-u"/>
          <p:cNvPicPr/>
          <p:nvPr/>
        </p:nvPicPr>
        <p:blipFill>
          <a:blip r:embed="rId2">
            <a:extLst>
              <a:ext uri="{28A0092B-C50C-407E-A947-70E740481C1C}">
                <a14:useLocalDpi xmlns:a14="http://schemas.microsoft.com/office/drawing/2010/main" val="0"/>
              </a:ext>
            </a:extLst>
          </a:blip>
          <a:srcRect/>
          <a:stretch>
            <a:fillRect/>
          </a:stretch>
        </p:blipFill>
        <p:spPr bwMode="auto">
          <a:xfrm>
            <a:off x="5766456" y="4548385"/>
            <a:ext cx="746551" cy="727553"/>
          </a:xfrm>
          <a:prstGeom prst="rect">
            <a:avLst/>
          </a:prstGeom>
          <a:noFill/>
          <a:ln>
            <a:noFill/>
          </a:ln>
        </p:spPr>
      </p:pic>
    </p:spTree>
    <p:extLst>
      <p:ext uri="{BB962C8B-B14F-4D97-AF65-F5344CB8AC3E}">
        <p14:creationId xmlns:p14="http://schemas.microsoft.com/office/powerpoint/2010/main" val="2787770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latin typeface="Times New Roman" pitchFamily="18" charset="0"/>
                <a:cs typeface="Times New Roman" pitchFamily="18" charset="0"/>
              </a:rPr>
              <a:t>PERSEPSI DAN PENGAMBILAN KEPUTUSAN INDIVIDU</a:t>
            </a:r>
          </a:p>
        </p:txBody>
      </p:sp>
      <p:sp>
        <p:nvSpPr>
          <p:cNvPr id="3" name="Content Placeholder 2"/>
          <p:cNvSpPr>
            <a:spLocks noGrp="1"/>
          </p:cNvSpPr>
          <p:nvPr>
            <p:ph idx="1"/>
          </p:nvPr>
        </p:nvSpPr>
        <p:spPr/>
        <p:txBody>
          <a:bodyPr/>
          <a:lstStyle/>
          <a:p>
            <a:pPr marL="201168" lvl="1" indent="0" algn="just">
              <a:buNone/>
            </a:pPr>
            <a:r>
              <a:rPr lang="id-ID" dirty="0" smtClean="0"/>
              <a:t>Persepsi </a:t>
            </a:r>
            <a:r>
              <a:rPr lang="id-ID" dirty="0"/>
              <a:t>adalah sebuah proses individu mengorganisasikan dan menginterpretasikan kesan senioris untuk memberikan pengertian pada lingkungannya. Ada beberapa faktor yang memperngaruhi </a:t>
            </a:r>
            <a:r>
              <a:rPr lang="id-ID" dirty="0" smtClean="0"/>
              <a:t>:</a:t>
            </a:r>
          </a:p>
          <a:p>
            <a:pPr marL="201168" lvl="1" indent="0" algn="just">
              <a:buNone/>
            </a:pPr>
            <a:endParaRPr lang="id-ID" dirty="0"/>
          </a:p>
          <a:p>
            <a:pPr lvl="0">
              <a:buFont typeface="Arial" pitchFamily="34" charset="0"/>
              <a:buChar char="•"/>
            </a:pPr>
            <a:r>
              <a:rPr lang="id-ID" dirty="0"/>
              <a:t>Faktor-faktor pada penilai	: Sikap, motif, minat, pengalaman, ekspektasi</a:t>
            </a:r>
          </a:p>
          <a:p>
            <a:pPr lvl="0">
              <a:buFont typeface="Arial" pitchFamily="34" charset="0"/>
              <a:buChar char="•"/>
            </a:pPr>
            <a:r>
              <a:rPr lang="id-ID" dirty="0"/>
              <a:t>Faktor-faktor pada situasi	</a:t>
            </a:r>
            <a:r>
              <a:rPr lang="id-ID" dirty="0" smtClean="0"/>
              <a:t>	: </a:t>
            </a:r>
            <a:r>
              <a:rPr lang="id-ID" dirty="0"/>
              <a:t>waktu, latar kerja, latar sosial</a:t>
            </a:r>
          </a:p>
          <a:p>
            <a:pPr lvl="0">
              <a:buFont typeface="Arial" pitchFamily="34" charset="0"/>
              <a:buChar char="•"/>
            </a:pPr>
            <a:r>
              <a:rPr lang="id-ID" dirty="0"/>
              <a:t>Faktor-faktor pada target	</a:t>
            </a:r>
            <a:r>
              <a:rPr lang="id-ID" dirty="0" smtClean="0"/>
              <a:t>	: </a:t>
            </a:r>
            <a:r>
              <a:rPr lang="id-ID" dirty="0"/>
              <a:t>inovasi, pergerakan, suara, ukuran, latar belakang.</a:t>
            </a:r>
          </a:p>
          <a:p>
            <a:pPr marL="201168" lvl="1" indent="0" algn="just">
              <a:buNone/>
            </a:pPr>
            <a:endParaRPr lang="id-ID" dirty="0"/>
          </a:p>
        </p:txBody>
      </p:sp>
    </p:spTree>
    <p:extLst>
      <p:ext uri="{BB962C8B-B14F-4D97-AF65-F5344CB8AC3E}">
        <p14:creationId xmlns:p14="http://schemas.microsoft.com/office/powerpoint/2010/main" val="2011566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754" y="925429"/>
            <a:ext cx="10058400" cy="1450757"/>
          </a:xfrm>
        </p:spPr>
        <p:txBody>
          <a:bodyPr>
            <a:normAutofit/>
          </a:bodyPr>
          <a:lstStyle/>
          <a:p>
            <a:r>
              <a:rPr lang="id-ID" dirty="0" smtClean="0">
                <a:latin typeface="Times New Roman" panose="02020603050405020304" pitchFamily="18" charset="0"/>
                <a:cs typeface="Times New Roman" panose="02020603050405020304" pitchFamily="18" charset="0"/>
              </a:rPr>
              <a:t>Membuat Penilaian Atas Orang Lain</a:t>
            </a:r>
            <a:br>
              <a:rPr lang="id-ID" dirty="0" smtClean="0">
                <a:latin typeface="Times New Roman" panose="02020603050405020304" pitchFamily="18" charset="0"/>
                <a:cs typeface="Times New Roman" panose="02020603050405020304" pitchFamily="18" charset="0"/>
              </a:rPr>
            </a:br>
            <a:endParaRPr lang="id-ID"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Font typeface="Wingdings" pitchFamily="2" charset="2"/>
              <a:buChar char="Ø"/>
            </a:pPr>
            <a:r>
              <a:rPr lang="id-ID" dirty="0" smtClean="0"/>
              <a:t> </a:t>
            </a:r>
            <a:r>
              <a:rPr lang="id-ID" dirty="0" smtClean="0"/>
              <a:t>Teori </a:t>
            </a:r>
            <a:r>
              <a:rPr lang="id-ID" dirty="0"/>
              <a:t>Atribusi adalah, sebuah percobaan untuk menentukan apakah perilaku seorang individu disebabkan dari internal atau eksternal. </a:t>
            </a:r>
          </a:p>
          <a:p>
            <a:pPr>
              <a:buFont typeface="Wingdings" pitchFamily="2" charset="2"/>
              <a:buChar char="Ø"/>
            </a:pPr>
            <a:endParaRPr lang="id-ID" dirty="0"/>
          </a:p>
          <a:p>
            <a:pPr>
              <a:buFont typeface="Wingdings" pitchFamily="2" charset="2"/>
              <a:buChar char="Ø"/>
            </a:pPr>
            <a:endParaRPr lang="id-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514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4754" y="937955"/>
            <a:ext cx="10058400" cy="1450757"/>
          </a:xfrm>
        </p:spPr>
        <p:txBody>
          <a:bodyPr>
            <a:normAutofit/>
          </a:bodyPr>
          <a:lstStyle/>
          <a:p>
            <a:r>
              <a:rPr lang="id-ID" dirty="0" smtClean="0">
                <a:latin typeface="Times New Roman" panose="02020603050405020304" pitchFamily="18" charset="0"/>
                <a:cs typeface="Times New Roman" panose="02020603050405020304" pitchFamily="18" charset="0"/>
              </a:rPr>
              <a:t>Jalan Pintas Dalam Menilai Orang Lain</a:t>
            </a:r>
            <a:r>
              <a:rPr lang="id-ID" dirty="0">
                <a:latin typeface="Times New Roman" panose="02020603050405020304" pitchFamily="18" charset="0"/>
                <a:cs typeface="Times New Roman" panose="02020603050405020304" pitchFamily="18" charset="0"/>
              </a:rPr>
              <a:t/>
            </a:r>
            <a:br>
              <a:rPr lang="id-ID" dirty="0">
                <a:latin typeface="Times New Roman" panose="02020603050405020304" pitchFamily="18" charset="0"/>
                <a:cs typeface="Times New Roman" panose="02020603050405020304" pitchFamily="18" charset="0"/>
              </a:rPr>
            </a:br>
            <a:endParaRPr lang="id-ID"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id-ID" dirty="0"/>
              <a:t>Jalan pintas untuk menilai orang lain ada beberapa, diantaranya : </a:t>
            </a:r>
            <a:endParaRPr lang="id-ID" dirty="0" smtClean="0"/>
          </a:p>
          <a:p>
            <a:pPr lvl="0" algn="just">
              <a:buFont typeface="Arial" pitchFamily="34" charset="0"/>
              <a:buChar char="•"/>
            </a:pPr>
            <a:r>
              <a:rPr lang="id-ID" dirty="0"/>
              <a:t>Persepsi selektif adalah, kecenderungan untuk secara selektif menginterpretasikan apa yang seseorang lihat dalam basis minat, latar belakang dan pengalaman.</a:t>
            </a:r>
          </a:p>
          <a:p>
            <a:pPr lvl="0" algn="just">
              <a:buFont typeface="Arial" pitchFamily="34" charset="0"/>
              <a:buChar char="•"/>
            </a:pPr>
            <a:r>
              <a:rPr lang="id-ID" dirty="0"/>
              <a:t>Efek halo adalah, kecenderungan untuk menggambarkan impresi umum mengenai seorang individu berdasarkan karakteristik tunggal.</a:t>
            </a:r>
          </a:p>
          <a:p>
            <a:pPr lvl="0" algn="just">
              <a:buFont typeface="Arial" pitchFamily="34" charset="0"/>
              <a:buChar char="•"/>
            </a:pPr>
            <a:r>
              <a:rPr lang="id-ID" dirty="0"/>
              <a:t>Efek kontras adalah, evaluasi atas karakteristik seseorang yang dipengaruhi oleh perbandingan dengan orang lain yang baru muncul yang berperingkat lebih tinggi atau rendah dalam karakteristik yang sama.</a:t>
            </a:r>
          </a:p>
          <a:p>
            <a:pPr lvl="0" algn="just">
              <a:buFont typeface="Arial" pitchFamily="34" charset="0"/>
              <a:buChar char="•"/>
            </a:pPr>
            <a:r>
              <a:rPr lang="id-ID" dirty="0"/>
              <a:t>Stereotip adalah, menilai seseorang berdasarkan persepsi mengenai kelompok asalnya.</a:t>
            </a:r>
          </a:p>
          <a:p>
            <a:endParaRPr lang="id-ID" dirty="0"/>
          </a:p>
        </p:txBody>
      </p:sp>
    </p:spTree>
    <p:extLst>
      <p:ext uri="{BB962C8B-B14F-4D97-AF65-F5344CB8AC3E}">
        <p14:creationId xmlns:p14="http://schemas.microsoft.com/office/powerpoint/2010/main" val="2016253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50273"/>
            <a:ext cx="10058400" cy="1450757"/>
          </a:xfrm>
        </p:spPr>
        <p:txBody>
          <a:bodyPr>
            <a:normAutofit/>
          </a:bodyPr>
          <a:lstStyle/>
          <a:p>
            <a:r>
              <a:rPr lang="id-ID" dirty="0" smtClean="0">
                <a:latin typeface="Times New Roman" panose="02020603050405020304" pitchFamily="18" charset="0"/>
                <a:cs typeface="Times New Roman" panose="02020603050405020304" pitchFamily="18" charset="0"/>
              </a:rPr>
              <a:t>Aplikasi Spesifikasi Dari Jalan Pintas</a:t>
            </a:r>
            <a:r>
              <a:rPr lang="id-ID" dirty="0">
                <a:latin typeface="Times New Roman" panose="02020603050405020304" pitchFamily="18" charset="0"/>
                <a:cs typeface="Times New Roman" panose="02020603050405020304" pitchFamily="18" charset="0"/>
              </a:rPr>
              <a:t/>
            </a:r>
            <a:br>
              <a:rPr lang="id-ID" dirty="0">
                <a:latin typeface="Times New Roman" panose="02020603050405020304" pitchFamily="18" charset="0"/>
                <a:cs typeface="Times New Roman" panose="02020603050405020304" pitchFamily="18" charset="0"/>
              </a:rPr>
            </a:br>
            <a:endParaRPr lang="id-ID"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id-ID" dirty="0" smtClean="0"/>
              <a:t> </a:t>
            </a:r>
            <a:r>
              <a:rPr lang="id-ID" dirty="0" smtClean="0"/>
              <a:t>Sebagai </a:t>
            </a:r>
            <a:r>
              <a:rPr lang="id-ID" dirty="0"/>
              <a:t>manajer, kita harus mengevaluasi seberapa banyak usaha yang diberikan rekan kerja kita dalam pekerjaan mereka. Cara mengevaluasi nya adalah melakukan wawancara kerja, ekspektasi kerja, evaluasi kinerja.</a:t>
            </a:r>
            <a:endParaRPr lang="id-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664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62799"/>
            <a:ext cx="10058400" cy="1450757"/>
          </a:xfrm>
        </p:spPr>
        <p:txBody>
          <a:bodyPr>
            <a:normAutofit fontScale="90000"/>
          </a:bodyPr>
          <a:lstStyle/>
          <a:p>
            <a:r>
              <a:rPr lang="id-ID" dirty="0" smtClean="0">
                <a:latin typeface="Times New Roman" panose="02020603050405020304" pitchFamily="18" charset="0"/>
                <a:cs typeface="Times New Roman" panose="02020603050405020304" pitchFamily="18" charset="0"/>
              </a:rPr>
              <a:t>Pengembalian Keputusan Dalam Organisasi</a:t>
            </a:r>
            <a:r>
              <a:rPr lang="id-ID" dirty="0">
                <a:latin typeface="Times New Roman" panose="02020603050405020304" pitchFamily="18" charset="0"/>
                <a:cs typeface="Times New Roman" panose="02020603050405020304" pitchFamily="18" charset="0"/>
              </a:rPr>
              <a:t/>
            </a:r>
            <a:br>
              <a:rPr lang="id-ID" dirty="0">
                <a:latin typeface="Times New Roman" panose="02020603050405020304" pitchFamily="18" charset="0"/>
                <a:cs typeface="Times New Roman" panose="02020603050405020304" pitchFamily="18" charset="0"/>
              </a:rPr>
            </a:br>
            <a:endParaRPr lang="id-ID"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id-ID" dirty="0"/>
              <a:t>Ada beberapa model pengambilan keputusan dalam organisasi, diantaranya	:</a:t>
            </a:r>
          </a:p>
          <a:p>
            <a:pPr lvl="0">
              <a:buFont typeface="Arial" pitchFamily="34" charset="0"/>
              <a:buChar char="•"/>
            </a:pPr>
            <a:r>
              <a:rPr lang="id-ID" dirty="0"/>
              <a:t>Model Rasional adalah, dikarakterisasikan dengan mengambil pilihan yang konsisten, memaksimalkan nilai dalam batasan-batasan spesifik.</a:t>
            </a:r>
          </a:p>
          <a:p>
            <a:pPr lvl="0">
              <a:buFont typeface="Arial" pitchFamily="34" charset="0"/>
              <a:buChar char="•"/>
            </a:pPr>
            <a:r>
              <a:rPr lang="id-ID" dirty="0"/>
              <a:t>Rasionalitas terbatas adalah, sebuah proses pengambilan keputusan dengan membangun model yang disederhanakan.</a:t>
            </a:r>
          </a:p>
          <a:p>
            <a:pPr lvl="0">
              <a:buFont typeface="Arial" pitchFamily="34" charset="0"/>
              <a:buChar char="•"/>
            </a:pPr>
            <a:r>
              <a:rPr lang="id-ID" dirty="0"/>
              <a:t>Intuisi adalah, sebuah proses tanpa sadar yang diciptakan dari pengalaman yang diperoleh.</a:t>
            </a:r>
          </a:p>
          <a:p>
            <a:pPr marL="0" indent="0" algn="just">
              <a:buNone/>
            </a:pPr>
            <a:endParaRPr lang="id-ID"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13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Times New Roman" pitchFamily="18" charset="0"/>
                <a:cs typeface="Times New Roman" pitchFamily="18" charset="0"/>
              </a:rPr>
              <a:t>Perbedaan Individu Dan Batasan Organisasi</a:t>
            </a:r>
            <a:endParaRPr lang="id-ID"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Ø"/>
            </a:pPr>
            <a:r>
              <a:rPr lang="id-ID" dirty="0" smtClean="0"/>
              <a:t> </a:t>
            </a:r>
            <a:r>
              <a:rPr lang="id-ID" dirty="0" smtClean="0"/>
              <a:t>Perbedaan </a:t>
            </a:r>
            <a:r>
              <a:rPr lang="id-ID" dirty="0"/>
              <a:t>individu meliputi : Kepribadian, jenis kelamin, kemampuan mental dan perbedaan budaya. Sedangkan batasan organisasi meliputi : Evaluasi kinerja, sistem imbalan, peraturan baku, batasan waktu akibat sistem, dan contoh historis.</a:t>
            </a:r>
          </a:p>
        </p:txBody>
      </p:sp>
    </p:spTree>
    <p:extLst>
      <p:ext uri="{BB962C8B-B14F-4D97-AF65-F5344CB8AC3E}">
        <p14:creationId xmlns:p14="http://schemas.microsoft.com/office/powerpoint/2010/main" val="210116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Times New Roman" pitchFamily="18" charset="0"/>
                <a:cs typeface="Times New Roman" pitchFamily="18" charset="0"/>
              </a:rPr>
              <a:t>Tiga Kriteria Keputusan Etis</a:t>
            </a:r>
            <a:endParaRPr lang="id-ID"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Ø"/>
            </a:pPr>
            <a:r>
              <a:rPr lang="id-ID" dirty="0" smtClean="0"/>
              <a:t> </a:t>
            </a:r>
            <a:r>
              <a:rPr lang="id-ID" dirty="0" smtClean="0"/>
              <a:t>Utilitarianisme </a:t>
            </a:r>
            <a:r>
              <a:rPr lang="id-ID" dirty="0"/>
              <a:t>adalah sebuah sistem dimana keputusan-keputusan dibuat untuk memberikan yang terbaik dalam jumlah terbanyak. Whistle-blower adalah individu yang melaporkan praktik-praktik tidak etis yang dilakukan pemberi kerjanya kepada pihak luar. Etis perilaku adalah menganalisis bagaimana orang sebenarnya berperilaku ketika dikonfrontasikan dengan dilema etis.</a:t>
            </a:r>
          </a:p>
          <a:p>
            <a:pPr>
              <a:buFont typeface="Wingdings" pitchFamily="2" charset="2"/>
              <a:buChar char="Ø"/>
            </a:pPr>
            <a:endParaRPr lang="id-ID" dirty="0"/>
          </a:p>
        </p:txBody>
      </p:sp>
    </p:spTree>
    <p:extLst>
      <p:ext uri="{BB962C8B-B14F-4D97-AF65-F5344CB8AC3E}">
        <p14:creationId xmlns:p14="http://schemas.microsoft.com/office/powerpoint/2010/main" val="79920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Times New Roman" pitchFamily="18" charset="0"/>
                <a:cs typeface="Times New Roman" pitchFamily="18" charset="0"/>
              </a:rPr>
              <a:t>Kreativitas </a:t>
            </a:r>
            <a:endParaRPr lang="id-ID"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Font typeface="Wingdings" pitchFamily="2" charset="2"/>
              <a:buChar char="Ø"/>
            </a:pPr>
            <a:r>
              <a:rPr lang="id-ID" dirty="0" smtClean="0"/>
              <a:t> </a:t>
            </a:r>
            <a:r>
              <a:rPr lang="id-ID" dirty="0" smtClean="0"/>
              <a:t>Kreativitas </a:t>
            </a:r>
            <a:r>
              <a:rPr lang="id-ID" dirty="0"/>
              <a:t>adalah kemampuan untuk menghasilkan ide-ide inovatif yang berguna. Kreativitas membuat pengambil keputusan untuk secara penuh menilai dan memahami masalah, termasuk melihat masalah yang tidak dapat dilihat orang lian. Perilaku kreatif terjadi dalam empat langkah, yaitu formulasi masalah, pengumpulan informasi, permunculan ide, dan evaluasi ide. Dan penyebab perilaku kreatif ialah potensi kreatif dan lingkungan yang kreatif.</a:t>
            </a:r>
          </a:p>
          <a:p>
            <a:pPr algn="just">
              <a:buFont typeface="Wingdings" pitchFamily="2" charset="2"/>
              <a:buChar char="Ø"/>
            </a:pPr>
            <a:endParaRPr lang="id-ID" dirty="0"/>
          </a:p>
        </p:txBody>
      </p:sp>
    </p:spTree>
    <p:extLst>
      <p:ext uri="{BB962C8B-B14F-4D97-AF65-F5344CB8AC3E}">
        <p14:creationId xmlns:p14="http://schemas.microsoft.com/office/powerpoint/2010/main" val="8428248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48</TotalTime>
  <Words>366</Words>
  <Application>Microsoft Office PowerPoint</Application>
  <PresentationFormat>Widescreen</PresentationFormat>
  <Paragraphs>33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vt:lpstr>
      <vt:lpstr>Retrospect</vt:lpstr>
      <vt:lpstr>PERILAKU ORGANISASI</vt:lpstr>
      <vt:lpstr>PERSEPSI DAN PENGAMBILAN KEPUTUSAN INDIVIDU</vt:lpstr>
      <vt:lpstr>Membuat Penilaian Atas Orang Lain </vt:lpstr>
      <vt:lpstr>Jalan Pintas Dalam Menilai Orang Lain </vt:lpstr>
      <vt:lpstr>Aplikasi Spesifikasi Dari Jalan Pintas </vt:lpstr>
      <vt:lpstr>Pengembalian Keputusan Dalam Organisasi </vt:lpstr>
      <vt:lpstr>Perbedaan Individu Dan Batasan Organisasi</vt:lpstr>
      <vt:lpstr>Tiga Kriteria Keputusan Etis</vt:lpstr>
      <vt:lpstr>Kreativitas </vt:lpstr>
      <vt:lpstr>TERIMAKASIH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PERILAKU ORGANISASI</dc:title>
  <dc:creator>W 8.1</dc:creator>
  <cp:lastModifiedBy>W 8.1</cp:lastModifiedBy>
  <cp:revision>9</cp:revision>
  <dcterms:created xsi:type="dcterms:W3CDTF">2017-02-20T15:24:26Z</dcterms:created>
  <dcterms:modified xsi:type="dcterms:W3CDTF">2017-02-21T15:24:19Z</dcterms:modified>
</cp:coreProperties>
</file>