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06F5D32-FE4F-4729-AD5F-C02C90AAE028}">
          <p14:sldIdLst>
            <p14:sldId id="256"/>
            <p14:sldId id="257"/>
            <p14:sldId id="258"/>
            <p14:sldId id="259"/>
            <p14:sldId id="260"/>
            <p14:sldId id="261"/>
            <p14:sldId id="262"/>
          </p14:sldIdLst>
        </p14:section>
      </p14:sectionLst>
    </p:ext>
    <p:ext uri="{EFAFB233-063F-42B5-8137-9DF3F51BA10A}">
      <p15:sldGuideLst xmlns:p15="http://schemas.microsoft.com/office/powerpoint/2012/main">
        <p15:guide id="1" orient="horz" pos="2160" userDrawn="1">
          <p15:clr>
            <a:srgbClr val="A4A3A4"/>
          </p15:clr>
        </p15:guide>
        <p15:guide id="2" orient="horz" pos="22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576" y="66"/>
      </p:cViewPr>
      <p:guideLst>
        <p:guide orient="horz" pos="2160"/>
        <p:guide orient="horz" pos="22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2/20/2017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2/20/2017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2/20/2017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2/20/2017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2/20/2017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2/20/2017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2/20/2017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79" y="889460"/>
            <a:ext cx="10058400" cy="3566160"/>
          </a:xfrm>
        </p:spPr>
        <p:txBody>
          <a:bodyPr/>
          <a:lstStyle/>
          <a:p>
            <a:pPr algn="ctr"/>
            <a:r>
              <a:rPr lang="id-ID" dirty="0" smtClean="0">
                <a:latin typeface="Times New Roman" panose="02020603050405020304" pitchFamily="18" charset="0"/>
                <a:cs typeface="Times New Roman" panose="02020603050405020304" pitchFamily="18" charset="0"/>
              </a:rPr>
              <a:t>PERILAKU ORGANISASI</a:t>
            </a:r>
            <a:endParaRPr lang="id-ID"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00051" y="5031817"/>
            <a:ext cx="10058400" cy="1143000"/>
          </a:xfrm>
        </p:spPr>
        <p:txBody>
          <a:bodyPr>
            <a:normAutofit fontScale="47500" lnSpcReduction="20000"/>
          </a:bodyPr>
          <a:lstStyle/>
          <a:p>
            <a:pPr algn="r"/>
            <a:endParaRPr lang="id-ID" dirty="0">
              <a:latin typeface="Times New Roman" panose="02020603050405020304" pitchFamily="18" charset="0"/>
              <a:cs typeface="Times New Roman" panose="02020603050405020304" pitchFamily="18" charset="0"/>
            </a:endParaRPr>
          </a:p>
          <a:p>
            <a:pPr algn="r"/>
            <a:endParaRPr lang="id-ID" dirty="0" smtClean="0">
              <a:latin typeface="Times New Roman" panose="02020603050405020304" pitchFamily="18" charset="0"/>
              <a:cs typeface="Times New Roman" panose="02020603050405020304" pitchFamily="18" charset="0"/>
            </a:endParaRPr>
          </a:p>
          <a:p>
            <a:pPr algn="r"/>
            <a:endParaRPr lang="id-ID" dirty="0">
              <a:latin typeface="Times New Roman" panose="02020603050405020304" pitchFamily="18" charset="0"/>
              <a:cs typeface="Times New Roman" panose="02020603050405020304" pitchFamily="18" charset="0"/>
            </a:endParaRPr>
          </a:p>
          <a:p>
            <a:pPr algn="r"/>
            <a:r>
              <a:rPr lang="id-ID" dirty="0" smtClean="0">
                <a:latin typeface="Times New Roman" panose="02020603050405020304" pitchFamily="18" charset="0"/>
                <a:cs typeface="Times New Roman" panose="02020603050405020304" pitchFamily="18" charset="0"/>
              </a:rPr>
              <a:t>Bab i</a:t>
            </a:r>
          </a:p>
          <a:p>
            <a:pPr algn="r"/>
            <a:endParaRPr lang="id-ID" dirty="0" smtClean="0">
              <a:latin typeface="Times New Roman" panose="02020603050405020304" pitchFamily="18" charset="0"/>
              <a:cs typeface="Times New Roman" panose="02020603050405020304" pitchFamily="18" charset="0"/>
            </a:endParaRPr>
          </a:p>
        </p:txBody>
      </p:sp>
      <p:pic>
        <p:nvPicPr>
          <p:cNvPr id="4" name="Picture 3" descr="Image result for logo tel-u"/>
          <p:cNvPicPr/>
          <p:nvPr/>
        </p:nvPicPr>
        <p:blipFill>
          <a:blip r:embed="rId2">
            <a:extLst>
              <a:ext uri="{28A0092B-C50C-407E-A947-70E740481C1C}">
                <a14:useLocalDpi xmlns:a14="http://schemas.microsoft.com/office/drawing/2010/main" val="0"/>
              </a:ext>
            </a:extLst>
          </a:blip>
          <a:srcRect/>
          <a:stretch>
            <a:fillRect/>
          </a:stretch>
        </p:blipFill>
        <p:spPr bwMode="auto">
          <a:xfrm>
            <a:off x="5753204" y="4455620"/>
            <a:ext cx="746551" cy="727553"/>
          </a:xfrm>
          <a:prstGeom prst="rect">
            <a:avLst/>
          </a:prstGeom>
          <a:noFill/>
          <a:ln>
            <a:noFill/>
          </a:ln>
        </p:spPr>
      </p:pic>
    </p:spTree>
    <p:extLst>
      <p:ext uri="{BB962C8B-B14F-4D97-AF65-F5344CB8AC3E}">
        <p14:creationId xmlns:p14="http://schemas.microsoft.com/office/powerpoint/2010/main" val="1357701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Times New Roman" panose="02020603050405020304" pitchFamily="18" charset="0"/>
                <a:cs typeface="Times New Roman" panose="02020603050405020304" pitchFamily="18" charset="0"/>
              </a:rPr>
              <a:t>Pengertian PO</a:t>
            </a:r>
            <a:endParaRPr lang="id-ID"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buFont typeface="Wingdings" panose="05000000000000000000" pitchFamily="2" charset="2"/>
              <a:buChar char="Ø"/>
            </a:pPr>
            <a:r>
              <a:rPr lang="id-ID" dirty="0" smtClean="0"/>
              <a:t>Perilaku </a:t>
            </a:r>
            <a:r>
              <a:rPr lang="id-ID" dirty="0"/>
              <a:t>organisasi adalah subjek yang mempelajari tentang perilaku individu atau kelompok </a:t>
            </a:r>
            <a:r>
              <a:rPr lang="id-ID" dirty="0" smtClean="0"/>
              <a:t>  dalam </a:t>
            </a:r>
            <a:r>
              <a:rPr lang="id-ID" dirty="0"/>
              <a:t>sebuah organisasi. Perilaku organisasi mencakup motivasi, perilaku dan kepuasan pemimpin, komunikasi interpersonal, struktur dan proses kelompok, pengembangan sikap, proses perubahan, konflik dan organisasi, dan rancangan kerja.</a:t>
            </a:r>
          </a:p>
          <a:p>
            <a:endParaRPr lang="id-ID" dirty="0"/>
          </a:p>
        </p:txBody>
      </p:sp>
    </p:spTree>
    <p:extLst>
      <p:ext uri="{BB962C8B-B14F-4D97-AF65-F5344CB8AC3E}">
        <p14:creationId xmlns:p14="http://schemas.microsoft.com/office/powerpoint/2010/main" val="2011566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754" y="925429"/>
            <a:ext cx="10058400" cy="1450757"/>
          </a:xfrm>
        </p:spPr>
        <p:txBody>
          <a:bodyPr>
            <a:normAutofit fontScale="90000"/>
          </a:bodyPr>
          <a:lstStyle/>
          <a:p>
            <a:r>
              <a:rPr lang="id-ID" b="1" dirty="0">
                <a:latin typeface="Times New Roman" panose="02020603050405020304" pitchFamily="18" charset="0"/>
                <a:cs typeface="Times New Roman" panose="02020603050405020304" pitchFamily="18" charset="0"/>
              </a:rPr>
              <a:t>Melengkapi Intuisi dengan Kajian Sistematis</a:t>
            </a:r>
            <a:r>
              <a:rPr lang="id-ID" dirty="0">
                <a:latin typeface="Times New Roman" panose="02020603050405020304" pitchFamily="18" charset="0"/>
                <a:cs typeface="Times New Roman" panose="02020603050405020304" pitchFamily="18" charset="0"/>
              </a:rPr>
              <a:t/>
            </a:r>
            <a:br>
              <a:rPr lang="id-ID" dirty="0">
                <a:latin typeface="Times New Roman" panose="02020603050405020304" pitchFamily="18" charset="0"/>
                <a:cs typeface="Times New Roman" panose="02020603050405020304" pitchFamily="18" charset="0"/>
              </a:rPr>
            </a:br>
            <a:endParaRPr lang="id-ID"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buFont typeface="Wingdings" panose="05000000000000000000" pitchFamily="2" charset="2"/>
              <a:buChar char="Ø"/>
            </a:pPr>
            <a:r>
              <a:rPr lang="id-ID" b="1" dirty="0">
                <a:latin typeface="Times New Roman" panose="02020603050405020304" pitchFamily="18" charset="0"/>
                <a:cs typeface="Times New Roman" panose="02020603050405020304" pitchFamily="18" charset="0"/>
              </a:rPr>
              <a:t>I</a:t>
            </a:r>
            <a:r>
              <a:rPr lang="id-ID" dirty="0">
                <a:latin typeface="Times New Roman" panose="02020603050405020304" pitchFamily="18" charset="0"/>
                <a:cs typeface="Times New Roman" panose="02020603050405020304" pitchFamily="18" charset="0"/>
              </a:rPr>
              <a:t>ntuisi adalah firasat yang tidak selalu didukung oleh riset. Sedangkan kajian sistematis adalah alat untuk membuat prediksi akurat yang wajar, melihat pada hubungan, mencoba untuk mengatribusikan sebab dan akibat, serta mendasarkan kesimpulan pada bukti ilmiah.</a:t>
            </a:r>
          </a:p>
          <a:p>
            <a:pPr marL="0" indent="0">
              <a:buNone/>
            </a:pPr>
            <a:endParaRPr lang="id-ID"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5141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754" y="937955"/>
            <a:ext cx="10058400" cy="1450757"/>
          </a:xfrm>
        </p:spPr>
        <p:txBody>
          <a:bodyPr>
            <a:normAutofit fontScale="90000"/>
          </a:bodyPr>
          <a:lstStyle/>
          <a:p>
            <a:r>
              <a:rPr lang="id-ID" b="1" dirty="0">
                <a:latin typeface="Times New Roman" panose="02020603050405020304" pitchFamily="18" charset="0"/>
                <a:cs typeface="Times New Roman" panose="02020603050405020304" pitchFamily="18" charset="0"/>
              </a:rPr>
              <a:t>Disiplin yang Berkontribusi dalam Bidang Perilaku Organisasi</a:t>
            </a:r>
            <a:r>
              <a:rPr lang="id-ID" dirty="0">
                <a:latin typeface="Times New Roman" panose="02020603050405020304" pitchFamily="18" charset="0"/>
                <a:cs typeface="Times New Roman" panose="02020603050405020304" pitchFamily="18" charset="0"/>
              </a:rPr>
              <a:t/>
            </a:r>
            <a:br>
              <a:rPr lang="id-ID" dirty="0">
                <a:latin typeface="Times New Roman" panose="02020603050405020304" pitchFamily="18" charset="0"/>
                <a:cs typeface="Times New Roman" panose="02020603050405020304" pitchFamily="18" charset="0"/>
              </a:rPr>
            </a:br>
            <a:endParaRPr lang="id-ID"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buFont typeface="Wingdings" panose="05000000000000000000" pitchFamily="2" charset="2"/>
              <a:buChar char="Ø"/>
            </a:pPr>
            <a:r>
              <a:rPr lang="id-ID" dirty="0"/>
              <a:t>Psikologi adalah ilmu yang mengukur, menjelaskan serta kadang-kadang mengubah perilaku manusia dan hewan-hewan lain nya. </a:t>
            </a:r>
            <a:endParaRPr lang="id-ID" dirty="0" smtClean="0"/>
          </a:p>
          <a:p>
            <a:pPr>
              <a:buFont typeface="Wingdings" panose="05000000000000000000" pitchFamily="2" charset="2"/>
              <a:buChar char="Ø"/>
            </a:pPr>
            <a:r>
              <a:rPr lang="id-ID" dirty="0" smtClean="0"/>
              <a:t>Psikologi </a:t>
            </a:r>
            <a:r>
              <a:rPr lang="id-ID" dirty="0"/>
              <a:t>sosial adalah satu area psikologi yang menggabungkan konsep psikologi dan sosiologi untuk fokus pada pengauh manusia terhadap sesamanya. </a:t>
            </a:r>
            <a:endParaRPr lang="id-ID" dirty="0" smtClean="0"/>
          </a:p>
          <a:p>
            <a:pPr>
              <a:buFont typeface="Wingdings" panose="05000000000000000000" pitchFamily="2" charset="2"/>
              <a:buChar char="Ø"/>
            </a:pPr>
            <a:r>
              <a:rPr lang="id-ID" dirty="0" smtClean="0"/>
              <a:t>Sosiologi </a:t>
            </a:r>
            <a:r>
              <a:rPr lang="id-ID" dirty="0"/>
              <a:t>adalah studi tentang manusia dalam kaitannya dengan lingkungan sosialnya atau </a:t>
            </a:r>
            <a:r>
              <a:rPr lang="id-ID" dirty="0" smtClean="0"/>
              <a:t>budaya. </a:t>
            </a:r>
          </a:p>
          <a:p>
            <a:pPr>
              <a:buFont typeface="Wingdings" panose="05000000000000000000" pitchFamily="2" charset="2"/>
              <a:buChar char="Ø"/>
            </a:pPr>
            <a:r>
              <a:rPr lang="id-ID" dirty="0" smtClean="0"/>
              <a:t>Antropologi </a:t>
            </a:r>
            <a:r>
              <a:rPr lang="id-ID" dirty="0"/>
              <a:t>adalah studi tentang masyarakat untuk mempelajari keberadaan manusia dan aktivitasnya.</a:t>
            </a:r>
          </a:p>
          <a:p>
            <a:endParaRPr lang="id-ID" dirty="0"/>
          </a:p>
        </p:txBody>
      </p:sp>
    </p:spTree>
    <p:extLst>
      <p:ext uri="{BB962C8B-B14F-4D97-AF65-F5344CB8AC3E}">
        <p14:creationId xmlns:p14="http://schemas.microsoft.com/office/powerpoint/2010/main" val="2016253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850273"/>
            <a:ext cx="10058400" cy="1450757"/>
          </a:xfrm>
        </p:spPr>
        <p:txBody>
          <a:bodyPr>
            <a:normAutofit fontScale="90000"/>
          </a:bodyPr>
          <a:lstStyle/>
          <a:p>
            <a:r>
              <a:rPr lang="id-ID" b="1" dirty="0">
                <a:latin typeface="Times New Roman" panose="02020603050405020304" pitchFamily="18" charset="0"/>
                <a:cs typeface="Times New Roman" panose="02020603050405020304" pitchFamily="18" charset="0"/>
              </a:rPr>
              <a:t>Tantangan dan Peluang untuk Peluang Organisasi</a:t>
            </a:r>
            <a:r>
              <a:rPr lang="id-ID" dirty="0">
                <a:latin typeface="Times New Roman" panose="02020603050405020304" pitchFamily="18" charset="0"/>
                <a:cs typeface="Times New Roman" panose="02020603050405020304" pitchFamily="18" charset="0"/>
              </a:rPr>
              <a:t/>
            </a:r>
            <a:br>
              <a:rPr lang="id-ID" dirty="0">
                <a:latin typeface="Times New Roman" panose="02020603050405020304" pitchFamily="18" charset="0"/>
                <a:cs typeface="Times New Roman" panose="02020603050405020304" pitchFamily="18" charset="0"/>
              </a:rPr>
            </a:br>
            <a:endParaRPr lang="id-ID"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buFont typeface="Wingdings" panose="05000000000000000000" pitchFamily="2" charset="2"/>
              <a:buChar char="Ø"/>
            </a:pPr>
            <a:r>
              <a:rPr lang="id-ID" dirty="0">
                <a:latin typeface="Times New Roman" panose="02020603050405020304" pitchFamily="18" charset="0"/>
                <a:cs typeface="Times New Roman" panose="02020603050405020304" pitchFamily="18" charset="0"/>
              </a:rPr>
              <a:t>Tantangan saat ini membawa peluang bagi manajer untuk menggunakan konsep perilaku organisasi, diantaranya adalah : Merespons tekanan ekonomi, merespons globalisasi, mengelola keragaman tenaga kerja, meningkatkan layanan pelanggan, meningkatkan keterampilan bermasyarakat, bekerja dalam organisasi jaringan, meningkatkan kesejahteraan pekerja saat bekerja, menciptakan lingkungan kerja yang positif, dan meningkatkan perilaku etis.</a:t>
            </a:r>
            <a:endParaRPr lang="id-ID"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8664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862799"/>
            <a:ext cx="10058400" cy="1450757"/>
          </a:xfrm>
        </p:spPr>
        <p:txBody>
          <a:bodyPr>
            <a:normAutofit fontScale="90000"/>
          </a:bodyPr>
          <a:lstStyle/>
          <a:p>
            <a:r>
              <a:rPr lang="id-ID" b="1" dirty="0">
                <a:latin typeface="Times New Roman" panose="02020603050405020304" pitchFamily="18" charset="0"/>
                <a:cs typeface="Times New Roman" panose="02020603050405020304" pitchFamily="18" charset="0"/>
              </a:rPr>
              <a:t>Meningkatkan dan Mengembangkan Model Perilaku Organisasi</a:t>
            </a:r>
            <a:r>
              <a:rPr lang="id-ID" dirty="0">
                <a:latin typeface="Times New Roman" panose="02020603050405020304" pitchFamily="18" charset="0"/>
                <a:cs typeface="Times New Roman" panose="02020603050405020304" pitchFamily="18" charset="0"/>
              </a:rPr>
              <a:t/>
            </a:r>
            <a:br>
              <a:rPr lang="id-ID" dirty="0">
                <a:latin typeface="Times New Roman" panose="02020603050405020304" pitchFamily="18" charset="0"/>
                <a:cs typeface="Times New Roman" panose="02020603050405020304" pitchFamily="18" charset="0"/>
              </a:rPr>
            </a:br>
            <a:endParaRPr lang="id-ID"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id-ID" dirty="0">
                <a:latin typeface="Times New Roman" panose="02020603050405020304" pitchFamily="18" charset="0"/>
                <a:cs typeface="Times New Roman" panose="02020603050405020304" pitchFamily="18" charset="0"/>
              </a:rPr>
              <a:t>Beberapa model perilaku organisasi ialah :</a:t>
            </a:r>
          </a:p>
          <a:p>
            <a:pPr lvl="1">
              <a:buFont typeface="Wingdings" panose="05000000000000000000" pitchFamily="2" charset="2"/>
              <a:buChar char="§"/>
            </a:pPr>
            <a:r>
              <a:rPr lang="id-ID" b="1" dirty="0">
                <a:latin typeface="Times New Roman" panose="02020603050405020304" pitchFamily="18" charset="0"/>
                <a:cs typeface="Times New Roman" panose="02020603050405020304" pitchFamily="18" charset="0"/>
              </a:rPr>
              <a:t>Masukan</a:t>
            </a:r>
            <a:r>
              <a:rPr lang="id-ID" dirty="0">
                <a:latin typeface="Times New Roman" panose="02020603050405020304" pitchFamily="18" charset="0"/>
                <a:cs typeface="Times New Roman" panose="02020603050405020304" pitchFamily="18" charset="0"/>
              </a:rPr>
              <a:t>	: Keragaman, kepribadian, nilai, struktur kelompok, peran kelompok, tanggung </a:t>
            </a:r>
            <a:r>
              <a:rPr lang="id-ID" dirty="0" smtClean="0">
                <a:latin typeface="Times New Roman" panose="02020603050405020304" pitchFamily="18" charset="0"/>
                <a:cs typeface="Times New Roman" panose="02020603050405020304" pitchFamily="18" charset="0"/>
              </a:rPr>
              <a:t>				  jawab </a:t>
            </a:r>
            <a:r>
              <a:rPr lang="id-ID" dirty="0">
                <a:latin typeface="Times New Roman" panose="02020603050405020304" pitchFamily="18" charset="0"/>
                <a:cs typeface="Times New Roman" panose="02020603050405020304" pitchFamily="18" charset="0"/>
              </a:rPr>
              <a:t>tim.</a:t>
            </a:r>
          </a:p>
          <a:p>
            <a:pPr lvl="1">
              <a:buFont typeface="Wingdings" panose="05000000000000000000" pitchFamily="2" charset="2"/>
              <a:buChar char="§"/>
            </a:pPr>
            <a:r>
              <a:rPr lang="id-ID" b="1" dirty="0">
                <a:latin typeface="Times New Roman" panose="02020603050405020304" pitchFamily="18" charset="0"/>
                <a:cs typeface="Times New Roman" panose="02020603050405020304" pitchFamily="18" charset="0"/>
              </a:rPr>
              <a:t>Proses	</a:t>
            </a:r>
            <a:r>
              <a:rPr lang="id-ID" b="1" dirty="0" smtClean="0">
                <a:latin typeface="Times New Roman" panose="02020603050405020304" pitchFamily="18" charset="0"/>
                <a:cs typeface="Times New Roman" panose="02020603050405020304" pitchFamily="18" charset="0"/>
              </a:rPr>
              <a:t>: </a:t>
            </a:r>
            <a:r>
              <a:rPr lang="id-ID" dirty="0">
                <a:latin typeface="Times New Roman" panose="02020603050405020304" pitchFamily="18" charset="0"/>
                <a:cs typeface="Times New Roman" panose="02020603050405020304" pitchFamily="18" charset="0"/>
              </a:rPr>
              <a:t>Emosi dan suasana hati, motivasi, persepsi, pengambilan keputusan, </a:t>
            </a:r>
            <a:r>
              <a:rPr lang="id-ID" dirty="0" smtClean="0">
                <a:latin typeface="Times New Roman" panose="02020603050405020304" pitchFamily="18" charset="0"/>
                <a:cs typeface="Times New Roman" panose="02020603050405020304" pitchFamily="18" charset="0"/>
              </a:rPr>
              <a:t>				  komunikasi</a:t>
            </a:r>
            <a:r>
              <a:rPr lang="id-ID" dirty="0">
                <a:latin typeface="Times New Roman" panose="02020603050405020304" pitchFamily="18" charset="0"/>
                <a:cs typeface="Times New Roman" panose="02020603050405020304" pitchFamily="18" charset="0"/>
              </a:rPr>
              <a:t>, kepemimpinan, kekuasaan dan politik, konflik dan negosiasi.</a:t>
            </a:r>
          </a:p>
          <a:p>
            <a:pPr lvl="1">
              <a:buFont typeface="Wingdings" panose="05000000000000000000" pitchFamily="2" charset="2"/>
              <a:buChar char="§"/>
            </a:pPr>
            <a:r>
              <a:rPr lang="id-ID" b="1" dirty="0">
                <a:latin typeface="Times New Roman" panose="02020603050405020304" pitchFamily="18" charset="0"/>
                <a:cs typeface="Times New Roman" panose="02020603050405020304" pitchFamily="18" charset="0"/>
              </a:rPr>
              <a:t>Hasil		</a:t>
            </a:r>
            <a:r>
              <a:rPr lang="id-ID" b="1" dirty="0" smtClean="0">
                <a:latin typeface="Times New Roman" panose="02020603050405020304" pitchFamily="18" charset="0"/>
                <a:cs typeface="Times New Roman" panose="02020603050405020304" pitchFamily="18" charset="0"/>
              </a:rPr>
              <a:t>:</a:t>
            </a:r>
            <a:r>
              <a:rPr lang="id-ID" dirty="0">
                <a:latin typeface="Times New Roman" panose="02020603050405020304" pitchFamily="18" charset="0"/>
                <a:cs typeface="Times New Roman" panose="02020603050405020304" pitchFamily="18" charset="0"/>
              </a:rPr>
              <a:t> </a:t>
            </a:r>
            <a:r>
              <a:rPr lang="id-ID" dirty="0" smtClean="0">
                <a:latin typeface="Times New Roman" panose="02020603050405020304" pitchFamily="18" charset="0"/>
                <a:cs typeface="Times New Roman" panose="02020603050405020304" pitchFamily="18" charset="0"/>
              </a:rPr>
              <a:t>Sikap </a:t>
            </a:r>
            <a:r>
              <a:rPr lang="id-ID" dirty="0">
                <a:latin typeface="Times New Roman" panose="02020603050405020304" pitchFamily="18" charset="0"/>
                <a:cs typeface="Times New Roman" panose="02020603050405020304" pitchFamily="18" charset="0"/>
              </a:rPr>
              <a:t>dan stres, kinerja tugas, perilaku kewargaan, perilaku penarikan diri, kohesi </a:t>
            </a:r>
            <a:r>
              <a:rPr lang="id-ID" dirty="0" smtClean="0">
                <a:latin typeface="Times New Roman" panose="02020603050405020304" pitchFamily="18" charset="0"/>
                <a:cs typeface="Times New Roman" panose="02020603050405020304" pitchFamily="18" charset="0"/>
              </a:rPr>
              <a:t>			   kelompok</a:t>
            </a:r>
            <a:r>
              <a:rPr lang="id-ID" dirty="0">
                <a:latin typeface="Times New Roman" panose="02020603050405020304" pitchFamily="18" charset="0"/>
                <a:cs typeface="Times New Roman" panose="02020603050405020304" pitchFamily="18" charset="0"/>
              </a:rPr>
              <a:t>, pendayagunaan kelompok.</a:t>
            </a:r>
          </a:p>
          <a:p>
            <a:endParaRPr lang="id-ID"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0132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id-ID" dirty="0" smtClean="0">
                <a:latin typeface="Times New Roman" panose="02020603050405020304" pitchFamily="18" charset="0"/>
                <a:cs typeface="Times New Roman" panose="02020603050405020304" pitchFamily="18" charset="0"/>
              </a:rPr>
              <a:t>TERIMAKASIH </a:t>
            </a:r>
            <a:endParaRPr lang="id-ID" dirty="0">
              <a:latin typeface="Times New Roman" panose="02020603050405020304" pitchFamily="18" charset="0"/>
              <a:cs typeface="Times New Roman" panose="02020603050405020304" pitchFamily="18" charset="0"/>
            </a:endParaRPr>
          </a:p>
        </p:txBody>
      </p:sp>
      <p:pic>
        <p:nvPicPr>
          <p:cNvPr id="7" name="Picture 6" descr="Image result for logo tel-u"/>
          <p:cNvPicPr/>
          <p:nvPr/>
        </p:nvPicPr>
        <p:blipFill>
          <a:blip r:embed="rId2">
            <a:extLst>
              <a:ext uri="{28A0092B-C50C-407E-A947-70E740481C1C}">
                <a14:useLocalDpi xmlns:a14="http://schemas.microsoft.com/office/drawing/2010/main" val="0"/>
              </a:ext>
            </a:extLst>
          </a:blip>
          <a:srcRect/>
          <a:stretch>
            <a:fillRect/>
          </a:stretch>
        </p:blipFill>
        <p:spPr bwMode="auto">
          <a:xfrm>
            <a:off x="5766456" y="4548385"/>
            <a:ext cx="746551" cy="727553"/>
          </a:xfrm>
          <a:prstGeom prst="rect">
            <a:avLst/>
          </a:prstGeom>
          <a:noFill/>
          <a:ln>
            <a:noFill/>
          </a:ln>
        </p:spPr>
      </p:pic>
    </p:spTree>
    <p:extLst>
      <p:ext uri="{BB962C8B-B14F-4D97-AF65-F5344CB8AC3E}">
        <p14:creationId xmlns:p14="http://schemas.microsoft.com/office/powerpoint/2010/main" val="278777073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20</TotalTime>
  <Words>245</Words>
  <Application>Microsoft Office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Calibri Light</vt:lpstr>
      <vt:lpstr>Times New Roman</vt:lpstr>
      <vt:lpstr>Wingdings</vt:lpstr>
      <vt:lpstr>Retrospect</vt:lpstr>
      <vt:lpstr>PERILAKU ORGANISASI</vt:lpstr>
      <vt:lpstr>Pengertian PO</vt:lpstr>
      <vt:lpstr>Melengkapi Intuisi dengan Kajian Sistematis </vt:lpstr>
      <vt:lpstr>Disiplin yang Berkontribusi dalam Bidang Perilaku Organisasi </vt:lpstr>
      <vt:lpstr>Tantangan dan Peluang untuk Peluang Organisasi </vt:lpstr>
      <vt:lpstr>Meningkatkan dan Mengembangkan Model Perilaku Organisasi </vt:lpstr>
      <vt:lpstr>TERIMAKASIH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PERILAKU ORGANISASI</dc:title>
  <dc:creator>W 8.1</dc:creator>
  <cp:lastModifiedBy>W 8.1</cp:lastModifiedBy>
  <cp:revision>3</cp:revision>
  <dcterms:created xsi:type="dcterms:W3CDTF">2017-02-20T15:24:26Z</dcterms:created>
  <dcterms:modified xsi:type="dcterms:W3CDTF">2017-02-20T15:44:38Z</dcterms:modified>
</cp:coreProperties>
</file>