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2/20/2017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2/20/2017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2/20/2017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id-ID" sz="5400" b="1" dirty="0">
                <a:latin typeface="Times New Roman" panose="02020603050405020304" pitchFamily="18" charset="0"/>
                <a:ea typeface="Tahoma" panose="020B0604030504040204" pitchFamily="34" charset="0"/>
                <a:cs typeface="Times New Roman" panose="02020603050405020304" pitchFamily="18" charset="0"/>
              </a:rPr>
              <a:t>KERAGAMAN DALAM ORGANISASI</a:t>
            </a:r>
            <a:endParaRPr lang="id-ID" sz="5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Subtitle 2"/>
          <p:cNvSpPr>
            <a:spLocks noGrp="1"/>
          </p:cNvSpPr>
          <p:nvPr>
            <p:ph type="subTitle" idx="1"/>
          </p:nvPr>
        </p:nvSpPr>
        <p:spPr>
          <a:xfrm>
            <a:off x="1153060" y="5065219"/>
            <a:ext cx="10058400" cy="1143000"/>
          </a:xfrm>
        </p:spPr>
        <p:txBody>
          <a:bodyPr>
            <a:noAutofit/>
          </a:bodyPr>
          <a:lstStyle/>
          <a:p>
            <a:pPr algn="r"/>
            <a:endParaRPr lang="id-ID" sz="1100" dirty="0" smtClean="0"/>
          </a:p>
          <a:p>
            <a:pPr algn="r"/>
            <a:endParaRPr lang="id-ID" sz="1100" dirty="0" smtClean="0">
              <a:latin typeface="Times New Roman" panose="02020603050405020304" pitchFamily="18" charset="0"/>
              <a:cs typeface="Times New Roman" panose="02020603050405020304" pitchFamily="18" charset="0"/>
            </a:endParaRPr>
          </a:p>
          <a:p>
            <a:pPr algn="r"/>
            <a:endParaRPr lang="id-ID" sz="1100" dirty="0">
              <a:latin typeface="Times New Roman" panose="02020603050405020304" pitchFamily="18" charset="0"/>
              <a:cs typeface="Times New Roman" panose="02020603050405020304" pitchFamily="18" charset="0"/>
            </a:endParaRPr>
          </a:p>
          <a:p>
            <a:pPr algn="r"/>
            <a:r>
              <a:rPr lang="id-ID" sz="1100" dirty="0" smtClean="0">
                <a:latin typeface="Times New Roman" panose="02020603050405020304" pitchFamily="18" charset="0"/>
                <a:cs typeface="Times New Roman" panose="02020603050405020304" pitchFamily="18" charset="0"/>
              </a:rPr>
              <a:t>Bab ii</a:t>
            </a:r>
            <a:endParaRPr lang="id-ID" sz="1100" dirty="0">
              <a:latin typeface="Times New Roman" panose="02020603050405020304" pitchFamily="18" charset="0"/>
              <a:cs typeface="Times New Roman" panose="02020603050405020304" pitchFamily="18" charset="0"/>
            </a:endParaRPr>
          </a:p>
          <a:p>
            <a:pPr algn="r"/>
            <a:endParaRPr lang="id-ID" sz="1100" dirty="0">
              <a:latin typeface="Times New Roman" panose="02020603050405020304" pitchFamily="18" charset="0"/>
              <a:cs typeface="Times New Roman" panose="02020603050405020304" pitchFamily="18" charset="0"/>
            </a:endParaRPr>
          </a:p>
          <a:p>
            <a:pPr algn="r"/>
            <a:endParaRPr lang="id-ID" sz="1100" dirty="0"/>
          </a:p>
        </p:txBody>
      </p:sp>
      <p:pic>
        <p:nvPicPr>
          <p:cNvPr id="5" name="Picture 4"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660439" y="4482124"/>
            <a:ext cx="746551" cy="727553"/>
          </a:xfrm>
          <a:prstGeom prst="rect">
            <a:avLst/>
          </a:prstGeom>
          <a:noFill/>
          <a:ln>
            <a:noFill/>
          </a:ln>
        </p:spPr>
      </p:pic>
    </p:spTree>
    <p:extLst>
      <p:ext uri="{BB962C8B-B14F-4D97-AF65-F5344CB8AC3E}">
        <p14:creationId xmlns:p14="http://schemas.microsoft.com/office/powerpoint/2010/main" val="198459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028" y="922707"/>
            <a:ext cx="10058400" cy="1450757"/>
          </a:xfrm>
        </p:spPr>
        <p:txBody>
          <a:bodyPr/>
          <a:lstStyle/>
          <a:p>
            <a:r>
              <a:rPr lang="id-ID" b="1" dirty="0">
                <a:latin typeface="Times New Roman" panose="02020603050405020304" pitchFamily="18" charset="0"/>
                <a:cs typeface="Times New Roman" panose="02020603050405020304" pitchFamily="18" charset="0"/>
              </a:rPr>
              <a:t>Tingkat-tingkat Keragaman</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id-ID" dirty="0">
                <a:latin typeface="Times New Roman" panose="02020603050405020304" pitchFamily="18" charset="0"/>
                <a:cs typeface="Times New Roman" panose="02020603050405020304" pitchFamily="18" charset="0"/>
              </a:rPr>
              <a:t>Dalam perilaku organisasi terdiri dari 2 tingkat keragaman, yaitu :</a:t>
            </a:r>
          </a:p>
          <a:p>
            <a:pPr lvl="1">
              <a:buFont typeface="Wingdings" panose="05000000000000000000" pitchFamily="2" charset="2"/>
              <a:buChar char="§"/>
            </a:pPr>
            <a:endParaRPr lang="id-ID" b="1"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id-ID" b="1" dirty="0" smtClean="0">
                <a:latin typeface="Times New Roman" panose="02020603050405020304" pitchFamily="18" charset="0"/>
                <a:cs typeface="Times New Roman" panose="02020603050405020304" pitchFamily="18" charset="0"/>
              </a:rPr>
              <a:t>Keragaman </a:t>
            </a:r>
            <a:r>
              <a:rPr lang="id-ID" b="1" dirty="0">
                <a:latin typeface="Times New Roman" panose="02020603050405020304" pitchFamily="18" charset="0"/>
                <a:cs typeface="Times New Roman" panose="02020603050405020304" pitchFamily="18" charset="0"/>
              </a:rPr>
              <a:t>level permukaan	</a:t>
            </a:r>
            <a:r>
              <a:rPr lang="id-ID" b="1" dirty="0" smtClean="0">
                <a:latin typeface="Times New Roman" panose="02020603050405020304" pitchFamily="18" charset="0"/>
                <a:cs typeface="Times New Roman" panose="02020603050405020304" pitchFamily="18" charset="0"/>
              </a:rPr>
              <a:t>:</a:t>
            </a:r>
            <a:r>
              <a:rPr lang="id-ID" dirty="0" smtClean="0">
                <a:latin typeface="Times New Roman" panose="02020603050405020304" pitchFamily="18" charset="0"/>
                <a:cs typeface="Times New Roman" panose="02020603050405020304" pitchFamily="18" charset="0"/>
              </a:rPr>
              <a:t> </a:t>
            </a:r>
            <a:r>
              <a:rPr lang="id-ID" dirty="0">
                <a:latin typeface="Times New Roman" panose="02020603050405020304" pitchFamily="18" charset="0"/>
                <a:cs typeface="Times New Roman" panose="02020603050405020304" pitchFamily="18" charset="0"/>
              </a:rPr>
              <a:t>P</a:t>
            </a:r>
            <a:r>
              <a:rPr lang="id-ID" dirty="0" smtClean="0">
                <a:latin typeface="Times New Roman" panose="02020603050405020304" pitchFamily="18" charset="0"/>
                <a:cs typeface="Times New Roman" panose="02020603050405020304" pitchFamily="18" charset="0"/>
              </a:rPr>
              <a:t>erbedaan-perbedaan </a:t>
            </a:r>
            <a:r>
              <a:rPr lang="id-ID" dirty="0">
                <a:latin typeface="Times New Roman" panose="02020603050405020304" pitchFamily="18" charset="0"/>
                <a:cs typeface="Times New Roman" panose="02020603050405020304" pitchFamily="18" charset="0"/>
              </a:rPr>
              <a:t>dalam karakteristik yang mudah dinilai </a:t>
            </a:r>
            <a:r>
              <a:rPr lang="id-ID" dirty="0" smtClean="0">
                <a:latin typeface="Times New Roman" panose="02020603050405020304" pitchFamily="18" charset="0"/>
                <a:cs typeface="Times New Roman" panose="02020603050405020304" pitchFamily="18" charset="0"/>
              </a:rPr>
              <a:t>					   seperti jenis </a:t>
            </a:r>
            <a:r>
              <a:rPr lang="id-ID" dirty="0">
                <a:latin typeface="Times New Roman" panose="02020603050405020304" pitchFamily="18" charset="0"/>
                <a:cs typeface="Times New Roman" panose="02020603050405020304" pitchFamily="18" charset="0"/>
              </a:rPr>
              <a:t>kelamin, </a:t>
            </a:r>
            <a:r>
              <a:rPr lang="id-ID" dirty="0" smtClean="0">
                <a:latin typeface="Times New Roman" panose="02020603050405020304" pitchFamily="18" charset="0"/>
                <a:cs typeface="Times New Roman" panose="02020603050405020304" pitchFamily="18" charset="0"/>
              </a:rPr>
              <a:t>ras</a:t>
            </a:r>
            <a:r>
              <a:rPr lang="id-ID" dirty="0">
                <a:latin typeface="Times New Roman" panose="02020603050405020304" pitchFamily="18" charset="0"/>
                <a:cs typeface="Times New Roman" panose="02020603050405020304" pitchFamily="18" charset="0"/>
              </a:rPr>
              <a:t>, etnis, umur, atau kecacatan.</a:t>
            </a:r>
          </a:p>
          <a:p>
            <a:pPr lvl="1">
              <a:buFont typeface="Wingdings" panose="05000000000000000000" pitchFamily="2" charset="2"/>
              <a:buChar char="§"/>
            </a:pPr>
            <a:r>
              <a:rPr lang="id-ID" b="1" dirty="0">
                <a:latin typeface="Times New Roman" panose="02020603050405020304" pitchFamily="18" charset="0"/>
                <a:cs typeface="Times New Roman" panose="02020603050405020304" pitchFamily="18" charset="0"/>
              </a:rPr>
              <a:t>Keragaman level dalam		:</a:t>
            </a:r>
            <a:r>
              <a:rPr lang="id-ID" dirty="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Perbedaan-perbedaan </a:t>
            </a:r>
            <a:r>
              <a:rPr lang="id-ID" dirty="0">
                <a:latin typeface="Times New Roman" panose="02020603050405020304" pitchFamily="18" charset="0"/>
                <a:cs typeface="Times New Roman" panose="02020603050405020304" pitchFamily="18" charset="0"/>
              </a:rPr>
              <a:t>dalam nilai-nilai kepribadian dan prefrensi </a:t>
            </a:r>
            <a:r>
              <a:rPr lang="id-ID" dirty="0" smtClean="0">
                <a:latin typeface="Times New Roman" panose="02020603050405020304" pitchFamily="18" charset="0"/>
                <a:cs typeface="Times New Roman" panose="02020603050405020304" pitchFamily="18" charset="0"/>
              </a:rPr>
              <a:t>					   kerja</a:t>
            </a:r>
            <a:r>
              <a:rPr lang="id-ID" dirty="0">
                <a:latin typeface="Times New Roman" panose="02020603050405020304" pitchFamily="18" charset="0"/>
                <a:cs typeface="Times New Roman" panose="02020603050405020304" pitchFamily="18" charset="0"/>
              </a:rPr>
              <a:t>.</a:t>
            </a:r>
          </a:p>
          <a:p>
            <a:pPr lvl="1">
              <a:buFont typeface="Wingdings" panose="05000000000000000000" pitchFamily="2" charset="2"/>
              <a:buChar char="§"/>
            </a:pPr>
            <a:r>
              <a:rPr lang="id-ID" b="1" dirty="0">
                <a:latin typeface="Times New Roman" panose="02020603050405020304" pitchFamily="18" charset="0"/>
                <a:cs typeface="Times New Roman" panose="02020603050405020304" pitchFamily="18" charset="0"/>
              </a:rPr>
              <a:t>Diskriminasi			</a:t>
            </a:r>
            <a:r>
              <a:rPr lang="id-ID" b="1" dirty="0" smtClean="0">
                <a:latin typeface="Times New Roman" panose="02020603050405020304" pitchFamily="18" charset="0"/>
                <a:cs typeface="Times New Roman" panose="02020603050405020304" pitchFamily="18" charset="0"/>
              </a:rPr>
              <a:t>:</a:t>
            </a:r>
            <a:r>
              <a:rPr lang="id-ID" dirty="0" smtClean="0">
                <a:latin typeface="Times New Roman" panose="02020603050405020304" pitchFamily="18" charset="0"/>
                <a:cs typeface="Times New Roman" panose="02020603050405020304" pitchFamily="18" charset="0"/>
              </a:rPr>
              <a:t> </a:t>
            </a:r>
            <a:r>
              <a:rPr lang="id-ID" dirty="0">
                <a:latin typeface="Times New Roman" panose="02020603050405020304" pitchFamily="18" charset="0"/>
                <a:cs typeface="Times New Roman" panose="02020603050405020304" pitchFamily="18" charset="0"/>
              </a:rPr>
              <a:t>memperhatikan perbedaan antara satu hal dengan hal yang lainnya.</a:t>
            </a:r>
          </a:p>
          <a:p>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571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96205"/>
            <a:ext cx="10058400" cy="1450757"/>
          </a:xfrm>
        </p:spPr>
        <p:txBody>
          <a:bodyPr/>
          <a:lstStyle/>
          <a:p>
            <a:r>
              <a:rPr lang="id-ID" b="1" dirty="0">
                <a:latin typeface="Times New Roman" panose="02020603050405020304" pitchFamily="18" charset="0"/>
                <a:cs typeface="Times New Roman" panose="02020603050405020304" pitchFamily="18" charset="0"/>
              </a:rPr>
              <a:t>Karakteristik Biografis</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normAutofit/>
          </a:bodyPr>
          <a:lstStyle/>
          <a:p>
            <a:pPr marL="457200" indent="-457200">
              <a:buAutoNum type="arabicPeriod"/>
            </a:pPr>
            <a:r>
              <a:rPr lang="id-ID" dirty="0" smtClean="0"/>
              <a:t>Berbagai </a:t>
            </a:r>
            <a:r>
              <a:rPr lang="id-ID" dirty="0"/>
              <a:t>macam karakteristik yang ada </a:t>
            </a:r>
            <a:r>
              <a:rPr lang="id-ID" dirty="0" smtClean="0"/>
              <a:t> dalam </a:t>
            </a:r>
            <a:r>
              <a:rPr lang="id-ID" dirty="0"/>
              <a:t>diri seorang individu diantaranya </a:t>
            </a:r>
            <a:r>
              <a:rPr lang="id-ID" dirty="0" smtClean="0"/>
              <a:t>adalah</a:t>
            </a:r>
            <a:r>
              <a:rPr lang="id-ID" dirty="0"/>
              <a:t> </a:t>
            </a:r>
            <a:r>
              <a:rPr lang="id-ID" dirty="0" smtClean="0"/>
              <a:t>:</a:t>
            </a:r>
          </a:p>
          <a:p>
            <a:pPr>
              <a:buFont typeface="Wingdings" panose="05000000000000000000" pitchFamily="2" charset="2"/>
              <a:buChar char="§"/>
            </a:pPr>
            <a:r>
              <a:rPr lang="id-ID" dirty="0" smtClean="0"/>
              <a:t>Umur</a:t>
            </a:r>
          </a:p>
          <a:p>
            <a:pPr>
              <a:buFont typeface="Wingdings" panose="05000000000000000000" pitchFamily="2" charset="2"/>
              <a:buChar char="§"/>
            </a:pPr>
            <a:r>
              <a:rPr lang="id-ID" dirty="0" smtClean="0"/>
              <a:t>jenis kelamin </a:t>
            </a:r>
          </a:p>
          <a:p>
            <a:pPr>
              <a:buFont typeface="Wingdings" panose="05000000000000000000" pitchFamily="2" charset="2"/>
              <a:buChar char="§"/>
            </a:pPr>
            <a:r>
              <a:rPr lang="id-ID" dirty="0" smtClean="0"/>
              <a:t>ras </a:t>
            </a:r>
          </a:p>
          <a:p>
            <a:pPr>
              <a:buFont typeface="Wingdings" panose="05000000000000000000" pitchFamily="2" charset="2"/>
              <a:buChar char="§"/>
            </a:pPr>
            <a:r>
              <a:rPr lang="id-ID" dirty="0" smtClean="0"/>
              <a:t>etnis </a:t>
            </a:r>
          </a:p>
          <a:p>
            <a:pPr>
              <a:buFont typeface="Wingdings" panose="05000000000000000000" pitchFamily="2" charset="2"/>
              <a:buChar char="§"/>
            </a:pPr>
            <a:r>
              <a:rPr lang="id-ID" dirty="0" smtClean="0"/>
              <a:t>disabilitas</a:t>
            </a:r>
            <a:r>
              <a:rPr lang="id-ID" dirty="0"/>
              <a:t>. </a:t>
            </a:r>
            <a:endParaRPr lang="id-ID" dirty="0" smtClean="0"/>
          </a:p>
          <a:p>
            <a:r>
              <a:rPr lang="id-ID" dirty="0" smtClean="0"/>
              <a:t>.</a:t>
            </a:r>
            <a:endParaRPr lang="id-ID" dirty="0"/>
          </a:p>
          <a:p>
            <a:endParaRPr lang="id-ID" dirty="0"/>
          </a:p>
        </p:txBody>
      </p:sp>
      <p:sp>
        <p:nvSpPr>
          <p:cNvPr id="4" name="Content Placeholder 3"/>
          <p:cNvSpPr>
            <a:spLocks noGrp="1"/>
          </p:cNvSpPr>
          <p:nvPr>
            <p:ph sz="half" idx="2"/>
          </p:nvPr>
        </p:nvSpPr>
        <p:spPr/>
        <p:txBody>
          <a:bodyPr>
            <a:normAutofit/>
          </a:bodyPr>
          <a:lstStyle/>
          <a:p>
            <a:pPr marL="457200" indent="-457200">
              <a:buFont typeface="+mj-lt"/>
              <a:buAutoNum type="arabicPeriod" startAt="2"/>
            </a:pPr>
            <a:r>
              <a:rPr lang="id-ID" dirty="0" smtClean="0"/>
              <a:t>Karakteristik lainnya adalah	:</a:t>
            </a:r>
            <a:endParaRPr lang="id-ID" dirty="0"/>
          </a:p>
          <a:p>
            <a:pPr>
              <a:buFont typeface="Wingdings" panose="05000000000000000000" pitchFamily="2" charset="2"/>
              <a:buChar char="§"/>
            </a:pPr>
            <a:endParaRPr lang="id-ID" dirty="0" smtClean="0"/>
          </a:p>
          <a:p>
            <a:pPr>
              <a:buFont typeface="Wingdings" panose="05000000000000000000" pitchFamily="2" charset="2"/>
              <a:buChar char="§"/>
            </a:pPr>
            <a:r>
              <a:rPr lang="id-ID" dirty="0" smtClean="0"/>
              <a:t>masa </a:t>
            </a:r>
            <a:r>
              <a:rPr lang="id-ID" dirty="0"/>
              <a:t>kerja </a:t>
            </a:r>
          </a:p>
          <a:p>
            <a:pPr>
              <a:buFont typeface="Wingdings" panose="05000000000000000000" pitchFamily="2" charset="2"/>
              <a:buChar char="§"/>
            </a:pPr>
            <a:r>
              <a:rPr lang="id-ID" dirty="0"/>
              <a:t>agama </a:t>
            </a:r>
          </a:p>
          <a:p>
            <a:pPr>
              <a:buFont typeface="Wingdings" panose="05000000000000000000" pitchFamily="2" charset="2"/>
              <a:buChar char="§"/>
            </a:pPr>
            <a:r>
              <a:rPr lang="id-ID" dirty="0"/>
              <a:t>orientasi seksual </a:t>
            </a:r>
          </a:p>
          <a:p>
            <a:pPr>
              <a:buFont typeface="Wingdings" panose="05000000000000000000" pitchFamily="2" charset="2"/>
              <a:buChar char="§"/>
            </a:pPr>
            <a:r>
              <a:rPr lang="id-ID" dirty="0"/>
              <a:t>identitas kelamin </a:t>
            </a:r>
          </a:p>
          <a:p>
            <a:pPr>
              <a:buFont typeface="Wingdings" panose="05000000000000000000" pitchFamily="2" charset="2"/>
              <a:buChar char="§"/>
            </a:pPr>
            <a:r>
              <a:rPr lang="id-ID" dirty="0"/>
              <a:t>serta identitas budaya.</a:t>
            </a:r>
          </a:p>
          <a:p>
            <a:endParaRPr lang="id-ID" dirty="0"/>
          </a:p>
        </p:txBody>
      </p:sp>
    </p:spTree>
    <p:extLst>
      <p:ext uri="{BB962C8B-B14F-4D97-AF65-F5344CB8AC3E}">
        <p14:creationId xmlns:p14="http://schemas.microsoft.com/office/powerpoint/2010/main" val="3723984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882950"/>
            <a:ext cx="10058400" cy="1450757"/>
          </a:xfrm>
        </p:spPr>
        <p:txBody>
          <a:bodyPr/>
          <a:lstStyle/>
          <a:p>
            <a:r>
              <a:rPr lang="id-ID" b="1" dirty="0">
                <a:latin typeface="Times New Roman" panose="02020603050405020304" pitchFamily="18" charset="0"/>
                <a:cs typeface="Times New Roman" panose="02020603050405020304" pitchFamily="18" charset="0"/>
              </a:rPr>
              <a:t>Kemampuan</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p:txBody>
          <a:bodyPr/>
          <a:lstStyle/>
          <a:p>
            <a:r>
              <a:rPr lang="id-ID" dirty="0"/>
              <a:t>Kemampuan adalah kapasitas dari seorang individu untuk melakukan berbagai macam tugas dalam sebuah pekerjaan. Kemampuan individu ada 3, yaitu :</a:t>
            </a:r>
          </a:p>
          <a:p>
            <a:pPr lvl="1">
              <a:buFont typeface="Wingdings" panose="05000000000000000000" pitchFamily="2" charset="2"/>
              <a:buChar char="§"/>
            </a:pPr>
            <a:endParaRPr lang="id-ID" b="1" dirty="0" smtClean="0"/>
          </a:p>
          <a:p>
            <a:pPr lvl="1">
              <a:buFont typeface="Wingdings" panose="05000000000000000000" pitchFamily="2" charset="2"/>
              <a:buChar char="§"/>
            </a:pPr>
            <a:r>
              <a:rPr lang="id-ID" b="1" dirty="0" smtClean="0"/>
              <a:t>Kemampuan </a:t>
            </a:r>
            <a:r>
              <a:rPr lang="id-ID" b="1" dirty="0"/>
              <a:t>Intelektual		: </a:t>
            </a:r>
            <a:r>
              <a:rPr lang="id-ID" dirty="0"/>
              <a:t>kapasitas untuk melakukan aktivitas mental, penalaran, dan memecahkan masalah.</a:t>
            </a:r>
          </a:p>
          <a:p>
            <a:pPr lvl="1">
              <a:buFont typeface="Wingdings" panose="05000000000000000000" pitchFamily="2" charset="2"/>
              <a:buChar char="§"/>
            </a:pPr>
            <a:r>
              <a:rPr lang="id-ID" b="1" dirty="0"/>
              <a:t>Kemampuan Mental General		:</a:t>
            </a:r>
            <a:r>
              <a:rPr lang="id-ID" dirty="0"/>
              <a:t> faktor kecerdasan secara menyeluruh, yang dihasilkan oleh korelasi postif antara dimensi kemampuan intelektual.</a:t>
            </a:r>
          </a:p>
          <a:p>
            <a:pPr lvl="1">
              <a:buFont typeface="Wingdings" panose="05000000000000000000" pitchFamily="2" charset="2"/>
              <a:buChar char="§"/>
            </a:pPr>
            <a:r>
              <a:rPr lang="id-ID" b="1" dirty="0"/>
              <a:t>Kemampuan Fisik			:</a:t>
            </a:r>
            <a:r>
              <a:rPr lang="id-ID" dirty="0"/>
              <a:t> kapasitas untuk melakukan tugas yang menurut stamina, ketangkasan, kekuatan, dan karakteristik-karakteristik yang sama.</a:t>
            </a:r>
          </a:p>
          <a:p>
            <a:endParaRPr lang="id-ID" dirty="0"/>
          </a:p>
        </p:txBody>
      </p:sp>
    </p:spTree>
    <p:extLst>
      <p:ext uri="{BB962C8B-B14F-4D97-AF65-F5344CB8AC3E}">
        <p14:creationId xmlns:p14="http://schemas.microsoft.com/office/powerpoint/2010/main" val="1647695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76934"/>
            <a:ext cx="10058400" cy="1450757"/>
          </a:xfrm>
        </p:spPr>
        <p:txBody>
          <a:bodyPr>
            <a:normAutofit fontScale="90000"/>
          </a:bodyPr>
          <a:lstStyle/>
          <a:p>
            <a:r>
              <a:rPr lang="id-ID" b="1" dirty="0">
                <a:latin typeface="Times New Roman" panose="02020603050405020304" pitchFamily="18" charset="0"/>
                <a:cs typeface="Times New Roman" panose="02020603050405020304" pitchFamily="18" charset="0"/>
              </a:rPr>
              <a:t>Mengimplementasikan Strategi Manajemen Keragaman</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id-ID" dirty="0">
                <a:latin typeface="Times New Roman" panose="02020603050405020304" pitchFamily="18" charset="0"/>
                <a:cs typeface="Times New Roman" panose="02020603050405020304" pitchFamily="18" charset="0"/>
              </a:rPr>
              <a:t>Manajemen keragaman adalah proses dan program dimana manajer membuat setiap orang sadar dan sensitif kepada kebutuhan dan perbedaan yang lain. Manajemen kergaman membuat membuat setiap orang lebih sadar akan segala hal. Ada berbaga macam metode unuk meningkatkan keragaman tenaga kerja, diantaranya </a:t>
            </a:r>
            <a:r>
              <a:rPr lang="id-ID" dirty="0" smtClean="0">
                <a:latin typeface="Times New Roman" panose="02020603050405020304" pitchFamily="18" charset="0"/>
                <a:cs typeface="Times New Roman" panose="02020603050405020304" pitchFamily="18" charset="0"/>
              </a:rPr>
              <a:t>adalah	:</a:t>
            </a:r>
          </a:p>
          <a:p>
            <a:pPr>
              <a:buFont typeface="Wingdings" panose="05000000000000000000" pitchFamily="2" charset="2"/>
              <a:buChar char="§"/>
            </a:pPr>
            <a:r>
              <a:rPr lang="id-ID" b="1" dirty="0" smtClean="0">
                <a:latin typeface="Times New Roman" panose="02020603050405020304" pitchFamily="18" charset="0"/>
                <a:cs typeface="Times New Roman" panose="02020603050405020304" pitchFamily="18" charset="0"/>
              </a:rPr>
              <a:t>menarik </a:t>
            </a:r>
          </a:p>
          <a:p>
            <a:pPr>
              <a:buFont typeface="Wingdings" panose="05000000000000000000" pitchFamily="2" charset="2"/>
              <a:buChar char="§"/>
            </a:pPr>
            <a:r>
              <a:rPr lang="id-ID" b="1" dirty="0" smtClean="0">
                <a:latin typeface="Times New Roman" panose="02020603050405020304" pitchFamily="18" charset="0"/>
                <a:cs typeface="Times New Roman" panose="02020603050405020304" pitchFamily="18" charset="0"/>
              </a:rPr>
              <a:t>memilih </a:t>
            </a:r>
          </a:p>
          <a:p>
            <a:pPr>
              <a:buFont typeface="Wingdings" panose="05000000000000000000" pitchFamily="2" charset="2"/>
              <a:buChar char="§"/>
            </a:pPr>
            <a:r>
              <a:rPr lang="id-ID" b="1" dirty="0" smtClean="0">
                <a:latin typeface="Times New Roman" panose="02020603050405020304" pitchFamily="18" charset="0"/>
                <a:cs typeface="Times New Roman" panose="02020603050405020304" pitchFamily="18" charset="0"/>
              </a:rPr>
              <a:t>mengembangkan </a:t>
            </a:r>
          </a:p>
          <a:p>
            <a:pPr>
              <a:buFont typeface="Wingdings" panose="05000000000000000000" pitchFamily="2" charset="2"/>
              <a:buChar char="§"/>
            </a:pPr>
            <a:r>
              <a:rPr lang="id-ID" b="1" dirty="0" smtClean="0">
                <a:latin typeface="Times New Roman" panose="02020603050405020304" pitchFamily="18" charset="0"/>
                <a:cs typeface="Times New Roman" panose="02020603050405020304" pitchFamily="18" charset="0"/>
              </a:rPr>
              <a:t>mempertahankan </a:t>
            </a:r>
            <a:r>
              <a:rPr lang="id-ID" b="1" dirty="0">
                <a:latin typeface="Times New Roman" panose="02020603050405020304" pitchFamily="18" charset="0"/>
                <a:cs typeface="Times New Roman" panose="02020603050405020304" pitchFamily="18" charset="0"/>
              </a:rPr>
              <a:t>pekerja yang </a:t>
            </a:r>
            <a:r>
              <a:rPr lang="id-ID" b="1" dirty="0" smtClean="0">
                <a:latin typeface="Times New Roman" panose="02020603050405020304" pitchFamily="18" charset="0"/>
                <a:cs typeface="Times New Roman" panose="02020603050405020304" pitchFamily="18" charset="0"/>
              </a:rPr>
              <a:t>beragam </a:t>
            </a:r>
          </a:p>
          <a:p>
            <a:pPr>
              <a:buFont typeface="Wingdings" panose="05000000000000000000" pitchFamily="2" charset="2"/>
              <a:buChar char="§"/>
            </a:pPr>
            <a:r>
              <a:rPr lang="id-ID" b="1" dirty="0" smtClean="0">
                <a:latin typeface="Times New Roman" panose="02020603050405020304" pitchFamily="18" charset="0"/>
                <a:cs typeface="Times New Roman" panose="02020603050405020304" pitchFamily="18" charset="0"/>
              </a:rPr>
              <a:t>keragaman </a:t>
            </a:r>
            <a:r>
              <a:rPr lang="id-ID" b="1" dirty="0">
                <a:latin typeface="Times New Roman" panose="02020603050405020304" pitchFamily="18" charset="0"/>
                <a:cs typeface="Times New Roman" panose="02020603050405020304" pitchFamily="18" charset="0"/>
              </a:rPr>
              <a:t>dalam </a:t>
            </a:r>
            <a:r>
              <a:rPr lang="id-ID" b="1" dirty="0" smtClean="0">
                <a:latin typeface="Times New Roman" panose="02020603050405020304" pitchFamily="18" charset="0"/>
                <a:cs typeface="Times New Roman" panose="02020603050405020304" pitchFamily="18" charset="0"/>
              </a:rPr>
              <a:t>kelompok </a:t>
            </a:r>
          </a:p>
          <a:p>
            <a:pPr>
              <a:buFont typeface="Wingdings" panose="05000000000000000000" pitchFamily="2" charset="2"/>
              <a:buChar char="§"/>
            </a:pPr>
            <a:r>
              <a:rPr lang="id-ID" b="1" dirty="0" smtClean="0">
                <a:latin typeface="Times New Roman" panose="02020603050405020304" pitchFamily="18" charset="0"/>
                <a:cs typeface="Times New Roman" panose="02020603050405020304" pitchFamily="18" charset="0"/>
              </a:rPr>
              <a:t>program </a:t>
            </a:r>
            <a:r>
              <a:rPr lang="id-ID" b="1" dirty="0">
                <a:latin typeface="Times New Roman" panose="02020603050405020304" pitchFamily="18" charset="0"/>
                <a:cs typeface="Times New Roman" panose="02020603050405020304" pitchFamily="18" charset="0"/>
              </a:rPr>
              <a:t>keragaman </a:t>
            </a:r>
            <a:r>
              <a:rPr lang="id-ID" b="1" dirty="0" smtClean="0">
                <a:latin typeface="Times New Roman" panose="02020603050405020304" pitchFamily="18" charset="0"/>
                <a:cs typeface="Times New Roman" panose="02020603050405020304" pitchFamily="18" charset="0"/>
              </a:rPr>
              <a:t>efektif</a:t>
            </a: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3291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id-ID" dirty="0">
                <a:latin typeface="Times New Roman" panose="02020603050405020304" pitchFamily="18" charset="0"/>
                <a:cs typeface="Times New Roman" panose="02020603050405020304" pitchFamily="18" charset="0"/>
              </a:rPr>
              <a:t>TERIMAKASIH </a:t>
            </a:r>
            <a:endParaRPr lang="id-ID" dirty="0"/>
          </a:p>
        </p:txBody>
      </p:sp>
      <p:sp>
        <p:nvSpPr>
          <p:cNvPr id="5" name="Subtitle 4"/>
          <p:cNvSpPr>
            <a:spLocks noGrp="1"/>
          </p:cNvSpPr>
          <p:nvPr>
            <p:ph type="subTitle" idx="1"/>
          </p:nvPr>
        </p:nvSpPr>
        <p:spPr/>
        <p:txBody>
          <a:bodyPr/>
          <a:lstStyle/>
          <a:p>
            <a:endParaRPr lang="id-ID" dirty="0"/>
          </a:p>
        </p:txBody>
      </p:sp>
      <p:pic>
        <p:nvPicPr>
          <p:cNvPr id="6" name="Picture 5"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541169" y="4495376"/>
            <a:ext cx="746551" cy="727553"/>
          </a:xfrm>
          <a:prstGeom prst="rect">
            <a:avLst/>
          </a:prstGeom>
          <a:noFill/>
          <a:ln>
            <a:noFill/>
          </a:ln>
        </p:spPr>
      </p:pic>
    </p:spTree>
    <p:extLst>
      <p:ext uri="{BB962C8B-B14F-4D97-AF65-F5344CB8AC3E}">
        <p14:creationId xmlns:p14="http://schemas.microsoft.com/office/powerpoint/2010/main" val="388503614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23</TotalTime>
  <Words>121</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Calibri Light</vt:lpstr>
      <vt:lpstr>Tahoma</vt:lpstr>
      <vt:lpstr>Times New Roman</vt:lpstr>
      <vt:lpstr>Wingdings</vt:lpstr>
      <vt:lpstr>Retrospect</vt:lpstr>
      <vt:lpstr>KERAGAMAN DALAM ORGANISASI</vt:lpstr>
      <vt:lpstr>Tingkat-tingkat Keragaman </vt:lpstr>
      <vt:lpstr>Karakteristik Biografis </vt:lpstr>
      <vt:lpstr>Kemampuan </vt:lpstr>
      <vt:lpstr>Mengimplementasikan Strategi Manajemen Keragaman </vt:lpstr>
      <vt:lpstr>TERIMAKASIH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KERAGAMAN DALAM ORGANISASI</dc:title>
  <dc:creator>W 8.1</dc:creator>
  <cp:lastModifiedBy>W 8.1</cp:lastModifiedBy>
  <cp:revision>3</cp:revision>
  <dcterms:created xsi:type="dcterms:W3CDTF">2017-02-20T15:45:17Z</dcterms:created>
  <dcterms:modified xsi:type="dcterms:W3CDTF">2017-02-20T16:08:50Z</dcterms:modified>
</cp:coreProperties>
</file>