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2/20/2017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2/20/2017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2/20/2017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1474572"/>
            <a:ext cx="10058400" cy="3566160"/>
          </a:xfrm>
        </p:spPr>
        <p:txBody>
          <a:bodyPr>
            <a:normAutofit fontScale="90000"/>
          </a:bodyPr>
          <a:lstStyle/>
          <a:p>
            <a:pPr algn="ctr"/>
            <a:r>
              <a:rPr lang="id-ID" sz="5400" b="1" dirty="0">
                <a:latin typeface="Times New Roman" panose="02020603050405020304" pitchFamily="18" charset="0"/>
                <a:cs typeface="Times New Roman" panose="02020603050405020304" pitchFamily="18" charset="0"/>
              </a:rPr>
              <a:t> </a:t>
            </a:r>
            <a:r>
              <a:rPr lang="id-ID" sz="5400" b="1" dirty="0" smtClean="0">
                <a:latin typeface="Times New Roman" panose="02020603050405020304" pitchFamily="18" charset="0"/>
                <a:cs typeface="Times New Roman" panose="02020603050405020304" pitchFamily="18" charset="0"/>
              </a:rPr>
              <a:t/>
            </a:r>
            <a:br>
              <a:rPr lang="id-ID" sz="5400" b="1" dirty="0" smtClean="0">
                <a:latin typeface="Times New Roman" panose="02020603050405020304" pitchFamily="18" charset="0"/>
                <a:cs typeface="Times New Roman" panose="02020603050405020304" pitchFamily="18" charset="0"/>
              </a:rPr>
            </a:br>
            <a:r>
              <a:rPr lang="id-ID" sz="5400" b="1" dirty="0">
                <a:latin typeface="Times New Roman" panose="02020603050405020304" pitchFamily="18" charset="0"/>
                <a:cs typeface="Times New Roman" panose="02020603050405020304" pitchFamily="18" charset="0"/>
              </a:rPr>
              <a:t/>
            </a:r>
            <a:br>
              <a:rPr lang="id-ID" sz="5400" b="1" dirty="0">
                <a:latin typeface="Times New Roman" panose="02020603050405020304" pitchFamily="18" charset="0"/>
                <a:cs typeface="Times New Roman" panose="02020603050405020304" pitchFamily="18" charset="0"/>
              </a:rPr>
            </a:br>
            <a:r>
              <a:rPr lang="id-ID" sz="5400" b="1" dirty="0" smtClean="0">
                <a:latin typeface="Times New Roman" panose="02020603050405020304" pitchFamily="18" charset="0"/>
                <a:cs typeface="Times New Roman" panose="02020603050405020304" pitchFamily="18" charset="0"/>
              </a:rPr>
              <a:t/>
            </a:r>
            <a:br>
              <a:rPr lang="id-ID" sz="5400" b="1" dirty="0" smtClean="0">
                <a:latin typeface="Times New Roman" panose="02020603050405020304" pitchFamily="18" charset="0"/>
                <a:cs typeface="Times New Roman" panose="02020603050405020304" pitchFamily="18" charset="0"/>
              </a:rPr>
            </a:br>
            <a:r>
              <a:rPr lang="id-ID" sz="5400" b="1" dirty="0" smtClean="0">
                <a:latin typeface="Times New Roman" panose="02020603050405020304" pitchFamily="18" charset="0"/>
                <a:cs typeface="Times New Roman" panose="02020603050405020304" pitchFamily="18" charset="0"/>
              </a:rPr>
              <a:t>EMOSI </a:t>
            </a:r>
            <a:r>
              <a:rPr lang="id-ID" sz="5400" b="1" dirty="0">
                <a:latin typeface="Times New Roman" panose="02020603050405020304" pitchFamily="18" charset="0"/>
                <a:cs typeface="Times New Roman" panose="02020603050405020304" pitchFamily="18" charset="0"/>
              </a:rPr>
              <a:t>DAN SUASANA HATI</a:t>
            </a:r>
            <a:r>
              <a:rPr lang="id-ID" sz="5400" dirty="0">
                <a:latin typeface="Times New Roman" panose="02020603050405020304" pitchFamily="18" charset="0"/>
                <a:cs typeface="Times New Roman" panose="02020603050405020304" pitchFamily="18" charset="0"/>
              </a:rPr>
              <a:t/>
            </a:r>
            <a:br>
              <a:rPr lang="id-ID" sz="5400" dirty="0">
                <a:latin typeface="Times New Roman" panose="02020603050405020304" pitchFamily="18" charset="0"/>
                <a:cs typeface="Times New Roman" panose="02020603050405020304" pitchFamily="18" charset="0"/>
              </a:rPr>
            </a:br>
            <a:endParaRPr lang="id-ID" sz="5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39687" y="5184486"/>
            <a:ext cx="10018643" cy="1136801"/>
          </a:xfrm>
        </p:spPr>
        <p:txBody>
          <a:bodyPr>
            <a:normAutofit fontScale="47500" lnSpcReduction="20000"/>
          </a:bodyPr>
          <a:lstStyle/>
          <a:p>
            <a:pPr algn="r"/>
            <a:endParaRPr lang="id-ID" dirty="0" smtClean="0">
              <a:latin typeface="Times New Roman" panose="02020603050405020304" pitchFamily="18" charset="0"/>
              <a:cs typeface="Times New Roman" panose="02020603050405020304" pitchFamily="18" charset="0"/>
            </a:endParaRPr>
          </a:p>
          <a:p>
            <a:pPr algn="r"/>
            <a:endParaRPr lang="id-ID" dirty="0">
              <a:latin typeface="Times New Roman" panose="02020603050405020304" pitchFamily="18" charset="0"/>
              <a:cs typeface="Times New Roman" panose="02020603050405020304" pitchFamily="18" charset="0"/>
            </a:endParaRPr>
          </a:p>
          <a:p>
            <a:pPr algn="r"/>
            <a:endParaRPr lang="id-ID" dirty="0" smtClean="0">
              <a:latin typeface="Times New Roman" panose="02020603050405020304" pitchFamily="18" charset="0"/>
              <a:cs typeface="Times New Roman" panose="02020603050405020304" pitchFamily="18" charset="0"/>
            </a:endParaRPr>
          </a:p>
          <a:p>
            <a:pPr algn="r"/>
            <a:r>
              <a:rPr lang="id-ID" dirty="0" smtClean="0">
                <a:latin typeface="Times New Roman" panose="02020603050405020304" pitchFamily="18" charset="0"/>
                <a:cs typeface="Times New Roman" panose="02020603050405020304" pitchFamily="18" charset="0"/>
              </a:rPr>
              <a:t>bab </a:t>
            </a:r>
            <a:r>
              <a:rPr lang="id-ID" dirty="0">
                <a:latin typeface="Times New Roman" panose="02020603050405020304" pitchFamily="18" charset="0"/>
                <a:cs typeface="Times New Roman" panose="02020603050405020304" pitchFamily="18" charset="0"/>
              </a:rPr>
              <a:t>I</a:t>
            </a:r>
            <a:r>
              <a:rPr lang="id-ID" dirty="0" smtClean="0">
                <a:latin typeface="Times New Roman" panose="02020603050405020304" pitchFamily="18" charset="0"/>
                <a:cs typeface="Times New Roman" panose="02020603050405020304" pitchFamily="18" charset="0"/>
              </a:rPr>
              <a:t>V</a:t>
            </a:r>
            <a:endParaRPr lang="id-ID" dirty="0">
              <a:latin typeface="Times New Roman" panose="02020603050405020304" pitchFamily="18" charset="0"/>
              <a:cs typeface="Times New Roman" panose="02020603050405020304" pitchFamily="18" charset="0"/>
            </a:endParaRPr>
          </a:p>
          <a:p>
            <a:pPr algn="r"/>
            <a:endParaRPr lang="id-ID" dirty="0">
              <a:latin typeface="Times New Roman" panose="02020603050405020304" pitchFamily="18" charset="0"/>
              <a:cs typeface="Times New Roman" panose="02020603050405020304" pitchFamily="18" charset="0"/>
            </a:endParaRPr>
          </a:p>
          <a:p>
            <a:pPr algn="r"/>
            <a:endParaRPr lang="id-ID" dirty="0"/>
          </a:p>
        </p:txBody>
      </p:sp>
      <p:pic>
        <p:nvPicPr>
          <p:cNvPr id="4" name="Picture 3"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819463" y="4680906"/>
            <a:ext cx="746551" cy="727553"/>
          </a:xfrm>
          <a:prstGeom prst="rect">
            <a:avLst/>
          </a:prstGeom>
          <a:noFill/>
          <a:ln>
            <a:noFill/>
          </a:ln>
        </p:spPr>
      </p:pic>
      <p:sp>
        <p:nvSpPr>
          <p:cNvPr id="5" name="Rectangle 4"/>
          <p:cNvSpPr/>
          <p:nvPr/>
        </p:nvSpPr>
        <p:spPr>
          <a:xfrm>
            <a:off x="1020417" y="1802296"/>
            <a:ext cx="10323444" cy="392159"/>
          </a:xfrm>
          <a:prstGeom prst="rect">
            <a:avLst/>
          </a:prstGeom>
        </p:spPr>
        <p:txBody>
          <a:bodyPr wrap="square">
            <a:spAutoFit/>
          </a:bodyPr>
          <a:lstStyle/>
          <a:p>
            <a:pPr algn="just">
              <a:lnSpc>
                <a:spcPct val="115000"/>
              </a:lnSpc>
              <a:spcAft>
                <a:spcPts val="1000"/>
              </a:spcAft>
            </a:pPr>
            <a:endParaRPr lang="id-ID"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001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03582" y="569843"/>
            <a:ext cx="11105321" cy="5688737"/>
          </a:xfrm>
          <a:prstGeom prst="rect">
            <a:avLst/>
          </a:prstGeom>
        </p:spPr>
        <p:txBody>
          <a:bodyPr wrap="square">
            <a:spAutoFit/>
          </a:bodyPr>
          <a:lstStyle/>
          <a:p>
            <a:pPr marL="285750" indent="-285750" algn="just">
              <a:lnSpc>
                <a:spcPct val="115000"/>
              </a:lnSpc>
              <a:spcAft>
                <a:spcPts val="1000"/>
              </a:spcAft>
              <a:buClr>
                <a:schemeClr val="accent1"/>
              </a:buClr>
              <a:buFont typeface="Wingdings" panose="05000000000000000000" pitchFamily="2" charset="2"/>
              <a:buChar char="Ø"/>
            </a:pPr>
            <a:r>
              <a:rPr lang="id-ID" dirty="0">
                <a:latin typeface="Times New Roman" panose="02020603050405020304" pitchFamily="18" charset="0"/>
                <a:ea typeface="Calibri" panose="020F0502020204030204" pitchFamily="34" charset="0"/>
                <a:cs typeface="Times New Roman" panose="02020603050405020304" pitchFamily="18" charset="0"/>
              </a:rPr>
              <a:t>Emosi adalah perasaan intens yang diarahkan pada seseorang atau sesuatu. Suasana hati adalah perasaan yang cenderung kurang intens dibandingkan emosi dan kurang stimulus konstekstual. Sedangkan afeksi adalah kisaran luas dari perasaan yang dialami seseorang.</a:t>
            </a:r>
          </a:p>
          <a:p>
            <a:pPr marL="342900" indent="-342900" algn="just">
              <a:lnSpc>
                <a:spcPct val="115000"/>
              </a:lnSpc>
              <a:spcAft>
                <a:spcPts val="1000"/>
              </a:spcAft>
              <a:buFont typeface="+mj-lt"/>
              <a:buAutoNum type="arabicPeriod"/>
            </a:pPr>
            <a:r>
              <a:rPr lang="id-ID" dirty="0" smtClean="0">
                <a:latin typeface="Times New Roman" panose="02020603050405020304" pitchFamily="18" charset="0"/>
                <a:ea typeface="Calibri" panose="020F0502020204030204" pitchFamily="34" charset="0"/>
                <a:cs typeface="Times New Roman" panose="02020603050405020304" pitchFamily="18" charset="0"/>
              </a:rPr>
              <a:t>Emosi </a:t>
            </a:r>
            <a:r>
              <a:rPr lang="id-ID" dirty="0">
                <a:latin typeface="Times New Roman" panose="02020603050405020304" pitchFamily="18" charset="0"/>
                <a:ea typeface="Calibri" panose="020F0502020204030204" pitchFamily="34" charset="0"/>
                <a:cs typeface="Times New Roman" panose="02020603050405020304" pitchFamily="18" charset="0"/>
              </a:rPr>
              <a:t>disebabkan oleh		:</a:t>
            </a:r>
          </a:p>
          <a:p>
            <a:pPr marL="742950" lvl="1" indent="-285750" algn="just">
              <a:lnSpc>
                <a:spcPct val="115000"/>
              </a:lnSpc>
              <a:buFont typeface="Arial" panose="020B0604020202020204" pitchFamily="34" charset="0"/>
              <a:buChar char="•"/>
            </a:pPr>
            <a:r>
              <a:rPr lang="id-ID" dirty="0">
                <a:latin typeface="Times New Roman" panose="02020603050405020304" pitchFamily="18" charset="0"/>
                <a:ea typeface="Calibri" panose="020F0502020204030204" pitchFamily="34" charset="0"/>
                <a:cs typeface="Times New Roman" panose="02020603050405020304" pitchFamily="18" charset="0"/>
              </a:rPr>
              <a:t>Peristiwa spesifik</a:t>
            </a:r>
          </a:p>
          <a:p>
            <a:pPr marL="742950" lvl="1" indent="-285750" algn="just">
              <a:lnSpc>
                <a:spcPct val="115000"/>
              </a:lnSpc>
              <a:buFont typeface="Arial" panose="020B0604020202020204" pitchFamily="34" charset="0"/>
              <a:buChar char="•"/>
            </a:pPr>
            <a:r>
              <a:rPr lang="id-ID" dirty="0">
                <a:latin typeface="Times New Roman" panose="02020603050405020304" pitchFamily="18" charset="0"/>
                <a:ea typeface="Calibri" panose="020F0502020204030204" pitchFamily="34" charset="0"/>
                <a:cs typeface="Times New Roman" panose="02020603050405020304" pitchFamily="18" charset="0"/>
              </a:rPr>
              <a:t>Sangat singkat durasinya</a:t>
            </a:r>
          </a:p>
          <a:p>
            <a:pPr marL="742950" lvl="1" indent="-285750" algn="just">
              <a:lnSpc>
                <a:spcPct val="115000"/>
              </a:lnSpc>
              <a:buFont typeface="Arial" panose="020B0604020202020204" pitchFamily="34" charset="0"/>
              <a:buChar char="•"/>
            </a:pPr>
            <a:r>
              <a:rPr lang="id-ID" dirty="0">
                <a:latin typeface="Times New Roman" panose="02020603050405020304" pitchFamily="18" charset="0"/>
                <a:ea typeface="Calibri" panose="020F0502020204030204" pitchFamily="34" charset="0"/>
                <a:cs typeface="Times New Roman" panose="02020603050405020304" pitchFamily="18" charset="0"/>
              </a:rPr>
              <a:t>Spesifik dan banyak (Emosi seperti marah, takut, jijik, dll.)</a:t>
            </a:r>
          </a:p>
          <a:p>
            <a:pPr marL="742950" lvl="1" indent="-285750" algn="just">
              <a:lnSpc>
                <a:spcPct val="115000"/>
              </a:lnSpc>
              <a:buFont typeface="Arial" panose="020B0604020202020204" pitchFamily="34" charset="0"/>
              <a:buChar char="•"/>
            </a:pPr>
            <a:r>
              <a:rPr lang="id-ID" dirty="0">
                <a:latin typeface="Times New Roman" panose="02020603050405020304" pitchFamily="18" charset="0"/>
                <a:ea typeface="Calibri" panose="020F0502020204030204" pitchFamily="34" charset="0"/>
                <a:cs typeface="Times New Roman" panose="02020603050405020304" pitchFamily="18" charset="0"/>
              </a:rPr>
              <a:t>Biasanya diikuti ekspresi wajah</a:t>
            </a:r>
          </a:p>
          <a:p>
            <a:pPr marL="742950" lvl="1" indent="-285750" algn="just">
              <a:lnSpc>
                <a:spcPct val="115000"/>
              </a:lnSpc>
              <a:spcAft>
                <a:spcPts val="1000"/>
              </a:spcAft>
              <a:buFont typeface="Arial" panose="020B0604020202020204" pitchFamily="34" charset="0"/>
              <a:buChar char="•"/>
            </a:pPr>
            <a:r>
              <a:rPr lang="id-ID" dirty="0">
                <a:latin typeface="Times New Roman" panose="02020603050405020304" pitchFamily="18" charset="0"/>
                <a:ea typeface="Calibri" panose="020F0502020204030204" pitchFamily="34" charset="0"/>
                <a:cs typeface="Times New Roman" panose="02020603050405020304" pitchFamily="18" charset="0"/>
              </a:rPr>
              <a:t>Berorientasi </a:t>
            </a:r>
            <a:r>
              <a:rPr lang="id-ID" dirty="0" smtClean="0">
                <a:latin typeface="Times New Roman" panose="02020603050405020304" pitchFamily="18" charset="0"/>
                <a:ea typeface="Calibri" panose="020F0502020204030204" pitchFamily="34" charset="0"/>
                <a:cs typeface="Times New Roman" panose="02020603050405020304" pitchFamily="18" charset="0"/>
              </a:rPr>
              <a:t>tindakan</a:t>
            </a:r>
          </a:p>
          <a:p>
            <a:pPr marL="342900" lvl="0" indent="-342900" algn="just">
              <a:lnSpc>
                <a:spcPct val="115000"/>
              </a:lnSpc>
              <a:spcAft>
                <a:spcPts val="1000"/>
              </a:spcAft>
              <a:buFont typeface="+mj-lt"/>
              <a:buAutoNum type="arabicPeriod" startAt="2"/>
            </a:pPr>
            <a:r>
              <a:rPr lang="id-ID" dirty="0" smtClean="0">
                <a:latin typeface="Times New Roman" panose="02020603050405020304" pitchFamily="18" charset="0"/>
                <a:ea typeface="Calibri" panose="020F0502020204030204" pitchFamily="34" charset="0"/>
                <a:cs typeface="Times New Roman" panose="02020603050405020304" pitchFamily="18" charset="0"/>
              </a:rPr>
              <a:t>Suasana </a:t>
            </a:r>
            <a:r>
              <a:rPr lang="id-ID" dirty="0">
                <a:latin typeface="Times New Roman" panose="02020603050405020304" pitchFamily="18" charset="0"/>
                <a:ea typeface="Calibri" panose="020F0502020204030204" pitchFamily="34" charset="0"/>
                <a:cs typeface="Times New Roman" panose="02020603050405020304" pitchFamily="18" charset="0"/>
              </a:rPr>
              <a:t>hati disebabkan oleh	</a:t>
            </a:r>
            <a:r>
              <a:rPr lang="id-ID" dirty="0" smtClean="0">
                <a:latin typeface="Times New Roman" panose="02020603050405020304" pitchFamily="18" charset="0"/>
                <a:ea typeface="Calibri" panose="020F0502020204030204" pitchFamily="34" charset="0"/>
                <a:cs typeface="Times New Roman" panose="02020603050405020304" pitchFamily="18" charset="0"/>
              </a:rPr>
              <a:t>:</a:t>
            </a:r>
          </a:p>
          <a:p>
            <a:pPr marL="742950" lvl="1" indent="-285750" algn="just">
              <a:spcAft>
                <a:spcPts val="1000"/>
              </a:spcAft>
              <a:buFont typeface="Arial" panose="020B0604020202020204" pitchFamily="34" charset="0"/>
              <a:buChar char="•"/>
            </a:pPr>
            <a:r>
              <a:rPr lang="id-ID" dirty="0" smtClean="0">
                <a:latin typeface="Times New Roman" panose="02020603050405020304" pitchFamily="18" charset="0"/>
                <a:ea typeface="Calibri" panose="020F0502020204030204" pitchFamily="34" charset="0"/>
                <a:cs typeface="Times New Roman" panose="02020603050405020304" pitchFamily="18" charset="0"/>
              </a:rPr>
              <a:t>Penyebabnya </a:t>
            </a:r>
            <a:r>
              <a:rPr lang="id-ID" dirty="0">
                <a:latin typeface="Times New Roman" panose="02020603050405020304" pitchFamily="18" charset="0"/>
                <a:ea typeface="Calibri" panose="020F0502020204030204" pitchFamily="34" charset="0"/>
                <a:cs typeface="Times New Roman" panose="02020603050405020304" pitchFamily="18" charset="0"/>
              </a:rPr>
              <a:t>umum dan tidak </a:t>
            </a:r>
            <a:r>
              <a:rPr lang="id-ID" dirty="0" smtClean="0">
                <a:latin typeface="Times New Roman" panose="02020603050405020304" pitchFamily="18" charset="0"/>
                <a:ea typeface="Calibri" panose="020F0502020204030204" pitchFamily="34" charset="0"/>
                <a:cs typeface="Times New Roman" panose="02020603050405020304" pitchFamily="18" charset="0"/>
              </a:rPr>
              <a:t>jelas</a:t>
            </a:r>
          </a:p>
          <a:p>
            <a:pPr marL="742950" lvl="1" indent="-285750" algn="just">
              <a:spcAft>
                <a:spcPts val="1000"/>
              </a:spcAft>
              <a:buFont typeface="Arial" panose="020B0604020202020204" pitchFamily="34" charset="0"/>
              <a:buChar char="•"/>
            </a:pPr>
            <a:r>
              <a:rPr lang="id-ID" dirty="0" smtClean="0">
                <a:latin typeface="Times New Roman" panose="02020603050405020304" pitchFamily="18" charset="0"/>
                <a:ea typeface="Calibri" panose="020F0502020204030204" pitchFamily="34" charset="0"/>
                <a:cs typeface="Times New Roman" panose="02020603050405020304" pitchFamily="18" charset="0"/>
              </a:rPr>
              <a:t>Bertahan </a:t>
            </a:r>
            <a:r>
              <a:rPr lang="id-ID" dirty="0">
                <a:latin typeface="Times New Roman" panose="02020603050405020304" pitchFamily="18" charset="0"/>
                <a:ea typeface="Calibri" panose="020F0502020204030204" pitchFamily="34" charset="0"/>
                <a:cs typeface="Times New Roman" panose="02020603050405020304" pitchFamily="18" charset="0"/>
              </a:rPr>
              <a:t>lebih lama dari </a:t>
            </a:r>
            <a:r>
              <a:rPr lang="id-ID" dirty="0" smtClean="0">
                <a:latin typeface="Times New Roman" panose="02020603050405020304" pitchFamily="18" charset="0"/>
                <a:ea typeface="Calibri" panose="020F0502020204030204" pitchFamily="34" charset="0"/>
                <a:cs typeface="Times New Roman" panose="02020603050405020304" pitchFamily="18" charset="0"/>
              </a:rPr>
              <a:t>emosi</a:t>
            </a:r>
          </a:p>
          <a:p>
            <a:pPr marL="742950" lvl="1" indent="-285750" algn="just">
              <a:spcAft>
                <a:spcPts val="1000"/>
              </a:spcAft>
              <a:buFont typeface="Arial" panose="020B0604020202020204" pitchFamily="34" charset="0"/>
              <a:buChar char="•"/>
            </a:pPr>
            <a:r>
              <a:rPr lang="id-ID" dirty="0" smtClean="0">
                <a:latin typeface="Times New Roman" panose="02020603050405020304" pitchFamily="18" charset="0"/>
                <a:ea typeface="Calibri" panose="020F0502020204030204" pitchFamily="34" charset="0"/>
                <a:cs typeface="Times New Roman" panose="02020603050405020304" pitchFamily="18" charset="0"/>
              </a:rPr>
              <a:t>Lebih umum</a:t>
            </a:r>
          </a:p>
          <a:p>
            <a:pPr marL="742950" lvl="1" indent="-285750" algn="just">
              <a:spcAft>
                <a:spcPts val="1000"/>
              </a:spcAft>
              <a:buFont typeface="Arial" panose="020B0604020202020204" pitchFamily="34" charset="0"/>
              <a:buChar char="•"/>
            </a:pPr>
            <a:r>
              <a:rPr lang="id-ID" dirty="0" smtClean="0">
                <a:latin typeface="Times New Roman" panose="02020603050405020304" pitchFamily="18" charset="0"/>
                <a:ea typeface="Calibri" panose="020F0502020204030204" pitchFamily="34" charset="0"/>
                <a:cs typeface="Times New Roman" panose="02020603050405020304" pitchFamily="18" charset="0"/>
              </a:rPr>
              <a:t>Tidak </a:t>
            </a:r>
            <a:r>
              <a:rPr lang="id-ID" dirty="0">
                <a:latin typeface="Times New Roman" panose="02020603050405020304" pitchFamily="18" charset="0"/>
                <a:ea typeface="Calibri" panose="020F0502020204030204" pitchFamily="34" charset="0"/>
                <a:cs typeface="Times New Roman" panose="02020603050405020304" pitchFamily="18" charset="0"/>
              </a:rPr>
              <a:t>diikuti oleh ekspresi wajah yang jelas</a:t>
            </a:r>
          </a:p>
          <a:p>
            <a:pPr marL="742950" lvl="1" indent="-285750" algn="just">
              <a:spcAft>
                <a:spcPts val="1000"/>
              </a:spcAft>
              <a:buFont typeface="Arial" panose="020B0604020202020204" pitchFamily="34" charset="0"/>
              <a:buChar char="•"/>
            </a:pPr>
            <a:r>
              <a:rPr lang="id-ID" dirty="0">
                <a:latin typeface="Times New Roman" panose="02020603050405020304" pitchFamily="18" charset="0"/>
                <a:ea typeface="Calibri" panose="020F0502020204030204" pitchFamily="34" charset="0"/>
                <a:cs typeface="Times New Roman" panose="02020603050405020304" pitchFamily="18" charset="0"/>
              </a:rPr>
              <a:t>Kognitif</a:t>
            </a:r>
            <a:endParaRPr lang="id-ID"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22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29944"/>
            <a:ext cx="10058400" cy="1450757"/>
          </a:xfrm>
        </p:spPr>
        <p:txBody>
          <a:bodyPr>
            <a:normAutofit fontScale="90000"/>
          </a:bodyPr>
          <a:lstStyle/>
          <a:p>
            <a:r>
              <a:rPr lang="id-ID" b="1" dirty="0">
                <a:latin typeface="Times New Roman" panose="02020603050405020304" pitchFamily="18" charset="0"/>
                <a:cs typeface="Times New Roman" panose="02020603050405020304" pitchFamily="18" charset="0"/>
              </a:rPr>
              <a:t>Suasana Hati Dasar	: Afeksi Positif dan Negatif</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id-ID" b="1" dirty="0"/>
              <a:t>Afeksi positif </a:t>
            </a:r>
            <a:r>
              <a:rPr lang="id-ID" dirty="0"/>
              <a:t>adalah sebuah dimensi suasana hati yang terdiri atas emosi positif spesifik seperti ketertarikan, percaya diri, dan keceriaan pada akhirnya mengalami kebosanan, kelambanan, serta keletihan.</a:t>
            </a:r>
          </a:p>
          <a:p>
            <a:pPr>
              <a:buFont typeface="Wingdings" panose="05000000000000000000" pitchFamily="2" charset="2"/>
              <a:buChar char="§"/>
            </a:pPr>
            <a:r>
              <a:rPr lang="id-ID" b="1" dirty="0"/>
              <a:t>Afeksi Negatif </a:t>
            </a:r>
            <a:r>
              <a:rPr lang="id-ID" dirty="0"/>
              <a:t>adalah sebuah dimensi suasana hati yang terdiri atas emosi negatif seperti kegugupan, stres dan kecemasan pada akhirnya mengalami relaksasi, ketenangan, serta kendali diri.</a:t>
            </a:r>
          </a:p>
          <a:p>
            <a:pPr>
              <a:buFont typeface="Wingdings" panose="05000000000000000000" pitchFamily="2" charset="2"/>
              <a:buChar char="§"/>
            </a:pPr>
            <a:r>
              <a:rPr lang="id-ID" b="1" dirty="0"/>
              <a:t>Kompensasi Positif </a:t>
            </a:r>
            <a:r>
              <a:rPr lang="id-ID" dirty="0"/>
              <a:t>adalah kecenderungan kebanyakan individu untuk mengalami suasana hati positif ringan pada titik nol.</a:t>
            </a:r>
          </a:p>
          <a:p>
            <a:endParaRPr lang="id-ID" dirty="0"/>
          </a:p>
        </p:txBody>
      </p:sp>
    </p:spTree>
    <p:extLst>
      <p:ext uri="{BB962C8B-B14F-4D97-AF65-F5344CB8AC3E}">
        <p14:creationId xmlns:p14="http://schemas.microsoft.com/office/powerpoint/2010/main" val="2668318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09456"/>
            <a:ext cx="10058400" cy="1450757"/>
          </a:xfrm>
        </p:spPr>
        <p:txBody>
          <a:bodyPr/>
          <a:lstStyle/>
          <a:p>
            <a:r>
              <a:rPr lang="id-ID" b="1" dirty="0">
                <a:latin typeface="Times New Roman" panose="02020603050405020304" pitchFamily="18" charset="0"/>
                <a:cs typeface="Times New Roman" panose="02020603050405020304" pitchFamily="18" charset="0"/>
              </a:rPr>
              <a:t>Sumber Emosi dan Suasana Hati</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id-ID" dirty="0"/>
              <a:t>Sumber-sumber emosi dan suasana hati berbagai macam, diantaranya adalah kepribadian, waktu dalam hari, hari dalam minggu, stres, cuaca, aktivitas sosial, tidur, olahraga,umur, dan jenis kelamin.</a:t>
            </a:r>
            <a:endParaRPr lang="id-ID" dirty="0"/>
          </a:p>
        </p:txBody>
      </p:sp>
    </p:spTree>
    <p:extLst>
      <p:ext uri="{BB962C8B-B14F-4D97-AF65-F5344CB8AC3E}">
        <p14:creationId xmlns:p14="http://schemas.microsoft.com/office/powerpoint/2010/main" val="174987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56447"/>
            <a:ext cx="10058400" cy="1450757"/>
          </a:xfrm>
        </p:spPr>
        <p:txBody>
          <a:bodyPr/>
          <a:lstStyle/>
          <a:p>
            <a:r>
              <a:rPr lang="id-ID" b="1" dirty="0">
                <a:latin typeface="Times New Roman" panose="02020603050405020304" pitchFamily="18" charset="0"/>
                <a:cs typeface="Times New Roman" panose="02020603050405020304" pitchFamily="18" charset="0"/>
              </a:rPr>
              <a:t>Emosi Pekerja</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id-ID" dirty="0"/>
              <a:t>Emosi pekerja adalah sebuah situasi dimana seorang pekerja menampilakn emosi yang diinginkan organisasi selama transaksi-transaksi interpersonal di tempat kerja. Dispraritas ini disebut juga </a:t>
            </a:r>
            <a:r>
              <a:rPr lang="id-ID" b="1" dirty="0"/>
              <a:t>disonansi emosi. </a:t>
            </a:r>
            <a:endParaRPr lang="id-ID" b="1" dirty="0" smtClean="0"/>
          </a:p>
          <a:p>
            <a:pPr>
              <a:buFont typeface="Wingdings" panose="05000000000000000000" pitchFamily="2" charset="2"/>
              <a:buChar char="§"/>
            </a:pPr>
            <a:r>
              <a:rPr lang="id-ID" b="1" dirty="0" smtClean="0"/>
              <a:t>Disonansi </a:t>
            </a:r>
            <a:r>
              <a:rPr lang="id-ID" b="1" dirty="0"/>
              <a:t>emosi </a:t>
            </a:r>
            <a:r>
              <a:rPr lang="id-ID" dirty="0"/>
              <a:t>ialah inkonsistensi antara emosi yang dirasakan orang dan emosi yang mereka tampilkan dan rasakan. Menampilkan emosi palsu membuat kita meredam yang sebenarnya terjadi. </a:t>
            </a:r>
            <a:endParaRPr lang="id-ID" dirty="0" smtClean="0"/>
          </a:p>
          <a:p>
            <a:pPr>
              <a:buFont typeface="Wingdings" panose="05000000000000000000" pitchFamily="2" charset="2"/>
              <a:buChar char="§"/>
            </a:pPr>
            <a:r>
              <a:rPr lang="id-ID" b="1" dirty="0" smtClean="0"/>
              <a:t>Akting </a:t>
            </a:r>
            <a:r>
              <a:rPr lang="id-ID" b="1" dirty="0"/>
              <a:t>permukaan </a:t>
            </a:r>
            <a:r>
              <a:rPr lang="id-ID" dirty="0"/>
              <a:t>adalah menyembunyikan perasaan di dalam dan menyembunyikan ekspresi emosional sebagai respons atas peraturan. </a:t>
            </a:r>
            <a:endParaRPr lang="id-ID" dirty="0" smtClean="0"/>
          </a:p>
          <a:p>
            <a:pPr>
              <a:buFont typeface="Wingdings" panose="05000000000000000000" pitchFamily="2" charset="2"/>
              <a:buChar char="§"/>
            </a:pPr>
            <a:r>
              <a:rPr lang="id-ID" b="1" dirty="0" smtClean="0"/>
              <a:t>Akting </a:t>
            </a:r>
            <a:r>
              <a:rPr lang="id-ID" b="1" dirty="0"/>
              <a:t>mendalam </a:t>
            </a:r>
            <a:r>
              <a:rPr lang="id-ID" dirty="0"/>
              <a:t>adalah mencoba untuk memodifikasi perasaan didalam diri yang sebenarnya berdasarkan aturan. Aplikasi Perilaku Organisasi terhadap Emosi dan Suasana Hati yaitu, seleksi, pengambilan keputusan, kreativitas, motivasi, kepemimpinan, negosiasi, layanan pelanggan, dan sikap kerja.</a:t>
            </a:r>
            <a:endParaRPr lang="id-ID" dirty="0"/>
          </a:p>
        </p:txBody>
      </p:sp>
    </p:spTree>
    <p:extLst>
      <p:ext uri="{BB962C8B-B14F-4D97-AF65-F5344CB8AC3E}">
        <p14:creationId xmlns:p14="http://schemas.microsoft.com/office/powerpoint/2010/main" val="4113052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id-ID" dirty="0" smtClean="0">
                <a:latin typeface="Times New Roman" panose="02020603050405020304" pitchFamily="18" charset="0"/>
                <a:cs typeface="Times New Roman" panose="02020603050405020304" pitchFamily="18" charset="0"/>
              </a:rPr>
              <a:t>TERIMAKASIH</a:t>
            </a:r>
            <a:endParaRPr lang="id-ID" dirty="0">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idx="1"/>
          </p:nvPr>
        </p:nvSpPr>
        <p:spPr/>
        <p:txBody>
          <a:bodyPr/>
          <a:lstStyle/>
          <a:p>
            <a:endParaRPr lang="id-ID" dirty="0"/>
          </a:p>
        </p:txBody>
      </p:sp>
      <p:pic>
        <p:nvPicPr>
          <p:cNvPr id="6" name="Picture 5"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766456" y="4468872"/>
            <a:ext cx="746551" cy="727553"/>
          </a:xfrm>
          <a:prstGeom prst="rect">
            <a:avLst/>
          </a:prstGeom>
          <a:noFill/>
          <a:ln>
            <a:noFill/>
          </a:ln>
        </p:spPr>
      </p:pic>
    </p:spTree>
    <p:extLst>
      <p:ext uri="{BB962C8B-B14F-4D97-AF65-F5344CB8AC3E}">
        <p14:creationId xmlns:p14="http://schemas.microsoft.com/office/powerpoint/2010/main" val="231023393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19</TotalTime>
  <Words>279</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Retrospect</vt:lpstr>
      <vt:lpstr>    EMOSI DAN SUASANA HATI </vt:lpstr>
      <vt:lpstr>PowerPoint Presentation</vt:lpstr>
      <vt:lpstr>Suasana Hati Dasar : Afeksi Positif dan Negatif </vt:lpstr>
      <vt:lpstr>Sumber Emosi dan Suasana Hati </vt:lpstr>
      <vt:lpstr>Emosi Pekerja </vt:lpstr>
      <vt:lpstr>TERIMAKASIH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EMOSI DAN SUASANA HATI</dc:title>
  <dc:creator>W 8.1</dc:creator>
  <cp:lastModifiedBy>W 8.1</cp:lastModifiedBy>
  <cp:revision>3</cp:revision>
  <dcterms:created xsi:type="dcterms:W3CDTF">2017-02-20T16:20:48Z</dcterms:created>
  <dcterms:modified xsi:type="dcterms:W3CDTF">2017-02-20T16:39:58Z</dcterms:modified>
</cp:coreProperties>
</file>