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95" r:id="rId2"/>
    <p:sldId id="296" r:id="rId3"/>
    <p:sldId id="294" r:id="rId4"/>
    <p:sldId id="297" r:id="rId5"/>
    <p:sldId id="298" r:id="rId6"/>
    <p:sldId id="299" r:id="rId7"/>
    <p:sldId id="256" r:id="rId8"/>
    <p:sldId id="301" r:id="rId9"/>
    <p:sldId id="302" r:id="rId10"/>
    <p:sldId id="303" r:id="rId11"/>
    <p:sldId id="304" r:id="rId12"/>
    <p:sldId id="305" r:id="rId13"/>
    <p:sldId id="306" r:id="rId14"/>
    <p:sldId id="307" r:id="rId15"/>
    <p:sldId id="308" r:id="rId16"/>
    <p:sldId id="309" r:id="rId17"/>
    <p:sldId id="310" r:id="rId18"/>
    <p:sldId id="311" r:id="rId19"/>
    <p:sldId id="312" r:id="rId20"/>
    <p:sldId id="313" r:id="rId21"/>
    <p:sldId id="314" r:id="rId22"/>
    <p:sldId id="315" r:id="rId23"/>
    <p:sldId id="316" r:id="rId24"/>
    <p:sldId id="317" r:id="rId25"/>
    <p:sldId id="318" r:id="rId26"/>
    <p:sldId id="319" r:id="rId27"/>
    <p:sldId id="320" r:id="rId28"/>
    <p:sldId id="321" r:id="rId29"/>
    <p:sldId id="322" r:id="rId30"/>
    <p:sldId id="323" r:id="rId31"/>
    <p:sldId id="324" r:id="rId32"/>
    <p:sldId id="325" r:id="rId33"/>
    <p:sldId id="326" r:id="rId34"/>
    <p:sldId id="335" r:id="rId35"/>
    <p:sldId id="336" r:id="rId36"/>
    <p:sldId id="337" r:id="rId37"/>
    <p:sldId id="338" r:id="rId38"/>
    <p:sldId id="339" r:id="rId39"/>
    <p:sldId id="340" r:id="rId40"/>
    <p:sldId id="341" r:id="rId41"/>
    <p:sldId id="342" r:id="rId42"/>
    <p:sldId id="343" r:id="rId43"/>
    <p:sldId id="327" r:id="rId44"/>
    <p:sldId id="328" r:id="rId45"/>
    <p:sldId id="329" r:id="rId46"/>
    <p:sldId id="330" r:id="rId47"/>
    <p:sldId id="331" r:id="rId48"/>
    <p:sldId id="332" r:id="rId49"/>
    <p:sldId id="333" r:id="rId50"/>
    <p:sldId id="334" r:id="rId51"/>
    <p:sldId id="300" r:id="rId52"/>
    <p:sldId id="257" r:id="rId53"/>
    <p:sldId id="258" r:id="rId54"/>
    <p:sldId id="259" r:id="rId55"/>
    <p:sldId id="260" r:id="rId56"/>
    <p:sldId id="261" r:id="rId57"/>
    <p:sldId id="262" r:id="rId58"/>
    <p:sldId id="263" r:id="rId59"/>
    <p:sldId id="264" r:id="rId60"/>
    <p:sldId id="265" r:id="rId61"/>
    <p:sldId id="267" r:id="rId62"/>
    <p:sldId id="268" r:id="rId63"/>
    <p:sldId id="269" r:id="rId64"/>
    <p:sldId id="270" r:id="rId65"/>
    <p:sldId id="271" r:id="rId66"/>
    <p:sldId id="272" r:id="rId67"/>
    <p:sldId id="273" r:id="rId68"/>
    <p:sldId id="274" r:id="rId69"/>
    <p:sldId id="275" r:id="rId70"/>
    <p:sldId id="276" r:id="rId71"/>
    <p:sldId id="277" r:id="rId72"/>
    <p:sldId id="278" r:id="rId73"/>
    <p:sldId id="279" r:id="rId74"/>
    <p:sldId id="280" r:id="rId75"/>
    <p:sldId id="281" r:id="rId76"/>
    <p:sldId id="282" r:id="rId77"/>
    <p:sldId id="283" r:id="rId78"/>
    <p:sldId id="284" r:id="rId79"/>
    <p:sldId id="285" r:id="rId80"/>
    <p:sldId id="286" r:id="rId81"/>
    <p:sldId id="287" r:id="rId82"/>
    <p:sldId id="288" r:id="rId83"/>
    <p:sldId id="289" r:id="rId84"/>
    <p:sldId id="290" r:id="rId85"/>
    <p:sldId id="291" r:id="rId86"/>
    <p:sldId id="292" r:id="rId87"/>
    <p:sldId id="293" r:id="rId8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6" d="100"/>
          <a:sy n="66" d="100"/>
        </p:scale>
        <p:origin x="-888" y="-27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63A1C593-65D0-4073-BCC9-577B9352EA97}" type="datetimeFigureOut">
              <a:rPr lang="en-US" smtClean="0">
                <a:solidFill>
                  <a:srgbClr val="000000"/>
                </a:solidFill>
              </a:rPr>
              <a:pPr/>
              <a:t>3/4/2017</a:t>
            </a:fld>
            <a:endParaRPr lang="en-US">
              <a:solidFill>
                <a:srgbClr val="000000"/>
              </a:solidFill>
            </a:endParaRPr>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solidFill>
                <a:srgbClr val="000000"/>
              </a:solidFill>
            </a:endParaRPr>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9B618960-8005-486C-9A75-10CB2AAC16F9}"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26006975"/>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solidFill>
                  <a:srgbClr val="000000"/>
                </a:solidFill>
              </a:rPr>
              <a:pPr/>
              <a:t>3/4/2017</a:t>
            </a:fld>
            <a:endParaRPr lang="en-US">
              <a:solidFill>
                <a:srgbClr val="000000"/>
              </a:solidFill>
            </a:endParaRPr>
          </a:p>
        </p:txBody>
      </p:sp>
      <p:sp>
        <p:nvSpPr>
          <p:cNvPr id="5" name="Footer Placeholder 4"/>
          <p:cNvSpPr>
            <a:spLocks noGrp="1"/>
          </p:cNvSpPr>
          <p:nvPr>
            <p:ph type="ftr" sz="quarter" idx="11"/>
          </p:nvPr>
        </p:nvSpPr>
        <p:spPr/>
        <p:txBody>
          <a:bodyPr/>
          <a:lstStyle/>
          <a:p>
            <a:endParaRPr lang="en-US">
              <a:solidFill>
                <a:srgbClr val="000000"/>
              </a:solidFill>
            </a:endParaRPr>
          </a:p>
        </p:txBody>
      </p:sp>
      <p:sp>
        <p:nvSpPr>
          <p:cNvPr id="6" name="Slide Number Placeholder 5"/>
          <p:cNvSpPr>
            <a:spLocks noGrp="1"/>
          </p:cNvSpPr>
          <p:nvPr>
            <p:ph type="sldNum" sz="quarter" idx="12"/>
          </p:nvPr>
        </p:nvSpPr>
        <p:spPr/>
        <p:txBody>
          <a:bodyPr/>
          <a:lstStyle/>
          <a:p>
            <a:fld id="{9B618960-8005-486C-9A75-10CB2AAC16F9}"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53908644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solidFill>
                  <a:srgbClr val="000000"/>
                </a:solidFill>
              </a:rPr>
              <a:pPr/>
              <a:t>3/4/2017</a:t>
            </a:fld>
            <a:endParaRPr lang="en-US">
              <a:solidFill>
                <a:srgbClr val="000000"/>
              </a:solidFill>
            </a:endParaRPr>
          </a:p>
        </p:txBody>
      </p:sp>
      <p:sp>
        <p:nvSpPr>
          <p:cNvPr id="5" name="Footer Placeholder 4"/>
          <p:cNvSpPr>
            <a:spLocks noGrp="1"/>
          </p:cNvSpPr>
          <p:nvPr>
            <p:ph type="ftr" sz="quarter" idx="11"/>
          </p:nvPr>
        </p:nvSpPr>
        <p:spPr/>
        <p:txBody>
          <a:bodyPr/>
          <a:lstStyle/>
          <a:p>
            <a:endParaRPr lang="en-US">
              <a:solidFill>
                <a:srgbClr val="000000"/>
              </a:solidFill>
            </a:endParaRPr>
          </a:p>
        </p:txBody>
      </p:sp>
      <p:sp>
        <p:nvSpPr>
          <p:cNvPr id="6" name="Slide Number Placeholder 5"/>
          <p:cNvSpPr>
            <a:spLocks noGrp="1"/>
          </p:cNvSpPr>
          <p:nvPr>
            <p:ph type="sldNum" sz="quarter" idx="12"/>
          </p:nvPr>
        </p:nvSpPr>
        <p:spPr/>
        <p:txBody>
          <a:bodyPr/>
          <a:lstStyle/>
          <a:p>
            <a:fld id="{9B618960-8005-486C-9A75-10CB2AAC16F9}"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30827422"/>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solidFill>
                  <a:srgbClr val="000000"/>
                </a:solidFill>
              </a:rPr>
              <a:pPr/>
              <a:t>3/4/2017</a:t>
            </a:fld>
            <a:endParaRPr lang="en-US">
              <a:solidFill>
                <a:srgbClr val="000000"/>
              </a:solidFill>
            </a:endParaRPr>
          </a:p>
        </p:txBody>
      </p:sp>
      <p:sp>
        <p:nvSpPr>
          <p:cNvPr id="5" name="Footer Placeholder 4"/>
          <p:cNvSpPr>
            <a:spLocks noGrp="1"/>
          </p:cNvSpPr>
          <p:nvPr>
            <p:ph type="ftr" sz="quarter" idx="11"/>
          </p:nvPr>
        </p:nvSpPr>
        <p:spPr/>
        <p:txBody>
          <a:bodyPr/>
          <a:lstStyle/>
          <a:p>
            <a:endParaRPr lang="en-US">
              <a:solidFill>
                <a:srgbClr val="000000"/>
              </a:solidFill>
            </a:endParaRPr>
          </a:p>
        </p:txBody>
      </p:sp>
      <p:sp>
        <p:nvSpPr>
          <p:cNvPr id="6" name="Slide Number Placeholder 5"/>
          <p:cNvSpPr>
            <a:spLocks noGrp="1"/>
          </p:cNvSpPr>
          <p:nvPr>
            <p:ph type="sldNum" sz="quarter" idx="12"/>
          </p:nvPr>
        </p:nvSpPr>
        <p:spPr/>
        <p:txBody>
          <a:bodyPr/>
          <a:lstStyle/>
          <a:p>
            <a:fld id="{9B618960-8005-486C-9A75-10CB2AAC16F9}"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63178936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solidFill>
                  <a:srgbClr val="000000"/>
                </a:solidFill>
              </a:rPr>
              <a:pPr/>
              <a:t>3/4/2017</a:t>
            </a:fld>
            <a:endParaRPr lang="en-US">
              <a:solidFill>
                <a:srgbClr val="000000"/>
              </a:solidFill>
            </a:endParaRPr>
          </a:p>
        </p:txBody>
      </p:sp>
      <p:sp>
        <p:nvSpPr>
          <p:cNvPr id="5" name="Footer Placeholder 4"/>
          <p:cNvSpPr>
            <a:spLocks noGrp="1"/>
          </p:cNvSpPr>
          <p:nvPr>
            <p:ph type="ftr" sz="quarter" idx="11"/>
          </p:nvPr>
        </p:nvSpPr>
        <p:spPr/>
        <p:txBody>
          <a:bodyPr/>
          <a:lstStyle/>
          <a:p>
            <a:endParaRPr lang="en-US">
              <a:solidFill>
                <a:srgbClr val="000000"/>
              </a:solidFill>
            </a:endParaRPr>
          </a:p>
        </p:txBody>
      </p:sp>
      <p:sp>
        <p:nvSpPr>
          <p:cNvPr id="6" name="Slide Number Placeholder 5"/>
          <p:cNvSpPr>
            <a:spLocks noGrp="1"/>
          </p:cNvSpPr>
          <p:nvPr>
            <p:ph type="sldNum" sz="quarter" idx="12"/>
          </p:nvPr>
        </p:nvSpPr>
        <p:spPr/>
        <p:txBody>
          <a:bodyPr/>
          <a:lstStyle/>
          <a:p>
            <a:fld id="{9B618960-8005-486C-9A75-10CB2AAC16F9}"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739826"/>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solidFill>
                  <a:srgbClr val="000000"/>
                </a:solidFill>
              </a:rPr>
              <a:pPr/>
              <a:t>3/4/2017</a:t>
            </a:fld>
            <a:endParaRPr lang="en-US">
              <a:solidFill>
                <a:srgbClr val="000000"/>
              </a:solidFill>
            </a:endParaRPr>
          </a:p>
        </p:txBody>
      </p:sp>
      <p:sp>
        <p:nvSpPr>
          <p:cNvPr id="6" name="Footer Placeholder 5"/>
          <p:cNvSpPr>
            <a:spLocks noGrp="1"/>
          </p:cNvSpPr>
          <p:nvPr>
            <p:ph type="ftr" sz="quarter" idx="11"/>
          </p:nvPr>
        </p:nvSpPr>
        <p:spPr/>
        <p:txBody>
          <a:bodyPr/>
          <a:lstStyle/>
          <a:p>
            <a:endParaRPr lang="en-US">
              <a:solidFill>
                <a:srgbClr val="000000"/>
              </a:solidFill>
            </a:endParaRPr>
          </a:p>
        </p:txBody>
      </p:sp>
      <p:sp>
        <p:nvSpPr>
          <p:cNvPr id="7" name="Slide Number Placeholder 6"/>
          <p:cNvSpPr>
            <a:spLocks noGrp="1"/>
          </p:cNvSpPr>
          <p:nvPr>
            <p:ph type="sldNum" sz="quarter" idx="12"/>
          </p:nvPr>
        </p:nvSpPr>
        <p:spPr/>
        <p:txBody>
          <a:bodyPr/>
          <a:lstStyle/>
          <a:p>
            <a:fld id="{9B618960-8005-486C-9A75-10CB2AAC16F9}"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10570392"/>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solidFill>
                  <a:srgbClr val="000000"/>
                </a:solidFill>
              </a:rPr>
              <a:pPr/>
              <a:t>3/4/2017</a:t>
            </a:fld>
            <a:endParaRPr lang="en-US">
              <a:solidFill>
                <a:srgbClr val="000000"/>
              </a:solidFill>
            </a:endParaRPr>
          </a:p>
        </p:txBody>
      </p:sp>
      <p:sp>
        <p:nvSpPr>
          <p:cNvPr id="8" name="Footer Placeholder 7"/>
          <p:cNvSpPr>
            <a:spLocks noGrp="1"/>
          </p:cNvSpPr>
          <p:nvPr>
            <p:ph type="ftr" sz="quarter" idx="11"/>
          </p:nvPr>
        </p:nvSpPr>
        <p:spPr/>
        <p:txBody>
          <a:bodyPr/>
          <a:lstStyle/>
          <a:p>
            <a:endParaRPr lang="en-US">
              <a:solidFill>
                <a:srgbClr val="000000"/>
              </a:solidFill>
            </a:endParaRPr>
          </a:p>
        </p:txBody>
      </p:sp>
      <p:sp>
        <p:nvSpPr>
          <p:cNvPr id="9" name="Slide Number Placeholder 8"/>
          <p:cNvSpPr>
            <a:spLocks noGrp="1"/>
          </p:cNvSpPr>
          <p:nvPr>
            <p:ph type="sldNum" sz="quarter" idx="12"/>
          </p:nvPr>
        </p:nvSpPr>
        <p:spPr/>
        <p:txBody>
          <a:bodyPr/>
          <a:lstStyle/>
          <a:p>
            <a:fld id="{9B618960-8005-486C-9A75-10CB2AAC16F9}"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189015056"/>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solidFill>
                  <a:srgbClr val="000000"/>
                </a:solidFill>
              </a:rPr>
              <a:pPr/>
              <a:t>3/4/2017</a:t>
            </a:fld>
            <a:endParaRPr lang="en-US">
              <a:solidFill>
                <a:srgbClr val="000000"/>
              </a:solidFill>
            </a:endParaRPr>
          </a:p>
        </p:txBody>
      </p:sp>
      <p:sp>
        <p:nvSpPr>
          <p:cNvPr id="4" name="Footer Placeholder 3"/>
          <p:cNvSpPr>
            <a:spLocks noGrp="1"/>
          </p:cNvSpPr>
          <p:nvPr>
            <p:ph type="ftr" sz="quarter" idx="11"/>
          </p:nvPr>
        </p:nvSpPr>
        <p:spPr/>
        <p:txBody>
          <a:bodyPr/>
          <a:lstStyle/>
          <a:p>
            <a:endParaRPr lang="en-US">
              <a:solidFill>
                <a:srgbClr val="000000"/>
              </a:solidFill>
            </a:endParaRPr>
          </a:p>
        </p:txBody>
      </p:sp>
      <p:sp>
        <p:nvSpPr>
          <p:cNvPr id="5" name="Slide Number Placeholder 4"/>
          <p:cNvSpPr>
            <a:spLocks noGrp="1"/>
          </p:cNvSpPr>
          <p:nvPr>
            <p:ph type="sldNum" sz="quarter" idx="12"/>
          </p:nvPr>
        </p:nvSpPr>
        <p:spPr/>
        <p:txBody>
          <a:bodyPr/>
          <a:lstStyle/>
          <a:p>
            <a:fld id="{9B618960-8005-486C-9A75-10CB2AAC16F9}"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01988869"/>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solidFill>
                  <a:srgbClr val="000000"/>
                </a:solidFill>
              </a:rPr>
              <a:pPr/>
              <a:t>3/4/2017</a:t>
            </a:fld>
            <a:endParaRPr lang="en-US">
              <a:solidFill>
                <a:srgbClr val="000000"/>
              </a:solidFill>
            </a:endParaRPr>
          </a:p>
        </p:txBody>
      </p:sp>
      <p:sp>
        <p:nvSpPr>
          <p:cNvPr id="3" name="Footer Placeholder 2"/>
          <p:cNvSpPr>
            <a:spLocks noGrp="1"/>
          </p:cNvSpPr>
          <p:nvPr>
            <p:ph type="ftr" sz="quarter" idx="11"/>
          </p:nvPr>
        </p:nvSpPr>
        <p:spPr/>
        <p:txBody>
          <a:bodyPr/>
          <a:lstStyle/>
          <a:p>
            <a:endParaRPr lang="en-US">
              <a:solidFill>
                <a:srgbClr val="000000"/>
              </a:solidFill>
            </a:endParaRPr>
          </a:p>
        </p:txBody>
      </p:sp>
      <p:sp>
        <p:nvSpPr>
          <p:cNvPr id="4" name="Slide Number Placeholder 3"/>
          <p:cNvSpPr>
            <a:spLocks noGrp="1"/>
          </p:cNvSpPr>
          <p:nvPr>
            <p:ph type="sldNum" sz="quarter" idx="12"/>
          </p:nvPr>
        </p:nvSpPr>
        <p:spPr/>
        <p:txBody>
          <a:bodyPr/>
          <a:lstStyle/>
          <a:p>
            <a:fld id="{9B618960-8005-486C-9A75-10CB2AAC16F9}"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136512618"/>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solidFill>
                  <a:srgbClr val="000000"/>
                </a:solidFill>
              </a:rPr>
              <a:pPr/>
              <a:t>3/4/2017</a:t>
            </a:fld>
            <a:endParaRPr lang="en-US">
              <a:solidFill>
                <a:srgbClr val="000000"/>
              </a:solidFill>
            </a:endParaRPr>
          </a:p>
        </p:txBody>
      </p:sp>
      <p:sp>
        <p:nvSpPr>
          <p:cNvPr id="6" name="Footer Placeholder 5"/>
          <p:cNvSpPr>
            <a:spLocks noGrp="1"/>
          </p:cNvSpPr>
          <p:nvPr>
            <p:ph type="ftr" sz="quarter" idx="11"/>
          </p:nvPr>
        </p:nvSpPr>
        <p:spPr/>
        <p:txBody>
          <a:bodyPr/>
          <a:lstStyle/>
          <a:p>
            <a:endParaRPr lang="en-US">
              <a:solidFill>
                <a:srgbClr val="000000"/>
              </a:solidFill>
            </a:endParaRPr>
          </a:p>
        </p:txBody>
      </p:sp>
      <p:sp>
        <p:nvSpPr>
          <p:cNvPr id="7" name="Slide Number Placeholder 6"/>
          <p:cNvSpPr>
            <a:spLocks noGrp="1"/>
          </p:cNvSpPr>
          <p:nvPr>
            <p:ph type="sldNum" sz="quarter" idx="12"/>
          </p:nvPr>
        </p:nvSpPr>
        <p:spPr/>
        <p:txBody>
          <a:bodyPr/>
          <a:lstStyle/>
          <a:p>
            <a:fld id="{9B618960-8005-486C-9A75-10CB2AAC16F9}"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088528823"/>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solidFill>
                  <a:srgbClr val="000000"/>
                </a:solidFill>
              </a:rPr>
              <a:pPr/>
              <a:t>3/4/2017</a:t>
            </a:fld>
            <a:endParaRPr lang="en-US">
              <a:solidFill>
                <a:srgbClr val="000000"/>
              </a:solidFill>
            </a:endParaRPr>
          </a:p>
        </p:txBody>
      </p:sp>
      <p:sp>
        <p:nvSpPr>
          <p:cNvPr id="6" name="Footer Placeholder 5"/>
          <p:cNvSpPr>
            <a:spLocks noGrp="1"/>
          </p:cNvSpPr>
          <p:nvPr>
            <p:ph type="ftr" sz="quarter" idx="11"/>
          </p:nvPr>
        </p:nvSpPr>
        <p:spPr/>
        <p:txBody>
          <a:bodyPr/>
          <a:lstStyle/>
          <a:p>
            <a:endParaRPr lang="en-US">
              <a:solidFill>
                <a:srgbClr val="000000"/>
              </a:solidFill>
            </a:endParaRPr>
          </a:p>
        </p:txBody>
      </p:sp>
      <p:sp>
        <p:nvSpPr>
          <p:cNvPr id="7" name="Slide Number Placeholder 6"/>
          <p:cNvSpPr>
            <a:spLocks noGrp="1"/>
          </p:cNvSpPr>
          <p:nvPr>
            <p:ph type="sldNum" sz="quarter" idx="12"/>
          </p:nvPr>
        </p:nvSpPr>
        <p:spPr/>
        <p:txBody>
          <a:bodyPr/>
          <a:lstStyle/>
          <a:p>
            <a:fld id="{9B618960-8005-486C-9A75-10CB2AAC16F9}"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13785993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p:cNvPicPr>
            <a:picLocks noChangeAspect="1"/>
          </p:cNvPicPr>
          <p:nvPr/>
        </p:nvPicPr>
        <p:blipFill>
          <a:blip r:embed="rId13"/>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lstStyle/>
          <a:p>
            <a:pPr lvl="0"/>
            <a:r>
              <a:rPr lang="en-US" altLang="zh-CN" dirty="0"/>
              <a:t>Click to edit Master title style</a:t>
            </a:r>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63A1C593-65D0-4073-BCC9-577B9352EA97}" type="datetimeFigureOut">
              <a:rPr lang="en-US" smtClean="0">
                <a:solidFill>
                  <a:srgbClr val="000000"/>
                </a:solidFill>
              </a:rPr>
              <a:pPr/>
              <a:t>3/4/2017</a:t>
            </a:fld>
            <a:endParaRPr lang="en-US">
              <a:solidFill>
                <a:srgbClr val="000000"/>
              </a:solidFill>
            </a:endParaRPr>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solidFill>
                <a:srgbClr val="000000"/>
              </a:solidFill>
            </a:endParaRPr>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B618960-8005-486C-9A75-10CB2AAC16F9}"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95137476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1310" y="587375"/>
            <a:ext cx="10943167" cy="1757240"/>
          </a:xfrm>
        </p:spPr>
        <p:txBody>
          <a:bodyPr>
            <a:normAutofit fontScale="90000"/>
          </a:bodyPr>
          <a:lstStyle/>
          <a:p>
            <a:r>
              <a:rPr lang="id-ID" sz="5400" dirty="0" smtClean="0">
                <a:solidFill>
                  <a:schemeClr val="tx1"/>
                </a:solidFill>
              </a:rPr>
              <a:t>Perilaku Keorganisasian</a:t>
            </a:r>
            <a:br>
              <a:rPr lang="id-ID" sz="5400" dirty="0" smtClean="0">
                <a:solidFill>
                  <a:schemeClr val="tx1"/>
                </a:solidFill>
              </a:rPr>
            </a:br>
            <a:r>
              <a:rPr lang="id-ID" dirty="0" smtClean="0">
                <a:solidFill>
                  <a:schemeClr val="tx1"/>
                </a:solidFill>
              </a:rPr>
              <a:t>Drs. Indriyo Gitosudarmo, M. Com</a:t>
            </a:r>
            <a:br>
              <a:rPr lang="id-ID" dirty="0" smtClean="0">
                <a:solidFill>
                  <a:schemeClr val="tx1"/>
                </a:solidFill>
              </a:rPr>
            </a:br>
            <a:r>
              <a:rPr lang="id-ID" dirty="0" smtClean="0">
                <a:solidFill>
                  <a:schemeClr val="tx1"/>
                </a:solidFill>
              </a:rPr>
              <a:t>Drs. I Nyoman Sudita, M.M</a:t>
            </a:r>
            <a:r>
              <a:rPr lang="id-ID" dirty="0" smtClean="0"/>
              <a:t>.</a:t>
            </a:r>
            <a:endParaRPr lang="en-US" sz="5400" dirty="0"/>
          </a:p>
        </p:txBody>
      </p:sp>
      <p:sp>
        <p:nvSpPr>
          <p:cNvPr id="3" name="Subtitle 2"/>
          <p:cNvSpPr>
            <a:spLocks noGrp="1"/>
          </p:cNvSpPr>
          <p:nvPr>
            <p:ph type="subTitle" idx="1"/>
          </p:nvPr>
        </p:nvSpPr>
        <p:spPr>
          <a:xfrm>
            <a:off x="649979" y="2821110"/>
            <a:ext cx="10949517" cy="2770798"/>
          </a:xfrm>
        </p:spPr>
        <p:txBody>
          <a:bodyPr>
            <a:normAutofit fontScale="62500" lnSpcReduction="20000"/>
          </a:bodyPr>
          <a:lstStyle/>
          <a:p>
            <a:r>
              <a:rPr lang="id-ID" sz="4400" dirty="0" smtClean="0">
                <a:solidFill>
                  <a:schemeClr val="tx1"/>
                </a:solidFill>
              </a:rPr>
              <a:t>Disusun Oleh:</a:t>
            </a:r>
          </a:p>
          <a:p>
            <a:r>
              <a:rPr lang="id-ID" sz="4400" dirty="0" smtClean="0">
                <a:solidFill>
                  <a:schemeClr val="tx1"/>
                </a:solidFill>
              </a:rPr>
              <a:t>Ivan Rifqi Krisetyaputra</a:t>
            </a:r>
          </a:p>
          <a:p>
            <a:r>
              <a:rPr lang="id-ID" sz="4400" dirty="0" smtClean="0">
                <a:solidFill>
                  <a:schemeClr val="tx1"/>
                </a:solidFill>
              </a:rPr>
              <a:t>Lalu Gilang </a:t>
            </a:r>
          </a:p>
          <a:p>
            <a:r>
              <a:rPr lang="id-ID" sz="4400" dirty="0" smtClean="0">
                <a:solidFill>
                  <a:schemeClr val="tx1"/>
                </a:solidFill>
              </a:rPr>
              <a:t>Surya Akbar Niagara</a:t>
            </a:r>
          </a:p>
          <a:p>
            <a:r>
              <a:rPr lang="id-ID" sz="4400" dirty="0" smtClean="0">
                <a:solidFill>
                  <a:schemeClr val="tx1"/>
                </a:solidFill>
              </a:rPr>
              <a:t>Roid </a:t>
            </a:r>
            <a:r>
              <a:rPr lang="id-ID" sz="4400" dirty="0" smtClean="0">
                <a:solidFill>
                  <a:schemeClr val="tx1"/>
                </a:solidFill>
              </a:rPr>
              <a:t>Sadad</a:t>
            </a:r>
          </a:p>
          <a:p>
            <a:r>
              <a:rPr lang="id-ID" sz="4400" dirty="0" smtClean="0">
                <a:solidFill>
                  <a:schemeClr val="tx1"/>
                </a:solidFill>
              </a:rPr>
              <a:t>Raihan Liandi Pratama</a:t>
            </a:r>
            <a:endParaRPr lang="en-US" sz="4400" dirty="0">
              <a:solidFill>
                <a:schemeClr val="tx1"/>
              </a:solidFill>
            </a:endParaRPr>
          </a:p>
        </p:txBody>
      </p:sp>
    </p:spTree>
    <p:extLst>
      <p:ext uri="{BB962C8B-B14F-4D97-AF65-F5344CB8AC3E}">
        <p14:creationId xmlns:p14="http://schemas.microsoft.com/office/powerpoint/2010/main" val="2727672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870857" y="1161143"/>
            <a:ext cx="10726057" cy="1785257"/>
          </a:xfrm>
          <a:prstGeom prst="roundRect">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p:spPr>
        <p:txBody>
          <a:bodyPr vert="horz" wrap="none" lIns="91440" tIns="45720" rIns="91440" bIns="45720" numCol="1" rtlCol="0"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id-ID"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2" name="Title 1"/>
          <p:cNvSpPr>
            <a:spLocks noGrp="1"/>
          </p:cNvSpPr>
          <p:nvPr>
            <p:ph type="title"/>
          </p:nvPr>
        </p:nvSpPr>
        <p:spPr/>
        <p:txBody>
          <a:bodyPr/>
          <a:lstStyle/>
          <a:p>
            <a:pPr marL="571500" indent="-571500">
              <a:buFont typeface="Wingdings" pitchFamily="2" charset="2"/>
              <a:buChar char="v"/>
            </a:pPr>
            <a:r>
              <a:rPr lang="id-ID" dirty="0" smtClean="0"/>
              <a:t>Sikap (Attitude)</a:t>
            </a:r>
            <a:endParaRPr lang="id-ID" dirty="0"/>
          </a:p>
        </p:txBody>
      </p:sp>
      <p:sp>
        <p:nvSpPr>
          <p:cNvPr id="3" name="Content Placeholder 2"/>
          <p:cNvSpPr>
            <a:spLocks noGrp="1"/>
          </p:cNvSpPr>
          <p:nvPr>
            <p:ph idx="1"/>
          </p:nvPr>
        </p:nvSpPr>
        <p:spPr/>
        <p:txBody>
          <a:bodyPr/>
          <a:lstStyle/>
          <a:p>
            <a:pPr marL="457200" lvl="1" indent="0">
              <a:buNone/>
            </a:pPr>
            <a:r>
              <a:rPr lang="id-ID" dirty="0" smtClean="0"/>
              <a:t>	</a:t>
            </a:r>
            <a:r>
              <a:rPr lang="id-ID" i="1" dirty="0" smtClean="0">
                <a:solidFill>
                  <a:schemeClr val="bg1"/>
                </a:solidFill>
              </a:rPr>
              <a:t>Sikap adalah keteraturan perasaan dan pikiran sesorang dan kecenderungan bertindak terhadap aspek lingkungannya (Milton, 1981</a:t>
            </a:r>
            <a:r>
              <a:rPr lang="id-ID" dirty="0" smtClean="0">
                <a:solidFill>
                  <a:schemeClr val="bg1"/>
                </a:solidFill>
              </a:rPr>
              <a:t>)</a:t>
            </a:r>
            <a:endParaRPr lang="id-ID" dirty="0">
              <a:solidFill>
                <a:schemeClr val="bg1"/>
              </a:solidFill>
            </a:endParaRPr>
          </a:p>
          <a:p>
            <a:pPr marL="457200" lvl="1" indent="0">
              <a:buNone/>
            </a:pPr>
            <a:endParaRPr lang="id-ID" dirty="0" smtClean="0">
              <a:solidFill>
                <a:schemeClr val="bg1"/>
              </a:solidFill>
            </a:endParaRPr>
          </a:p>
          <a:p>
            <a:pPr lvl="1"/>
            <a:r>
              <a:rPr lang="id-ID" dirty="0" smtClean="0"/>
              <a:t>Komponen dari sikap:</a:t>
            </a:r>
          </a:p>
          <a:p>
            <a:pPr marL="971550" lvl="1" indent="-514350">
              <a:buAutoNum type="arabicPeriod"/>
            </a:pPr>
            <a:r>
              <a:rPr lang="id-ID" dirty="0" smtClean="0"/>
              <a:t>Afektif</a:t>
            </a:r>
          </a:p>
          <a:p>
            <a:pPr marL="971550" lvl="1" indent="-514350">
              <a:buAutoNum type="arabicPeriod"/>
            </a:pPr>
            <a:r>
              <a:rPr lang="id-ID" dirty="0" smtClean="0"/>
              <a:t>Kognitif</a:t>
            </a:r>
          </a:p>
          <a:p>
            <a:pPr marL="971550" lvl="1" indent="-514350">
              <a:buAutoNum type="arabicPeriod"/>
            </a:pPr>
            <a:r>
              <a:rPr lang="id-ID" dirty="0" smtClean="0"/>
              <a:t>Perilaku</a:t>
            </a:r>
            <a:endParaRPr lang="id-ID" dirty="0"/>
          </a:p>
        </p:txBody>
      </p:sp>
    </p:spTree>
    <p:extLst>
      <p:ext uri="{BB962C8B-B14F-4D97-AF65-F5344CB8AC3E}">
        <p14:creationId xmlns:p14="http://schemas.microsoft.com/office/powerpoint/2010/main" val="2652187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bwMode="auto">
          <a:xfrm>
            <a:off x="261257" y="1625600"/>
            <a:ext cx="11829143" cy="1886857"/>
          </a:xfrm>
          <a:prstGeom prst="roundRect">
            <a:avLst/>
          </a:prstGeom>
          <a:solidFill>
            <a:schemeClr val="bg1"/>
          </a:solidFill>
          <a:ln w="9525" cap="flat" cmpd="sng" algn="ctr">
            <a:solidFill>
              <a:schemeClr val="accent1"/>
            </a:solidFill>
            <a:prstDash val="solid"/>
            <a:round/>
            <a:headEnd type="none" w="med" len="med"/>
            <a:tailEnd type="none" w="med" len="med"/>
          </a:ln>
        </p:spPr>
        <p:txBody>
          <a:bodyPr vert="horz" wrap="none" lIns="91440" tIns="45720" rIns="91440" bIns="45720" numCol="1" rtlCol="0"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id-ID"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2" name="Title 1"/>
          <p:cNvSpPr>
            <a:spLocks noGrp="1"/>
          </p:cNvSpPr>
          <p:nvPr>
            <p:ph type="title"/>
          </p:nvPr>
        </p:nvSpPr>
        <p:spPr/>
        <p:txBody>
          <a:bodyPr/>
          <a:lstStyle/>
          <a:p>
            <a:pPr marL="571500" indent="-571500">
              <a:buFont typeface="Wingdings" pitchFamily="2" charset="2"/>
              <a:buChar char="v"/>
            </a:pPr>
            <a:r>
              <a:rPr lang="id-ID" dirty="0" smtClean="0"/>
              <a:t>Belajar (Learning)</a:t>
            </a:r>
            <a:endParaRPr lang="id-ID" dirty="0"/>
          </a:p>
        </p:txBody>
      </p:sp>
      <p:sp>
        <p:nvSpPr>
          <p:cNvPr id="3" name="Content Placeholder 2"/>
          <p:cNvSpPr>
            <a:spLocks noGrp="1"/>
          </p:cNvSpPr>
          <p:nvPr>
            <p:ph idx="1"/>
          </p:nvPr>
        </p:nvSpPr>
        <p:spPr/>
        <p:txBody>
          <a:bodyPr/>
          <a:lstStyle/>
          <a:p>
            <a:pPr marL="0" indent="0">
              <a:buNone/>
            </a:pPr>
            <a:r>
              <a:rPr lang="id-ID" i="1" dirty="0" smtClean="0"/>
              <a:t>	</a:t>
            </a:r>
          </a:p>
          <a:p>
            <a:pPr marL="0" indent="0">
              <a:buNone/>
            </a:pPr>
            <a:r>
              <a:rPr lang="id-ID" i="1" dirty="0"/>
              <a:t>	</a:t>
            </a:r>
            <a:r>
              <a:rPr lang="id-ID" i="1" dirty="0" smtClean="0"/>
              <a:t>Proses perubahan yang relatif konstan dalam tingkah laku yang terjadi karena adanya suatu pengalaman atau latihan (Robin, 1993)</a:t>
            </a:r>
          </a:p>
          <a:p>
            <a:pPr marL="0" indent="0">
              <a:buNone/>
            </a:pPr>
            <a:endParaRPr lang="id-ID" i="1" dirty="0"/>
          </a:p>
          <a:p>
            <a:r>
              <a:rPr lang="id-ID" dirty="0" smtClean="0"/>
              <a:t>Tiga teori yang menjelaskan proses tentang pola perilaku</a:t>
            </a:r>
          </a:p>
          <a:p>
            <a:pPr marL="514350" indent="-514350">
              <a:buAutoNum type="arabicPeriod"/>
            </a:pPr>
            <a:r>
              <a:rPr lang="id-ID" dirty="0" smtClean="0"/>
              <a:t>Pengkondisian Klasik</a:t>
            </a:r>
          </a:p>
          <a:p>
            <a:pPr marL="514350" indent="-514350">
              <a:buAutoNum type="arabicPeriod"/>
            </a:pPr>
            <a:r>
              <a:rPr lang="id-ID" dirty="0" smtClean="0"/>
              <a:t>Pengkondisian Operan</a:t>
            </a:r>
          </a:p>
          <a:p>
            <a:pPr marL="514350" indent="-514350">
              <a:buAutoNum type="arabicPeriod"/>
            </a:pPr>
            <a:r>
              <a:rPr lang="id-ID" dirty="0" smtClean="0"/>
              <a:t>Teori Sosial</a:t>
            </a:r>
            <a:endParaRPr lang="id-ID" dirty="0"/>
          </a:p>
        </p:txBody>
      </p:sp>
    </p:spTree>
    <p:extLst>
      <p:ext uri="{BB962C8B-B14F-4D97-AF65-F5344CB8AC3E}">
        <p14:creationId xmlns:p14="http://schemas.microsoft.com/office/powerpoint/2010/main" val="3417382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bwMode="auto">
          <a:xfrm>
            <a:off x="6008914" y="4833257"/>
            <a:ext cx="2960915" cy="1200329"/>
          </a:xfrm>
          <a:prstGeom prst="roundRect">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p:spPr>
        <p:txBody>
          <a:bodyPr vert="horz" wrap="none" lIns="91440" tIns="45720" rIns="91440" bIns="45720" numCol="1" rtlCol="0"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id-ID"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8" name="Rounded Rectangle 7"/>
          <p:cNvSpPr/>
          <p:nvPr/>
        </p:nvSpPr>
        <p:spPr bwMode="auto">
          <a:xfrm>
            <a:off x="6008914" y="2902856"/>
            <a:ext cx="2627086" cy="1567544"/>
          </a:xfrm>
          <a:prstGeom prst="roundRect">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p:spPr>
        <p:txBody>
          <a:bodyPr vert="horz" wrap="none" lIns="91440" tIns="45720" rIns="91440" bIns="45720" numCol="1" rtlCol="0"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id-ID"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2" name="Title 1"/>
          <p:cNvSpPr>
            <a:spLocks noGrp="1"/>
          </p:cNvSpPr>
          <p:nvPr>
            <p:ph type="title"/>
          </p:nvPr>
        </p:nvSpPr>
        <p:spPr/>
        <p:txBody>
          <a:bodyPr/>
          <a:lstStyle/>
          <a:p>
            <a:pPr marL="571500" indent="-571500">
              <a:buFont typeface="Wingdings" pitchFamily="2" charset="2"/>
              <a:buChar char="v"/>
            </a:pPr>
            <a:r>
              <a:rPr lang="id-ID" dirty="0" smtClean="0"/>
              <a:t>Motivasi</a:t>
            </a:r>
            <a:endParaRPr lang="id-ID" dirty="0"/>
          </a:p>
        </p:txBody>
      </p:sp>
      <p:sp>
        <p:nvSpPr>
          <p:cNvPr id="3" name="Content Placeholder 2"/>
          <p:cNvSpPr>
            <a:spLocks noGrp="1"/>
          </p:cNvSpPr>
          <p:nvPr>
            <p:ph idx="1"/>
          </p:nvPr>
        </p:nvSpPr>
        <p:spPr/>
        <p:txBody>
          <a:bodyPr/>
          <a:lstStyle/>
          <a:p>
            <a:pPr marL="457200" lvl="1" indent="0">
              <a:buNone/>
            </a:pPr>
            <a:r>
              <a:rPr lang="id-ID" dirty="0"/>
              <a:t>	</a:t>
            </a:r>
            <a:r>
              <a:rPr lang="id-ID" dirty="0" smtClean="0"/>
              <a:t>Motivasi adalah faktor faktor yang ada dalam diri seoseorang menggerakkan, mengarahkan perilakunya untuk memenuhi tujuan tertentu.</a:t>
            </a:r>
          </a:p>
          <a:p>
            <a:pPr lvl="1">
              <a:buFont typeface="Arial" pitchFamily="34" charset="0"/>
              <a:buChar char="•"/>
            </a:pPr>
            <a:endParaRPr lang="id-ID" b="1" dirty="0"/>
          </a:p>
          <a:p>
            <a:pPr lvl="1">
              <a:buFont typeface="Arial" pitchFamily="34" charset="0"/>
              <a:buChar char="•"/>
            </a:pPr>
            <a:r>
              <a:rPr lang="id-ID" b="1" dirty="0" smtClean="0"/>
              <a:t>Teori Motivasi</a:t>
            </a:r>
            <a:endParaRPr lang="id-ID" dirty="0" smtClean="0"/>
          </a:p>
          <a:p>
            <a:pPr lvl="1"/>
            <a:r>
              <a:rPr lang="id-ID" dirty="0" smtClean="0"/>
              <a:t>Teori Kepuasan</a:t>
            </a:r>
          </a:p>
          <a:p>
            <a:pPr marL="457200" lvl="1" indent="0">
              <a:buNone/>
            </a:pPr>
            <a:endParaRPr lang="id-ID" dirty="0" smtClean="0"/>
          </a:p>
          <a:p>
            <a:pPr lvl="1"/>
            <a:r>
              <a:rPr lang="id-ID" dirty="0" smtClean="0"/>
              <a:t>Teori Proses</a:t>
            </a:r>
          </a:p>
        </p:txBody>
      </p:sp>
      <p:sp>
        <p:nvSpPr>
          <p:cNvPr id="5" name="TextBox 4"/>
          <p:cNvSpPr txBox="1"/>
          <p:nvPr/>
        </p:nvSpPr>
        <p:spPr>
          <a:xfrm>
            <a:off x="6008914" y="2902856"/>
            <a:ext cx="2917372" cy="1754326"/>
          </a:xfrm>
          <a:prstGeom prst="rect">
            <a:avLst/>
          </a:prstGeom>
          <a:noFill/>
        </p:spPr>
        <p:txBody>
          <a:bodyPr wrap="square" rtlCol="0">
            <a:spAutoFit/>
          </a:bodyPr>
          <a:lstStyle/>
          <a:p>
            <a:pPr marL="342900" indent="-342900">
              <a:buAutoNum type="arabicPeriod"/>
            </a:pPr>
            <a:r>
              <a:rPr lang="id-ID" dirty="0" smtClean="0"/>
              <a:t>Teori Khirarkhi Kebutuhan</a:t>
            </a:r>
          </a:p>
          <a:p>
            <a:pPr marL="342900" indent="-342900">
              <a:buAutoNum type="arabicPeriod"/>
            </a:pPr>
            <a:r>
              <a:rPr lang="id-ID" dirty="0" smtClean="0"/>
              <a:t>Teori ERG</a:t>
            </a:r>
          </a:p>
          <a:p>
            <a:pPr marL="342900" indent="-342900">
              <a:buAutoNum type="arabicPeriod"/>
            </a:pPr>
            <a:r>
              <a:rPr lang="id-ID" dirty="0" smtClean="0"/>
              <a:t>Teori Dua Faktor</a:t>
            </a:r>
          </a:p>
          <a:p>
            <a:pPr marL="342900" indent="-342900">
              <a:buAutoNum type="arabicPeriod"/>
            </a:pPr>
            <a:r>
              <a:rPr lang="id-ID" dirty="0" smtClean="0"/>
              <a:t>Teori Kebutuhan</a:t>
            </a:r>
          </a:p>
          <a:p>
            <a:endParaRPr lang="id-ID" dirty="0"/>
          </a:p>
        </p:txBody>
      </p:sp>
      <p:cxnSp>
        <p:nvCxnSpPr>
          <p:cNvPr id="10" name="Straight Arrow Connector 9"/>
          <p:cNvCxnSpPr/>
          <p:nvPr/>
        </p:nvCxnSpPr>
        <p:spPr bwMode="auto">
          <a:xfrm>
            <a:off x="4209143" y="3780019"/>
            <a:ext cx="1567543" cy="0"/>
          </a:xfrm>
          <a:prstGeom prst="straightConnector1">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arrow"/>
          </a:ln>
        </p:spPr>
      </p:cxnSp>
      <p:sp>
        <p:nvSpPr>
          <p:cNvPr id="11" name="TextBox 10"/>
          <p:cNvSpPr txBox="1"/>
          <p:nvPr/>
        </p:nvSpPr>
        <p:spPr>
          <a:xfrm>
            <a:off x="6008914" y="4833257"/>
            <a:ext cx="2960915" cy="1200329"/>
          </a:xfrm>
          <a:prstGeom prst="rect">
            <a:avLst/>
          </a:prstGeom>
          <a:noFill/>
        </p:spPr>
        <p:txBody>
          <a:bodyPr wrap="square" rtlCol="0">
            <a:spAutoFit/>
          </a:bodyPr>
          <a:lstStyle/>
          <a:p>
            <a:pPr marL="342900" indent="-342900">
              <a:buAutoNum type="arabicPeriod"/>
            </a:pPr>
            <a:r>
              <a:rPr lang="id-ID" dirty="0" smtClean="0"/>
              <a:t>Teori Pengharapan </a:t>
            </a:r>
          </a:p>
          <a:p>
            <a:pPr marL="342900" indent="-342900">
              <a:buAutoNum type="arabicPeriod"/>
            </a:pPr>
            <a:r>
              <a:rPr lang="id-ID" dirty="0" smtClean="0"/>
              <a:t>Teori Keadlian</a:t>
            </a:r>
          </a:p>
          <a:p>
            <a:pPr marL="342900" indent="-342900">
              <a:buAutoNum type="arabicPeriod"/>
            </a:pPr>
            <a:r>
              <a:rPr lang="id-ID" dirty="0" smtClean="0"/>
              <a:t>Teori Penguatan</a:t>
            </a:r>
          </a:p>
          <a:p>
            <a:pPr marL="342900" indent="-342900">
              <a:buAutoNum type="arabicPeriod"/>
            </a:pPr>
            <a:r>
              <a:rPr lang="id-ID" dirty="0" smtClean="0"/>
              <a:t>Teori Penetapan Tujuan</a:t>
            </a:r>
            <a:endParaRPr lang="id-ID" dirty="0"/>
          </a:p>
        </p:txBody>
      </p:sp>
      <p:cxnSp>
        <p:nvCxnSpPr>
          <p:cNvPr id="14" name="Elbow Connector 13"/>
          <p:cNvCxnSpPr/>
          <p:nvPr/>
        </p:nvCxnSpPr>
        <p:spPr bwMode="auto">
          <a:xfrm>
            <a:off x="3599543" y="4833257"/>
            <a:ext cx="2177143" cy="600164"/>
          </a:xfrm>
          <a:prstGeom prst="bentConnector3">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arrow"/>
          </a:ln>
        </p:spPr>
      </p:cxnSp>
    </p:spTree>
    <p:extLst>
      <p:ext uri="{BB962C8B-B14F-4D97-AF65-F5344CB8AC3E}">
        <p14:creationId xmlns:p14="http://schemas.microsoft.com/office/powerpoint/2010/main" val="3010654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841829" y="1001486"/>
            <a:ext cx="10653485" cy="1988457"/>
          </a:xfrm>
          <a:prstGeom prst="roundRect">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p:spPr>
        <p:txBody>
          <a:bodyPr vert="horz" wrap="none" lIns="91440" tIns="45720" rIns="91440" bIns="45720" numCol="1" rtlCol="0"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id-ID"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2" name="Title 1"/>
          <p:cNvSpPr>
            <a:spLocks noGrp="1"/>
          </p:cNvSpPr>
          <p:nvPr>
            <p:ph type="title"/>
          </p:nvPr>
        </p:nvSpPr>
        <p:spPr/>
        <p:txBody>
          <a:bodyPr/>
          <a:lstStyle/>
          <a:p>
            <a:pPr marL="571500" indent="-571500">
              <a:buFont typeface="Wingdings" pitchFamily="2" charset="2"/>
              <a:buChar char="v"/>
            </a:pPr>
            <a:r>
              <a:rPr lang="id-ID" dirty="0" smtClean="0"/>
              <a:t>Stres Dalam Organisasi</a:t>
            </a:r>
            <a:endParaRPr lang="id-ID" dirty="0"/>
          </a:p>
        </p:txBody>
      </p:sp>
      <p:sp>
        <p:nvSpPr>
          <p:cNvPr id="3" name="Content Placeholder 2"/>
          <p:cNvSpPr>
            <a:spLocks noGrp="1"/>
          </p:cNvSpPr>
          <p:nvPr>
            <p:ph idx="1"/>
          </p:nvPr>
        </p:nvSpPr>
        <p:spPr/>
        <p:txBody>
          <a:bodyPr/>
          <a:lstStyle/>
          <a:p>
            <a:pPr marL="457200" lvl="1" indent="0">
              <a:buNone/>
            </a:pPr>
            <a:r>
              <a:rPr lang="id-ID" dirty="0" smtClean="0"/>
              <a:t>	Stress adalah pengalaman yang bersifat internal yang menciptakan adanya ketidakseimbangan fisik dan psikis dalam diri sesorang sebagai akibat dari faktor lingkungan eksternal, organisasi atau orang lain</a:t>
            </a:r>
          </a:p>
          <a:p>
            <a:pPr marL="457200" lvl="1" indent="0">
              <a:buNone/>
            </a:pPr>
            <a:endParaRPr lang="id-ID" dirty="0"/>
          </a:p>
          <a:p>
            <a:pPr lvl="1">
              <a:buFont typeface="Arial" pitchFamily="34" charset="0"/>
              <a:buChar char="•"/>
            </a:pPr>
            <a:r>
              <a:rPr lang="id-ID" dirty="0" smtClean="0"/>
              <a:t>Komponen Komponen Stres</a:t>
            </a:r>
          </a:p>
          <a:p>
            <a:pPr marL="971550" lvl="1" indent="-514350">
              <a:buAutoNum type="arabicPeriod"/>
            </a:pPr>
            <a:r>
              <a:rPr lang="id-ID" dirty="0" smtClean="0"/>
              <a:t>Stimulus</a:t>
            </a:r>
          </a:p>
          <a:p>
            <a:pPr marL="971550" lvl="1" indent="-514350">
              <a:buAutoNum type="arabicPeriod"/>
            </a:pPr>
            <a:r>
              <a:rPr lang="id-ID" dirty="0" smtClean="0"/>
              <a:t>Respon</a:t>
            </a:r>
          </a:p>
          <a:p>
            <a:pPr marL="971550" lvl="1" indent="-514350">
              <a:buAutoNum type="arabicPeriod"/>
            </a:pPr>
            <a:r>
              <a:rPr lang="id-ID" dirty="0" smtClean="0"/>
              <a:t>Interaksi</a:t>
            </a:r>
          </a:p>
        </p:txBody>
      </p:sp>
    </p:spTree>
    <p:extLst>
      <p:ext uri="{BB962C8B-B14F-4D97-AF65-F5344CB8AC3E}">
        <p14:creationId xmlns:p14="http://schemas.microsoft.com/office/powerpoint/2010/main" val="2671745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1012" y="116116"/>
            <a:ext cx="8676222" cy="1560575"/>
          </a:xfrm>
        </p:spPr>
        <p:txBody>
          <a:bodyPr/>
          <a:lstStyle/>
          <a:p>
            <a:r>
              <a:rPr lang="en-US" dirty="0" smtClean="0"/>
              <a:t>Bab 3</a:t>
            </a:r>
            <a:endParaRPr lang="en-US" dirty="0"/>
          </a:p>
        </p:txBody>
      </p:sp>
      <p:sp>
        <p:nvSpPr>
          <p:cNvPr id="3" name="Subtitle 2"/>
          <p:cNvSpPr>
            <a:spLocks noGrp="1"/>
          </p:cNvSpPr>
          <p:nvPr>
            <p:ph type="subTitle" idx="1"/>
          </p:nvPr>
        </p:nvSpPr>
        <p:spPr>
          <a:xfrm>
            <a:off x="1780041" y="1458396"/>
            <a:ext cx="8676222" cy="3084576"/>
          </a:xfrm>
        </p:spPr>
        <p:txBody>
          <a:bodyPr>
            <a:normAutofit/>
          </a:bodyPr>
          <a:lstStyle/>
          <a:p>
            <a:r>
              <a:rPr lang="en-US" sz="5400" b="1" dirty="0" err="1" smtClean="0"/>
              <a:t>Perilaku</a:t>
            </a:r>
            <a:r>
              <a:rPr lang="en-US" sz="5400" b="1" dirty="0" smtClean="0"/>
              <a:t> </a:t>
            </a:r>
            <a:r>
              <a:rPr lang="en-US" sz="5400" b="1" dirty="0" err="1" smtClean="0"/>
              <a:t>kelompok</a:t>
            </a:r>
            <a:r>
              <a:rPr lang="en-US" sz="5400" b="1" dirty="0" smtClean="0"/>
              <a:t> </a:t>
            </a:r>
            <a:r>
              <a:rPr lang="en-US" sz="5400" b="1" dirty="0" err="1" smtClean="0"/>
              <a:t>dalam</a:t>
            </a:r>
            <a:r>
              <a:rPr lang="en-US" sz="5400" b="1" dirty="0" smtClean="0"/>
              <a:t> </a:t>
            </a:r>
            <a:r>
              <a:rPr lang="en-US" sz="5400" b="1" dirty="0" err="1" smtClean="0"/>
              <a:t>organisasi</a:t>
            </a:r>
            <a:endParaRPr lang="en-US" sz="5400" b="1" dirty="0"/>
          </a:p>
        </p:txBody>
      </p:sp>
    </p:spTree>
    <p:extLst>
      <p:ext uri="{BB962C8B-B14F-4D97-AF65-F5344CB8AC3E}">
        <p14:creationId xmlns:p14="http://schemas.microsoft.com/office/powerpoint/2010/main" val="22351988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a:r>
            <a:br>
              <a:rPr lang="id-ID" dirty="0" smtClean="0"/>
            </a:br>
            <a:r>
              <a:rPr lang="id-ID" dirty="0"/>
              <a:t/>
            </a:r>
            <a:br>
              <a:rPr lang="id-ID" dirty="0"/>
            </a:br>
            <a:r>
              <a:rPr lang="en-US" dirty="0" err="1" smtClean="0"/>
              <a:t>Kelompok</a:t>
            </a:r>
            <a:r>
              <a:rPr lang="en-US" dirty="0" smtClean="0"/>
              <a:t> </a:t>
            </a:r>
            <a:r>
              <a:rPr lang="en-US" dirty="0" err="1" smtClean="0"/>
              <a:t>adalah</a:t>
            </a:r>
            <a:r>
              <a:rPr lang="en-US" dirty="0" smtClean="0"/>
              <a:t> </a:t>
            </a:r>
            <a:r>
              <a:rPr lang="en-US" dirty="0" err="1" smtClean="0"/>
              <a:t>dua</a:t>
            </a:r>
            <a:r>
              <a:rPr lang="en-US" dirty="0" smtClean="0"/>
              <a:t> orang </a:t>
            </a:r>
            <a:r>
              <a:rPr lang="en-US" dirty="0" err="1" smtClean="0"/>
              <a:t>atau</a:t>
            </a:r>
            <a:r>
              <a:rPr lang="en-US" dirty="0" smtClean="0"/>
              <a:t> </a:t>
            </a:r>
            <a:r>
              <a:rPr lang="en-US" dirty="0" err="1" smtClean="0"/>
              <a:t>lebih</a:t>
            </a:r>
            <a:r>
              <a:rPr lang="en-US" dirty="0" smtClean="0"/>
              <a:t> </a:t>
            </a:r>
            <a:r>
              <a:rPr lang="en-US" dirty="0" err="1" smtClean="0"/>
              <a:t>berkumpul</a:t>
            </a:r>
            <a:r>
              <a:rPr lang="en-US" dirty="0" smtClean="0"/>
              <a:t> </a:t>
            </a:r>
            <a:r>
              <a:rPr lang="en-US" dirty="0" err="1" smtClean="0"/>
              <a:t>dan</a:t>
            </a:r>
            <a:r>
              <a:rPr lang="en-US" dirty="0" smtClean="0"/>
              <a:t> </a:t>
            </a:r>
            <a:r>
              <a:rPr lang="en-US" dirty="0" err="1" smtClean="0"/>
              <a:t>berinteraksi</a:t>
            </a:r>
            <a:r>
              <a:rPr lang="en-US" dirty="0" smtClean="0"/>
              <a:t> </a:t>
            </a:r>
            <a:r>
              <a:rPr lang="en-US" dirty="0" err="1" smtClean="0"/>
              <a:t>serta</a:t>
            </a:r>
            <a:r>
              <a:rPr lang="en-US" dirty="0" smtClean="0"/>
              <a:t> </a:t>
            </a:r>
            <a:r>
              <a:rPr lang="en-US" dirty="0" err="1" smtClean="0"/>
              <a:t>saling</a:t>
            </a:r>
            <a:r>
              <a:rPr lang="en-US" dirty="0" smtClean="0"/>
              <a:t> </a:t>
            </a:r>
            <a:r>
              <a:rPr lang="en-US" dirty="0" err="1" smtClean="0"/>
              <a:t>tergantung</a:t>
            </a:r>
            <a:r>
              <a:rPr lang="en-US" dirty="0" smtClean="0"/>
              <a:t> </a:t>
            </a:r>
            <a:r>
              <a:rPr lang="en-US" dirty="0" err="1" smtClean="0"/>
              <a:t>untuk</a:t>
            </a:r>
            <a:r>
              <a:rPr lang="en-US" dirty="0" smtClean="0"/>
              <a:t> </a:t>
            </a:r>
            <a:r>
              <a:rPr lang="en-US" dirty="0" err="1" smtClean="0"/>
              <a:t>mencapai</a:t>
            </a:r>
            <a:r>
              <a:rPr lang="en-US" dirty="0" smtClean="0"/>
              <a:t> </a:t>
            </a:r>
            <a:r>
              <a:rPr lang="en-US" dirty="0" err="1" smtClean="0"/>
              <a:t>tujuan</a:t>
            </a:r>
            <a:r>
              <a:rPr lang="en-US" dirty="0" smtClean="0"/>
              <a:t> </a:t>
            </a:r>
            <a:r>
              <a:rPr lang="id-ID" dirty="0" smtClean="0"/>
              <a:t/>
            </a:r>
            <a:br>
              <a:rPr lang="id-ID" dirty="0" smtClean="0"/>
            </a:br>
            <a:r>
              <a:rPr lang="en-US" dirty="0" err="1" smtClean="0"/>
              <a:t>tertentu</a:t>
            </a:r>
            <a:r>
              <a:rPr lang="en-US" dirty="0" smtClean="0"/>
              <a:t>.</a:t>
            </a:r>
            <a:endParaRPr lang="en-US" dirty="0"/>
          </a:p>
        </p:txBody>
      </p:sp>
      <p:sp>
        <p:nvSpPr>
          <p:cNvPr id="3" name="Content Placeholder 2"/>
          <p:cNvSpPr>
            <a:spLocks noGrp="1"/>
          </p:cNvSpPr>
          <p:nvPr>
            <p:ph idx="1"/>
          </p:nvPr>
        </p:nvSpPr>
        <p:spPr>
          <a:xfrm>
            <a:off x="449943" y="2031092"/>
            <a:ext cx="10972800" cy="4953000"/>
          </a:xfrm>
        </p:spPr>
        <p:txBody>
          <a:bodyPr/>
          <a:lstStyle/>
          <a:p>
            <a:pPr marL="0" indent="0">
              <a:buNone/>
            </a:pPr>
            <a:r>
              <a:rPr lang="en-US" dirty="0" err="1" smtClean="0"/>
              <a:t>Kelompok</a:t>
            </a:r>
            <a:r>
              <a:rPr lang="en-US" dirty="0" smtClean="0"/>
              <a:t> </a:t>
            </a:r>
            <a:r>
              <a:rPr lang="en-US" dirty="0" err="1" smtClean="0"/>
              <a:t>dibagi</a:t>
            </a:r>
            <a:r>
              <a:rPr lang="en-US" dirty="0" smtClean="0"/>
              <a:t> </a:t>
            </a:r>
            <a:r>
              <a:rPr lang="en-US" dirty="0" err="1" smtClean="0"/>
              <a:t>menjadi</a:t>
            </a:r>
            <a:r>
              <a:rPr lang="en-US" dirty="0" smtClean="0"/>
              <a:t> </a:t>
            </a:r>
            <a:r>
              <a:rPr lang="en-US" dirty="0" err="1" smtClean="0"/>
              <a:t>dua</a:t>
            </a:r>
            <a:r>
              <a:rPr lang="en-US" dirty="0" smtClean="0"/>
              <a:t>, </a:t>
            </a:r>
            <a:r>
              <a:rPr lang="en-US" dirty="0" err="1" smtClean="0"/>
              <a:t>yaitu</a:t>
            </a:r>
            <a:r>
              <a:rPr lang="en-US" dirty="0" smtClean="0"/>
              <a:t> :</a:t>
            </a:r>
          </a:p>
          <a:p>
            <a:r>
              <a:rPr lang="en-US" dirty="0" err="1" smtClean="0"/>
              <a:t>Kelompok</a:t>
            </a:r>
            <a:r>
              <a:rPr lang="en-US" dirty="0" smtClean="0"/>
              <a:t> formal</a:t>
            </a:r>
          </a:p>
          <a:p>
            <a:r>
              <a:rPr lang="en-US" dirty="0" err="1" smtClean="0"/>
              <a:t>Kelompok</a:t>
            </a:r>
            <a:r>
              <a:rPr lang="en-US" dirty="0" smtClean="0"/>
              <a:t> informal</a:t>
            </a:r>
            <a:endParaRPr lang="en-US" dirty="0"/>
          </a:p>
        </p:txBody>
      </p:sp>
    </p:spTree>
    <p:extLst>
      <p:ext uri="{BB962C8B-B14F-4D97-AF65-F5344CB8AC3E}">
        <p14:creationId xmlns:p14="http://schemas.microsoft.com/office/powerpoint/2010/main" val="42357822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48640" y="2075688"/>
            <a:ext cx="1487424" cy="8534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prstClr val="white"/>
                </a:solidFill>
              </a:rPr>
              <a:t>Kelompok</a:t>
            </a:r>
            <a:r>
              <a:rPr lang="en-US" dirty="0" smtClean="0">
                <a:solidFill>
                  <a:prstClr val="white"/>
                </a:solidFill>
              </a:rPr>
              <a:t> formal</a:t>
            </a:r>
            <a:endParaRPr lang="en-US" dirty="0">
              <a:solidFill>
                <a:prstClr val="white"/>
              </a:solidFill>
            </a:endParaRPr>
          </a:p>
        </p:txBody>
      </p:sp>
      <p:sp>
        <p:nvSpPr>
          <p:cNvPr id="5" name="Rectangle 4"/>
          <p:cNvSpPr/>
          <p:nvPr/>
        </p:nvSpPr>
        <p:spPr>
          <a:xfrm>
            <a:off x="2974848" y="1559052"/>
            <a:ext cx="1816608" cy="5364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prstClr val="white"/>
                </a:solidFill>
              </a:rPr>
              <a:t>Kelompok</a:t>
            </a:r>
            <a:r>
              <a:rPr lang="en-US" dirty="0" smtClean="0">
                <a:solidFill>
                  <a:prstClr val="white"/>
                </a:solidFill>
              </a:rPr>
              <a:t> </a:t>
            </a:r>
            <a:r>
              <a:rPr lang="en-US" dirty="0" err="1" smtClean="0">
                <a:solidFill>
                  <a:prstClr val="white"/>
                </a:solidFill>
              </a:rPr>
              <a:t>komando</a:t>
            </a:r>
            <a:endParaRPr lang="en-US" dirty="0">
              <a:solidFill>
                <a:prstClr val="white"/>
              </a:solidFill>
            </a:endParaRPr>
          </a:p>
        </p:txBody>
      </p:sp>
      <p:sp>
        <p:nvSpPr>
          <p:cNvPr id="6" name="Rectangle 5"/>
          <p:cNvSpPr/>
          <p:nvPr/>
        </p:nvSpPr>
        <p:spPr>
          <a:xfrm>
            <a:off x="2974848" y="3083052"/>
            <a:ext cx="1816608" cy="5669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prstClr val="white"/>
                </a:solidFill>
              </a:rPr>
              <a:t>Kelompok</a:t>
            </a:r>
            <a:r>
              <a:rPr lang="en-US" dirty="0" smtClean="0">
                <a:solidFill>
                  <a:prstClr val="white"/>
                </a:solidFill>
              </a:rPr>
              <a:t> </a:t>
            </a:r>
            <a:r>
              <a:rPr lang="en-US" dirty="0" err="1" smtClean="0">
                <a:solidFill>
                  <a:prstClr val="white"/>
                </a:solidFill>
              </a:rPr>
              <a:t>tugas</a:t>
            </a:r>
            <a:endParaRPr lang="en-US" dirty="0">
              <a:solidFill>
                <a:prstClr val="white"/>
              </a:solidFill>
            </a:endParaRPr>
          </a:p>
        </p:txBody>
      </p:sp>
      <p:sp>
        <p:nvSpPr>
          <p:cNvPr id="7" name="Rectangle 6"/>
          <p:cNvSpPr/>
          <p:nvPr/>
        </p:nvSpPr>
        <p:spPr>
          <a:xfrm>
            <a:off x="5779008" y="1556766"/>
            <a:ext cx="1950720" cy="524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prstClr val="white"/>
                </a:solidFill>
              </a:rPr>
              <a:t>Melaksanakan</a:t>
            </a:r>
            <a:r>
              <a:rPr lang="en-US" dirty="0" smtClean="0">
                <a:solidFill>
                  <a:prstClr val="white"/>
                </a:solidFill>
              </a:rPr>
              <a:t> </a:t>
            </a:r>
            <a:r>
              <a:rPr lang="en-US" dirty="0" err="1" smtClean="0">
                <a:solidFill>
                  <a:prstClr val="white"/>
                </a:solidFill>
              </a:rPr>
              <a:t>tugas</a:t>
            </a:r>
            <a:r>
              <a:rPr lang="en-US" dirty="0" smtClean="0">
                <a:solidFill>
                  <a:prstClr val="white"/>
                </a:solidFill>
              </a:rPr>
              <a:t> </a:t>
            </a:r>
            <a:r>
              <a:rPr lang="en-US" dirty="0" err="1" smtClean="0">
                <a:solidFill>
                  <a:prstClr val="white"/>
                </a:solidFill>
              </a:rPr>
              <a:t>rutin</a:t>
            </a:r>
            <a:endParaRPr lang="en-US" dirty="0">
              <a:solidFill>
                <a:prstClr val="white"/>
              </a:solidFill>
            </a:endParaRPr>
          </a:p>
        </p:txBody>
      </p:sp>
      <p:sp>
        <p:nvSpPr>
          <p:cNvPr id="8" name="Rectangle 7"/>
          <p:cNvSpPr/>
          <p:nvPr/>
        </p:nvSpPr>
        <p:spPr>
          <a:xfrm>
            <a:off x="5772912" y="3005328"/>
            <a:ext cx="2121408" cy="7315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prstClr val="white"/>
                </a:solidFill>
              </a:rPr>
              <a:t>Melaksanakan</a:t>
            </a:r>
            <a:r>
              <a:rPr lang="en-US" dirty="0" smtClean="0">
                <a:solidFill>
                  <a:prstClr val="white"/>
                </a:solidFill>
              </a:rPr>
              <a:t> </a:t>
            </a:r>
            <a:r>
              <a:rPr lang="en-US" dirty="0" err="1" smtClean="0">
                <a:solidFill>
                  <a:prstClr val="white"/>
                </a:solidFill>
              </a:rPr>
              <a:t>tugas</a:t>
            </a:r>
            <a:r>
              <a:rPr lang="en-US" dirty="0" smtClean="0">
                <a:solidFill>
                  <a:prstClr val="white"/>
                </a:solidFill>
              </a:rPr>
              <a:t> </a:t>
            </a:r>
            <a:r>
              <a:rPr lang="en-US" dirty="0" err="1" smtClean="0">
                <a:solidFill>
                  <a:prstClr val="white"/>
                </a:solidFill>
              </a:rPr>
              <a:t>tertentu</a:t>
            </a:r>
            <a:endParaRPr lang="en-US" dirty="0">
              <a:solidFill>
                <a:prstClr val="white"/>
              </a:solidFill>
            </a:endParaRPr>
          </a:p>
        </p:txBody>
      </p:sp>
      <p:sp>
        <p:nvSpPr>
          <p:cNvPr id="9" name="Rectangle 8"/>
          <p:cNvSpPr/>
          <p:nvPr/>
        </p:nvSpPr>
        <p:spPr>
          <a:xfrm>
            <a:off x="9491472" y="2241804"/>
            <a:ext cx="1865376" cy="841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prstClr val="white"/>
                </a:solidFill>
              </a:rPr>
              <a:t>Tujuan</a:t>
            </a:r>
            <a:r>
              <a:rPr lang="en-US" dirty="0" smtClean="0">
                <a:solidFill>
                  <a:prstClr val="white"/>
                </a:solidFill>
              </a:rPr>
              <a:t> </a:t>
            </a:r>
            <a:r>
              <a:rPr lang="en-US" dirty="0" err="1" smtClean="0">
                <a:solidFill>
                  <a:prstClr val="white"/>
                </a:solidFill>
              </a:rPr>
              <a:t>organisasi</a:t>
            </a:r>
            <a:endParaRPr lang="en-US" dirty="0">
              <a:solidFill>
                <a:prstClr val="white"/>
              </a:solidFill>
            </a:endParaRPr>
          </a:p>
        </p:txBody>
      </p:sp>
      <p:sp>
        <p:nvSpPr>
          <p:cNvPr id="10" name="Rectangle 9"/>
          <p:cNvSpPr/>
          <p:nvPr/>
        </p:nvSpPr>
        <p:spPr>
          <a:xfrm>
            <a:off x="548640" y="4303776"/>
            <a:ext cx="1487424" cy="13533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prstClr val="white"/>
                </a:solidFill>
              </a:rPr>
              <a:t>Kelompok</a:t>
            </a:r>
            <a:r>
              <a:rPr lang="en-US" dirty="0" smtClean="0">
                <a:solidFill>
                  <a:prstClr val="white"/>
                </a:solidFill>
              </a:rPr>
              <a:t> informal</a:t>
            </a:r>
            <a:endParaRPr lang="en-US" dirty="0">
              <a:solidFill>
                <a:prstClr val="white"/>
              </a:solidFill>
            </a:endParaRPr>
          </a:p>
        </p:txBody>
      </p:sp>
      <p:sp>
        <p:nvSpPr>
          <p:cNvPr id="11" name="Rectangle 10"/>
          <p:cNvSpPr/>
          <p:nvPr/>
        </p:nvSpPr>
        <p:spPr>
          <a:xfrm>
            <a:off x="2974848" y="4084320"/>
            <a:ext cx="1975104" cy="5608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prstClr val="white"/>
                </a:solidFill>
              </a:rPr>
              <a:t>Kelompok</a:t>
            </a:r>
            <a:r>
              <a:rPr lang="en-US" dirty="0" smtClean="0">
                <a:solidFill>
                  <a:prstClr val="white"/>
                </a:solidFill>
              </a:rPr>
              <a:t> </a:t>
            </a:r>
            <a:r>
              <a:rPr lang="en-US" dirty="0" err="1" smtClean="0">
                <a:solidFill>
                  <a:prstClr val="white"/>
                </a:solidFill>
              </a:rPr>
              <a:t>persahabatan</a:t>
            </a:r>
            <a:endParaRPr lang="en-US" dirty="0">
              <a:solidFill>
                <a:prstClr val="white"/>
              </a:solidFill>
            </a:endParaRPr>
          </a:p>
        </p:txBody>
      </p:sp>
      <p:sp>
        <p:nvSpPr>
          <p:cNvPr id="12" name="Rectangle 11"/>
          <p:cNvSpPr/>
          <p:nvPr/>
        </p:nvSpPr>
        <p:spPr>
          <a:xfrm>
            <a:off x="2950464" y="5474208"/>
            <a:ext cx="2072640" cy="5974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prstClr val="white"/>
                </a:solidFill>
              </a:rPr>
              <a:t>Kelompok</a:t>
            </a:r>
            <a:r>
              <a:rPr lang="en-US" dirty="0" smtClean="0">
                <a:solidFill>
                  <a:prstClr val="white"/>
                </a:solidFill>
              </a:rPr>
              <a:t> </a:t>
            </a:r>
            <a:r>
              <a:rPr lang="en-US" dirty="0" err="1" smtClean="0">
                <a:solidFill>
                  <a:prstClr val="white"/>
                </a:solidFill>
              </a:rPr>
              <a:t>kepentingan</a:t>
            </a:r>
            <a:endParaRPr lang="en-US" dirty="0">
              <a:solidFill>
                <a:prstClr val="white"/>
              </a:solidFill>
            </a:endParaRPr>
          </a:p>
        </p:txBody>
      </p:sp>
      <p:cxnSp>
        <p:nvCxnSpPr>
          <p:cNvPr id="14" name="Elbow Connector 13"/>
          <p:cNvCxnSpPr>
            <a:stCxn id="4" idx="3"/>
            <a:endCxn id="6" idx="1"/>
          </p:cNvCxnSpPr>
          <p:nvPr/>
        </p:nvCxnSpPr>
        <p:spPr>
          <a:xfrm>
            <a:off x="2036064" y="2502408"/>
            <a:ext cx="938784" cy="864108"/>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6" name="Elbow Connector 15"/>
          <p:cNvCxnSpPr>
            <a:stCxn id="4" idx="3"/>
            <a:endCxn id="5" idx="1"/>
          </p:cNvCxnSpPr>
          <p:nvPr/>
        </p:nvCxnSpPr>
        <p:spPr>
          <a:xfrm flipV="1">
            <a:off x="2036064" y="1827276"/>
            <a:ext cx="938784" cy="675132"/>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10" idx="3"/>
            <a:endCxn id="12" idx="1"/>
          </p:cNvCxnSpPr>
          <p:nvPr/>
        </p:nvCxnSpPr>
        <p:spPr>
          <a:xfrm>
            <a:off x="2036064" y="4980432"/>
            <a:ext cx="914400" cy="792480"/>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10" idx="3"/>
            <a:endCxn id="11" idx="1"/>
          </p:cNvCxnSpPr>
          <p:nvPr/>
        </p:nvCxnSpPr>
        <p:spPr>
          <a:xfrm flipV="1">
            <a:off x="2036064" y="4364736"/>
            <a:ext cx="938784" cy="615696"/>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11" idx="3"/>
          </p:cNvCxnSpPr>
          <p:nvPr/>
        </p:nvCxnSpPr>
        <p:spPr>
          <a:xfrm>
            <a:off x="4949952" y="4364736"/>
            <a:ext cx="499872" cy="743712"/>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12" idx="3"/>
          </p:cNvCxnSpPr>
          <p:nvPr/>
        </p:nvCxnSpPr>
        <p:spPr>
          <a:xfrm flipV="1">
            <a:off x="5023104" y="5145024"/>
            <a:ext cx="426720" cy="627888"/>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6" idx="3"/>
            <a:endCxn id="8" idx="1"/>
          </p:cNvCxnSpPr>
          <p:nvPr/>
        </p:nvCxnSpPr>
        <p:spPr>
          <a:xfrm>
            <a:off x="4791456" y="3366516"/>
            <a:ext cx="981456" cy="45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5" idx="3"/>
            <a:endCxn id="7" idx="1"/>
          </p:cNvCxnSpPr>
          <p:nvPr/>
        </p:nvCxnSpPr>
        <p:spPr>
          <a:xfrm flipV="1">
            <a:off x="4791456" y="1818894"/>
            <a:ext cx="987552" cy="83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Elbow Connector 31"/>
          <p:cNvCxnSpPr>
            <a:stCxn id="7" idx="3"/>
          </p:cNvCxnSpPr>
          <p:nvPr/>
        </p:nvCxnSpPr>
        <p:spPr>
          <a:xfrm>
            <a:off x="7729728" y="1818894"/>
            <a:ext cx="963168" cy="1057656"/>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endCxn id="9" idx="1"/>
          </p:cNvCxnSpPr>
          <p:nvPr/>
        </p:nvCxnSpPr>
        <p:spPr>
          <a:xfrm flipV="1">
            <a:off x="8692896" y="2662428"/>
            <a:ext cx="798576" cy="274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Elbow Connector 37"/>
          <p:cNvCxnSpPr/>
          <p:nvPr/>
        </p:nvCxnSpPr>
        <p:spPr>
          <a:xfrm rot="5400000">
            <a:off x="7849362" y="2941320"/>
            <a:ext cx="888492" cy="798576"/>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44" name="Elbow Connector 43"/>
          <p:cNvCxnSpPr>
            <a:endCxn id="9" idx="2"/>
          </p:cNvCxnSpPr>
          <p:nvPr/>
        </p:nvCxnSpPr>
        <p:spPr>
          <a:xfrm flipV="1">
            <a:off x="5449824" y="3083052"/>
            <a:ext cx="4974336" cy="206197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6047232" y="4645152"/>
            <a:ext cx="3560064" cy="369332"/>
          </a:xfrm>
          <a:prstGeom prst="rect">
            <a:avLst/>
          </a:prstGeom>
          <a:noFill/>
        </p:spPr>
        <p:txBody>
          <a:bodyPr wrap="square" rtlCol="0">
            <a:spAutoFit/>
          </a:bodyPr>
          <a:lstStyle/>
          <a:p>
            <a:r>
              <a:rPr lang="en-US" dirty="0" err="1" smtClean="0">
                <a:solidFill>
                  <a:prstClr val="white"/>
                </a:solidFill>
              </a:rPr>
              <a:t>Mendukung</a:t>
            </a:r>
            <a:r>
              <a:rPr lang="en-US" dirty="0" smtClean="0">
                <a:solidFill>
                  <a:prstClr val="white"/>
                </a:solidFill>
              </a:rPr>
              <a:t>/</a:t>
            </a:r>
            <a:r>
              <a:rPr lang="en-US" dirty="0" err="1" smtClean="0">
                <a:solidFill>
                  <a:prstClr val="white"/>
                </a:solidFill>
              </a:rPr>
              <a:t>menghambat</a:t>
            </a:r>
            <a:endParaRPr lang="en-US" dirty="0">
              <a:solidFill>
                <a:prstClr val="white"/>
              </a:solidFill>
            </a:endParaRPr>
          </a:p>
        </p:txBody>
      </p:sp>
      <p:sp>
        <p:nvSpPr>
          <p:cNvPr id="50" name="TextBox 49"/>
          <p:cNvSpPr txBox="1"/>
          <p:nvPr/>
        </p:nvSpPr>
        <p:spPr>
          <a:xfrm>
            <a:off x="1420368" y="118872"/>
            <a:ext cx="9253728" cy="584775"/>
          </a:xfrm>
          <a:prstGeom prst="rect">
            <a:avLst/>
          </a:prstGeom>
          <a:noFill/>
        </p:spPr>
        <p:txBody>
          <a:bodyPr wrap="square" rtlCol="0">
            <a:spAutoFit/>
          </a:bodyPr>
          <a:lstStyle/>
          <a:p>
            <a:r>
              <a:rPr lang="en-US" sz="3200" b="1" dirty="0" smtClean="0">
                <a:solidFill>
                  <a:prstClr val="white"/>
                </a:solidFill>
              </a:rPr>
              <a:t>JENIS-JENIS KELOMPOK DALAM ORGANISASI</a:t>
            </a:r>
            <a:endParaRPr lang="en-US" sz="3200" b="1" dirty="0">
              <a:solidFill>
                <a:prstClr val="white"/>
              </a:solidFill>
            </a:endParaRPr>
          </a:p>
        </p:txBody>
      </p:sp>
    </p:spTree>
    <p:extLst>
      <p:ext uri="{BB962C8B-B14F-4D97-AF65-F5344CB8AC3E}">
        <p14:creationId xmlns:p14="http://schemas.microsoft.com/office/powerpoint/2010/main" val="1765446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Alasan-alasan</a:t>
            </a:r>
            <a:r>
              <a:rPr lang="en-US" dirty="0" smtClean="0"/>
              <a:t> </a:t>
            </a:r>
            <a:r>
              <a:rPr lang="en-US" dirty="0" err="1" smtClean="0"/>
              <a:t>terbentuknya</a:t>
            </a:r>
            <a:r>
              <a:rPr lang="en-US" dirty="0" smtClean="0"/>
              <a:t> </a:t>
            </a:r>
            <a:r>
              <a:rPr lang="en-US" dirty="0" err="1" smtClean="0"/>
              <a:t>kelompok</a:t>
            </a:r>
            <a:r>
              <a:rPr lang="en-US" dirty="0" smtClean="0"/>
              <a:t> :</a:t>
            </a:r>
            <a:endParaRPr lang="en-US" dirty="0"/>
          </a:p>
        </p:txBody>
      </p:sp>
      <p:sp>
        <p:nvSpPr>
          <p:cNvPr id="3" name="Content Placeholder 2"/>
          <p:cNvSpPr>
            <a:spLocks noGrp="1"/>
          </p:cNvSpPr>
          <p:nvPr>
            <p:ph idx="1"/>
          </p:nvPr>
        </p:nvSpPr>
        <p:spPr/>
        <p:txBody>
          <a:bodyPr/>
          <a:lstStyle/>
          <a:p>
            <a:r>
              <a:rPr lang="en-US" dirty="0" err="1" smtClean="0"/>
              <a:t>Keamanan</a:t>
            </a:r>
            <a:endParaRPr lang="en-US" dirty="0" smtClean="0"/>
          </a:p>
          <a:p>
            <a:r>
              <a:rPr lang="en-US" dirty="0" err="1" smtClean="0"/>
              <a:t>Afiliasi</a:t>
            </a:r>
            <a:endParaRPr lang="en-US" dirty="0" smtClean="0"/>
          </a:p>
          <a:p>
            <a:r>
              <a:rPr lang="en-US" dirty="0" err="1" smtClean="0"/>
              <a:t>Kekuasaan</a:t>
            </a:r>
            <a:r>
              <a:rPr lang="en-US" dirty="0" smtClean="0"/>
              <a:t> </a:t>
            </a:r>
          </a:p>
          <a:p>
            <a:r>
              <a:rPr lang="en-US" dirty="0" smtClean="0"/>
              <a:t>Status</a:t>
            </a:r>
          </a:p>
          <a:p>
            <a:r>
              <a:rPr lang="en-US" dirty="0" err="1" smtClean="0"/>
              <a:t>Pencapaian</a:t>
            </a:r>
            <a:r>
              <a:rPr lang="en-US" dirty="0" smtClean="0"/>
              <a:t> </a:t>
            </a:r>
            <a:r>
              <a:rPr lang="en-US" dirty="0" err="1" smtClean="0"/>
              <a:t>tujuan</a:t>
            </a:r>
            <a:endParaRPr lang="en-US" dirty="0"/>
          </a:p>
        </p:txBody>
      </p:sp>
    </p:spTree>
    <p:extLst>
      <p:ext uri="{BB962C8B-B14F-4D97-AF65-F5344CB8AC3E}">
        <p14:creationId xmlns:p14="http://schemas.microsoft.com/office/powerpoint/2010/main" val="39968736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Tahap-tahap</a:t>
            </a:r>
            <a:r>
              <a:rPr lang="en-US" dirty="0" smtClean="0"/>
              <a:t> </a:t>
            </a:r>
            <a:r>
              <a:rPr lang="en-US" dirty="0" err="1" smtClean="0"/>
              <a:t>perkembangan</a:t>
            </a:r>
            <a:r>
              <a:rPr lang="en-US" dirty="0" smtClean="0"/>
              <a:t> </a:t>
            </a:r>
            <a:r>
              <a:rPr lang="en-US" dirty="0" err="1" smtClean="0"/>
              <a:t>kelompok</a:t>
            </a:r>
            <a:r>
              <a:rPr lang="en-US" dirty="0" smtClean="0"/>
              <a:t> :</a:t>
            </a:r>
            <a:endParaRPr lang="en-US" dirty="0"/>
          </a:p>
        </p:txBody>
      </p:sp>
      <p:sp>
        <p:nvSpPr>
          <p:cNvPr id="3" name="Content Placeholder 2"/>
          <p:cNvSpPr>
            <a:spLocks noGrp="1"/>
          </p:cNvSpPr>
          <p:nvPr>
            <p:ph idx="1"/>
          </p:nvPr>
        </p:nvSpPr>
        <p:spPr/>
        <p:txBody>
          <a:bodyPr/>
          <a:lstStyle/>
          <a:p>
            <a:r>
              <a:rPr lang="en-US" dirty="0" err="1" smtClean="0"/>
              <a:t>Tahap</a:t>
            </a:r>
            <a:r>
              <a:rPr lang="en-US" dirty="0" smtClean="0"/>
              <a:t> </a:t>
            </a:r>
            <a:r>
              <a:rPr lang="en-US" dirty="0" err="1" smtClean="0"/>
              <a:t>orientasi</a:t>
            </a:r>
            <a:endParaRPr lang="en-US" dirty="0" smtClean="0"/>
          </a:p>
          <a:p>
            <a:r>
              <a:rPr lang="en-US" dirty="0" err="1" smtClean="0"/>
              <a:t>Konfrontasi</a:t>
            </a:r>
            <a:endParaRPr lang="en-US" dirty="0" smtClean="0"/>
          </a:p>
          <a:p>
            <a:r>
              <a:rPr lang="en-US" dirty="0" err="1" smtClean="0"/>
              <a:t>Diferensiasi</a:t>
            </a:r>
            <a:endParaRPr lang="en-US" dirty="0" smtClean="0"/>
          </a:p>
          <a:p>
            <a:r>
              <a:rPr lang="en-US" dirty="0" err="1" smtClean="0"/>
              <a:t>kolaborasi</a:t>
            </a:r>
            <a:endParaRPr lang="en-US" dirty="0" smtClean="0"/>
          </a:p>
        </p:txBody>
      </p:sp>
    </p:spTree>
    <p:extLst>
      <p:ext uri="{BB962C8B-B14F-4D97-AF65-F5344CB8AC3E}">
        <p14:creationId xmlns:p14="http://schemas.microsoft.com/office/powerpoint/2010/main" val="38395752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57984" y="256032"/>
            <a:ext cx="7351776" cy="1200329"/>
          </a:xfrm>
          <a:prstGeom prst="rect">
            <a:avLst/>
          </a:prstGeom>
          <a:noFill/>
        </p:spPr>
        <p:txBody>
          <a:bodyPr wrap="square" rtlCol="0">
            <a:spAutoFit/>
          </a:bodyPr>
          <a:lstStyle/>
          <a:p>
            <a:pPr algn="ctr"/>
            <a:r>
              <a:rPr lang="en-US" sz="3600" dirty="0" smtClean="0">
                <a:solidFill>
                  <a:prstClr val="white"/>
                </a:solidFill>
              </a:rPr>
              <a:t>SUATU MODEL PERILAKU DAN PRESTASI KELOMPOK</a:t>
            </a:r>
            <a:endParaRPr lang="en-US" sz="3600" dirty="0">
              <a:solidFill>
                <a:prstClr val="white"/>
              </a:solidFill>
            </a:endParaRPr>
          </a:p>
        </p:txBody>
      </p:sp>
      <p:sp>
        <p:nvSpPr>
          <p:cNvPr id="5" name="Rectangle 4"/>
          <p:cNvSpPr/>
          <p:nvPr/>
        </p:nvSpPr>
        <p:spPr>
          <a:xfrm>
            <a:off x="207264" y="3779520"/>
            <a:ext cx="1950720" cy="16215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FAKTOR EKSTERNAL YANG MENENTUKAN KELOMPOK</a:t>
            </a:r>
            <a:endParaRPr lang="en-US" dirty="0">
              <a:solidFill>
                <a:prstClr val="white"/>
              </a:solidFill>
            </a:endParaRPr>
          </a:p>
        </p:txBody>
      </p:sp>
      <p:sp>
        <p:nvSpPr>
          <p:cNvPr id="6" name="Rectangle 5"/>
          <p:cNvSpPr/>
          <p:nvPr/>
        </p:nvSpPr>
        <p:spPr>
          <a:xfrm>
            <a:off x="2645664" y="2718816"/>
            <a:ext cx="1706880" cy="12679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SUMBER ANGGOTA KELOMPOK</a:t>
            </a:r>
            <a:endParaRPr lang="en-US" dirty="0">
              <a:solidFill>
                <a:prstClr val="white"/>
              </a:solidFill>
            </a:endParaRPr>
          </a:p>
        </p:txBody>
      </p:sp>
      <p:sp>
        <p:nvSpPr>
          <p:cNvPr id="7" name="Rectangle 6"/>
          <p:cNvSpPr/>
          <p:nvPr/>
        </p:nvSpPr>
        <p:spPr>
          <a:xfrm>
            <a:off x="2645664" y="5401056"/>
            <a:ext cx="1828800" cy="13533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STRUKTUR KELOMPOK</a:t>
            </a:r>
            <a:endParaRPr lang="en-US" dirty="0">
              <a:solidFill>
                <a:prstClr val="white"/>
              </a:solidFill>
            </a:endParaRPr>
          </a:p>
        </p:txBody>
      </p:sp>
      <p:sp>
        <p:nvSpPr>
          <p:cNvPr id="8" name="Rectangle 7"/>
          <p:cNvSpPr/>
          <p:nvPr/>
        </p:nvSpPr>
        <p:spPr>
          <a:xfrm>
            <a:off x="5449824" y="3986784"/>
            <a:ext cx="1536192" cy="14142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PROSES KELOMPOK</a:t>
            </a:r>
            <a:endParaRPr lang="en-US" dirty="0">
              <a:solidFill>
                <a:prstClr val="white"/>
              </a:solidFill>
            </a:endParaRPr>
          </a:p>
        </p:txBody>
      </p:sp>
      <p:sp>
        <p:nvSpPr>
          <p:cNvPr id="9" name="Rectangle 8"/>
          <p:cNvSpPr/>
          <p:nvPr/>
        </p:nvSpPr>
        <p:spPr>
          <a:xfrm>
            <a:off x="9083040" y="3986784"/>
            <a:ext cx="1511808" cy="14142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PRESTASI KELOMPOK</a:t>
            </a:r>
            <a:endParaRPr lang="en-US" dirty="0">
              <a:solidFill>
                <a:prstClr val="white"/>
              </a:solidFill>
            </a:endParaRPr>
          </a:p>
        </p:txBody>
      </p:sp>
      <p:sp>
        <p:nvSpPr>
          <p:cNvPr id="10" name="Rectangle 9"/>
          <p:cNvSpPr/>
          <p:nvPr/>
        </p:nvSpPr>
        <p:spPr>
          <a:xfrm>
            <a:off x="7388352" y="1584960"/>
            <a:ext cx="1572768" cy="14508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TUGAS KELOMPOK</a:t>
            </a:r>
            <a:endParaRPr lang="en-US" dirty="0">
              <a:solidFill>
                <a:prstClr val="white"/>
              </a:solidFill>
            </a:endParaRPr>
          </a:p>
        </p:txBody>
      </p:sp>
      <p:cxnSp>
        <p:nvCxnSpPr>
          <p:cNvPr id="12" name="Elbow Connector 11"/>
          <p:cNvCxnSpPr>
            <a:stCxn id="5" idx="0"/>
            <a:endCxn id="6" idx="1"/>
          </p:cNvCxnSpPr>
          <p:nvPr/>
        </p:nvCxnSpPr>
        <p:spPr>
          <a:xfrm rot="5400000" flipH="1" flipV="1">
            <a:off x="1700784" y="2834640"/>
            <a:ext cx="426720" cy="146304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p:cNvCxnSpPr>
            <a:stCxn id="5" idx="2"/>
            <a:endCxn id="7" idx="1"/>
          </p:cNvCxnSpPr>
          <p:nvPr/>
        </p:nvCxnSpPr>
        <p:spPr>
          <a:xfrm rot="16200000" flipH="1">
            <a:off x="1575816" y="5007864"/>
            <a:ext cx="676656" cy="146304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Elbow Connector 15"/>
          <p:cNvCxnSpPr>
            <a:stCxn id="7" idx="3"/>
            <a:endCxn id="8" idx="1"/>
          </p:cNvCxnSpPr>
          <p:nvPr/>
        </p:nvCxnSpPr>
        <p:spPr>
          <a:xfrm flipV="1">
            <a:off x="4474464" y="4693920"/>
            <a:ext cx="975360" cy="138379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6" idx="3"/>
            <a:endCxn id="8" idx="1"/>
          </p:cNvCxnSpPr>
          <p:nvPr/>
        </p:nvCxnSpPr>
        <p:spPr>
          <a:xfrm>
            <a:off x="4352544" y="3352800"/>
            <a:ext cx="1097280" cy="134112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8" idx="3"/>
            <a:endCxn id="9" idx="1"/>
          </p:cNvCxnSpPr>
          <p:nvPr/>
        </p:nvCxnSpPr>
        <p:spPr>
          <a:xfrm>
            <a:off x="6986016" y="4693920"/>
            <a:ext cx="2097024" cy="1270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0" idx="2"/>
          </p:cNvCxnSpPr>
          <p:nvPr/>
        </p:nvCxnSpPr>
        <p:spPr>
          <a:xfrm flipH="1">
            <a:off x="8168640" y="3035808"/>
            <a:ext cx="6096" cy="16581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7122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1310" y="587375"/>
            <a:ext cx="10943167" cy="1757240"/>
          </a:xfrm>
        </p:spPr>
        <p:txBody>
          <a:bodyPr>
            <a:normAutofit/>
          </a:bodyPr>
          <a:lstStyle/>
          <a:p>
            <a:r>
              <a:rPr lang="id-ID" sz="6000" dirty="0" smtClean="0"/>
              <a:t>Bab 1</a:t>
            </a:r>
            <a:endParaRPr lang="en-US" sz="6000" dirty="0"/>
          </a:p>
        </p:txBody>
      </p:sp>
      <p:sp>
        <p:nvSpPr>
          <p:cNvPr id="3" name="Subtitle 2"/>
          <p:cNvSpPr>
            <a:spLocks noGrp="1"/>
          </p:cNvSpPr>
          <p:nvPr>
            <p:ph type="subTitle" idx="1"/>
          </p:nvPr>
        </p:nvSpPr>
        <p:spPr>
          <a:xfrm>
            <a:off x="649979" y="2821110"/>
            <a:ext cx="10949517" cy="2770798"/>
          </a:xfrm>
        </p:spPr>
        <p:txBody>
          <a:bodyPr>
            <a:normAutofit/>
          </a:bodyPr>
          <a:lstStyle/>
          <a:p>
            <a:r>
              <a:rPr lang="id-ID" sz="4400" dirty="0" smtClean="0"/>
              <a:t>Organisasi Dan Perilaku Keorganisasian</a:t>
            </a:r>
            <a:endParaRPr lang="en-US" sz="4400" dirty="0"/>
          </a:p>
        </p:txBody>
      </p:sp>
    </p:spTree>
    <p:extLst>
      <p:ext uri="{BB962C8B-B14F-4D97-AF65-F5344CB8AC3E}">
        <p14:creationId xmlns:p14="http://schemas.microsoft.com/office/powerpoint/2010/main" val="37699329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FAKTOR-FAKTOR EKSTERNAL YANG MENENTUKAN KELOMPOK :</a:t>
            </a:r>
            <a:endParaRPr lang="en-US" dirty="0"/>
          </a:p>
        </p:txBody>
      </p:sp>
      <p:sp>
        <p:nvSpPr>
          <p:cNvPr id="3" name="Content Placeholder 2"/>
          <p:cNvSpPr>
            <a:spLocks noGrp="1"/>
          </p:cNvSpPr>
          <p:nvPr>
            <p:ph idx="1"/>
          </p:nvPr>
        </p:nvSpPr>
        <p:spPr/>
        <p:txBody>
          <a:bodyPr>
            <a:normAutofit/>
          </a:bodyPr>
          <a:lstStyle/>
          <a:p>
            <a:r>
              <a:rPr lang="en-US" dirty="0" smtClean="0"/>
              <a:t>STRATEGI ORGANISASI</a:t>
            </a:r>
          </a:p>
          <a:p>
            <a:r>
              <a:rPr lang="en-US" dirty="0" smtClean="0"/>
              <a:t>STRUKTUR WEWENANG </a:t>
            </a:r>
          </a:p>
          <a:p>
            <a:r>
              <a:rPr lang="en-US" dirty="0" smtClean="0"/>
              <a:t>PERATURAN</a:t>
            </a:r>
          </a:p>
          <a:p>
            <a:r>
              <a:rPr lang="en-US" dirty="0" smtClean="0"/>
              <a:t>SUMBER-SUMBER ORGANISASI</a:t>
            </a:r>
          </a:p>
          <a:p>
            <a:r>
              <a:rPr lang="en-US" dirty="0" smtClean="0"/>
              <a:t>PROSES SELEKSI</a:t>
            </a:r>
          </a:p>
          <a:p>
            <a:r>
              <a:rPr lang="en-US" dirty="0" smtClean="0"/>
              <a:t>PENILAIAN PRESTASI DAN SISTEM IMBALAN</a:t>
            </a:r>
          </a:p>
          <a:p>
            <a:r>
              <a:rPr lang="en-US" dirty="0" smtClean="0"/>
              <a:t>BUDAYA ORGANISASI</a:t>
            </a:r>
          </a:p>
          <a:p>
            <a:r>
              <a:rPr lang="en-US" dirty="0" smtClean="0"/>
              <a:t>FAKTOR LINGKUNGAN FISIK</a:t>
            </a:r>
            <a:endParaRPr lang="en-US" dirty="0"/>
          </a:p>
        </p:txBody>
      </p:sp>
    </p:spTree>
    <p:extLst>
      <p:ext uri="{BB962C8B-B14F-4D97-AF65-F5344CB8AC3E}">
        <p14:creationId xmlns:p14="http://schemas.microsoft.com/office/powerpoint/2010/main" val="42241984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SUMBER-SUMBER INTERN ANGGOTA KELOMPOK :</a:t>
            </a:r>
            <a:endParaRPr lang="en-US" dirty="0"/>
          </a:p>
        </p:txBody>
      </p:sp>
      <p:sp>
        <p:nvSpPr>
          <p:cNvPr id="3" name="Content Placeholder 2"/>
          <p:cNvSpPr>
            <a:spLocks noGrp="1"/>
          </p:cNvSpPr>
          <p:nvPr>
            <p:ph idx="1"/>
          </p:nvPr>
        </p:nvSpPr>
        <p:spPr/>
        <p:txBody>
          <a:bodyPr/>
          <a:lstStyle/>
          <a:p>
            <a:r>
              <a:rPr lang="en-US" dirty="0" smtClean="0"/>
              <a:t>KEMAMPUAN</a:t>
            </a:r>
          </a:p>
          <a:p>
            <a:r>
              <a:rPr lang="en-US" dirty="0" smtClean="0"/>
              <a:t>KARAKTERISTIK KEPRIBADIAN</a:t>
            </a:r>
          </a:p>
          <a:p>
            <a:pPr marL="0" indent="0">
              <a:buNone/>
            </a:pPr>
            <a:endParaRPr lang="en-US" dirty="0"/>
          </a:p>
        </p:txBody>
      </p:sp>
    </p:spTree>
    <p:extLst>
      <p:ext uri="{BB962C8B-B14F-4D97-AF65-F5344CB8AC3E}">
        <p14:creationId xmlns:p14="http://schemas.microsoft.com/office/powerpoint/2010/main" val="11506265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STRUKTUR KELOMPOK :</a:t>
            </a:r>
            <a:endParaRPr lang="en-US" dirty="0"/>
          </a:p>
        </p:txBody>
      </p:sp>
      <p:sp>
        <p:nvSpPr>
          <p:cNvPr id="3" name="Content Placeholder 2"/>
          <p:cNvSpPr>
            <a:spLocks noGrp="1"/>
          </p:cNvSpPr>
          <p:nvPr>
            <p:ph idx="1"/>
          </p:nvPr>
        </p:nvSpPr>
        <p:spPr/>
        <p:txBody>
          <a:bodyPr/>
          <a:lstStyle/>
          <a:p>
            <a:r>
              <a:rPr lang="en-US" dirty="0" smtClean="0"/>
              <a:t>KEPEMIMPINAN FORMAL</a:t>
            </a:r>
          </a:p>
          <a:p>
            <a:r>
              <a:rPr lang="en-US" dirty="0" smtClean="0"/>
              <a:t>PERAN : 	1) </a:t>
            </a:r>
            <a:r>
              <a:rPr lang="en-US" dirty="0" err="1" smtClean="0"/>
              <a:t>konflik</a:t>
            </a:r>
            <a:r>
              <a:rPr lang="en-US" dirty="0" smtClean="0"/>
              <a:t> </a:t>
            </a:r>
            <a:r>
              <a:rPr lang="en-US" dirty="0" err="1" smtClean="0"/>
              <a:t>peran</a:t>
            </a:r>
            <a:endParaRPr lang="en-US" dirty="0" smtClean="0"/>
          </a:p>
          <a:p>
            <a:pPr marL="0" indent="0">
              <a:buNone/>
            </a:pPr>
            <a:r>
              <a:rPr lang="en-US" dirty="0"/>
              <a:t>	 </a:t>
            </a:r>
            <a:r>
              <a:rPr lang="en-US" dirty="0" smtClean="0"/>
              <a:t>		2) </a:t>
            </a:r>
            <a:r>
              <a:rPr lang="en-US" dirty="0" err="1" smtClean="0"/>
              <a:t>identitas</a:t>
            </a:r>
            <a:r>
              <a:rPr lang="en-US" dirty="0" smtClean="0"/>
              <a:t> </a:t>
            </a:r>
            <a:r>
              <a:rPr lang="en-US" dirty="0" err="1" smtClean="0"/>
              <a:t>peran</a:t>
            </a:r>
            <a:endParaRPr lang="en-US" dirty="0" smtClean="0"/>
          </a:p>
          <a:p>
            <a:pPr marL="0" indent="0">
              <a:buNone/>
            </a:pPr>
            <a:r>
              <a:rPr lang="en-US" dirty="0"/>
              <a:t>	</a:t>
            </a:r>
            <a:r>
              <a:rPr lang="en-US" dirty="0" smtClean="0"/>
              <a:t>		3) </a:t>
            </a:r>
            <a:r>
              <a:rPr lang="en-US" dirty="0" err="1" smtClean="0"/>
              <a:t>persepsi</a:t>
            </a:r>
            <a:r>
              <a:rPr lang="en-US" dirty="0" smtClean="0"/>
              <a:t> </a:t>
            </a:r>
            <a:r>
              <a:rPr lang="en-US" dirty="0" err="1" smtClean="0"/>
              <a:t>peran</a:t>
            </a:r>
            <a:endParaRPr lang="en-US" dirty="0" smtClean="0"/>
          </a:p>
          <a:p>
            <a:r>
              <a:rPr lang="en-US" dirty="0" err="1" smtClean="0"/>
              <a:t>norma</a:t>
            </a:r>
            <a:r>
              <a:rPr lang="en-US" dirty="0" smtClean="0"/>
              <a:t> </a:t>
            </a:r>
            <a:endParaRPr lang="en-US" dirty="0"/>
          </a:p>
        </p:txBody>
      </p:sp>
    </p:spTree>
    <p:extLst>
      <p:ext uri="{BB962C8B-B14F-4D97-AF65-F5344CB8AC3E}">
        <p14:creationId xmlns:p14="http://schemas.microsoft.com/office/powerpoint/2010/main" val="20356968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Faktor</a:t>
            </a:r>
            <a:r>
              <a:rPr lang="en-US" dirty="0" smtClean="0"/>
              <a:t> lain :</a:t>
            </a:r>
            <a:endParaRPr lang="en-US" dirty="0"/>
          </a:p>
        </p:txBody>
      </p:sp>
      <p:sp>
        <p:nvSpPr>
          <p:cNvPr id="3" name="Content Placeholder 2"/>
          <p:cNvSpPr>
            <a:spLocks noGrp="1"/>
          </p:cNvSpPr>
          <p:nvPr>
            <p:ph idx="1"/>
          </p:nvPr>
        </p:nvSpPr>
        <p:spPr/>
        <p:txBody>
          <a:bodyPr/>
          <a:lstStyle/>
          <a:p>
            <a:r>
              <a:rPr lang="en-US" dirty="0" smtClean="0"/>
              <a:t>Status</a:t>
            </a:r>
          </a:p>
          <a:p>
            <a:r>
              <a:rPr lang="en-US" dirty="0" err="1" smtClean="0"/>
              <a:t>Ukuran</a:t>
            </a:r>
            <a:r>
              <a:rPr lang="en-US" dirty="0" smtClean="0"/>
              <a:t> </a:t>
            </a:r>
            <a:r>
              <a:rPr lang="en-US" dirty="0" err="1" smtClean="0"/>
              <a:t>kelompok</a:t>
            </a:r>
            <a:endParaRPr lang="en-US" dirty="0" smtClean="0"/>
          </a:p>
          <a:p>
            <a:r>
              <a:rPr lang="en-US" dirty="0" err="1" smtClean="0"/>
              <a:t>Komposisi</a:t>
            </a:r>
            <a:r>
              <a:rPr lang="en-US" dirty="0" smtClean="0"/>
              <a:t> </a:t>
            </a:r>
            <a:r>
              <a:rPr lang="en-US" dirty="0" err="1" smtClean="0"/>
              <a:t>anggota</a:t>
            </a:r>
            <a:r>
              <a:rPr lang="en-US" dirty="0" smtClean="0"/>
              <a:t> </a:t>
            </a:r>
            <a:r>
              <a:rPr lang="en-US" dirty="0" err="1" smtClean="0"/>
              <a:t>kelompok</a:t>
            </a:r>
            <a:r>
              <a:rPr lang="en-US" dirty="0" smtClean="0"/>
              <a:t> </a:t>
            </a:r>
          </a:p>
          <a:p>
            <a:r>
              <a:rPr lang="en-US" dirty="0" smtClean="0"/>
              <a:t>Proses </a:t>
            </a:r>
            <a:r>
              <a:rPr lang="en-US" dirty="0" err="1" smtClean="0"/>
              <a:t>kelompok</a:t>
            </a:r>
            <a:r>
              <a:rPr lang="en-US" dirty="0" smtClean="0"/>
              <a:t> </a:t>
            </a:r>
          </a:p>
          <a:p>
            <a:r>
              <a:rPr lang="en-US" dirty="0" err="1" smtClean="0"/>
              <a:t>Tugas</a:t>
            </a:r>
            <a:r>
              <a:rPr lang="en-US" dirty="0" smtClean="0"/>
              <a:t> </a:t>
            </a:r>
            <a:r>
              <a:rPr lang="en-US" dirty="0" err="1" smtClean="0"/>
              <a:t>kelompok</a:t>
            </a:r>
            <a:r>
              <a:rPr lang="en-US" dirty="0" smtClean="0"/>
              <a:t> </a:t>
            </a:r>
          </a:p>
          <a:p>
            <a:r>
              <a:rPr lang="en-US" dirty="0" err="1" smtClean="0"/>
              <a:t>Kohevisitas</a:t>
            </a:r>
            <a:r>
              <a:rPr lang="en-US" dirty="0" smtClean="0"/>
              <a:t> </a:t>
            </a:r>
            <a:r>
              <a:rPr lang="en-US" dirty="0" err="1" smtClean="0"/>
              <a:t>dalam</a:t>
            </a:r>
            <a:r>
              <a:rPr lang="en-US" dirty="0" smtClean="0"/>
              <a:t> </a:t>
            </a:r>
            <a:r>
              <a:rPr lang="en-US" dirty="0" err="1" smtClean="0"/>
              <a:t>kelompok</a:t>
            </a:r>
            <a:r>
              <a:rPr lang="en-US" dirty="0" smtClean="0"/>
              <a:t> </a:t>
            </a:r>
          </a:p>
          <a:p>
            <a:pPr marL="0" indent="0">
              <a:buNone/>
            </a:pPr>
            <a:endParaRPr lang="en-US" dirty="0"/>
          </a:p>
        </p:txBody>
      </p:sp>
    </p:spTree>
    <p:extLst>
      <p:ext uri="{BB962C8B-B14F-4D97-AF65-F5344CB8AC3E}">
        <p14:creationId xmlns:p14="http://schemas.microsoft.com/office/powerpoint/2010/main" val="32397510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Faktor</a:t>
            </a:r>
            <a:r>
              <a:rPr lang="en-US" dirty="0" smtClean="0"/>
              <a:t>-factor yang </a:t>
            </a:r>
            <a:r>
              <a:rPr lang="en-US" dirty="0" err="1" smtClean="0"/>
              <a:t>dapat</a:t>
            </a:r>
            <a:r>
              <a:rPr lang="en-US" dirty="0" smtClean="0"/>
              <a:t> </a:t>
            </a:r>
            <a:r>
              <a:rPr lang="en-US" dirty="0" err="1" smtClean="0"/>
              <a:t>meningkatkan</a:t>
            </a:r>
            <a:r>
              <a:rPr lang="en-US" dirty="0" smtClean="0"/>
              <a:t> </a:t>
            </a:r>
            <a:r>
              <a:rPr lang="en-US" dirty="0" err="1" smtClean="0"/>
              <a:t>kohevisitas</a:t>
            </a:r>
            <a:r>
              <a:rPr lang="en-US" dirty="0" smtClean="0"/>
              <a:t>/</a:t>
            </a:r>
            <a:r>
              <a:rPr lang="en-US" dirty="0" err="1" smtClean="0"/>
              <a:t>kepaduan</a:t>
            </a:r>
            <a:r>
              <a:rPr lang="en-US" dirty="0" smtClean="0"/>
              <a:t> :</a:t>
            </a:r>
            <a:endParaRPr lang="en-US" dirty="0"/>
          </a:p>
        </p:txBody>
      </p:sp>
      <p:sp>
        <p:nvSpPr>
          <p:cNvPr id="3" name="Content Placeholder 2"/>
          <p:cNvSpPr>
            <a:spLocks noGrp="1"/>
          </p:cNvSpPr>
          <p:nvPr>
            <p:ph idx="1"/>
          </p:nvPr>
        </p:nvSpPr>
        <p:spPr/>
        <p:txBody>
          <a:bodyPr/>
          <a:lstStyle/>
          <a:p>
            <a:r>
              <a:rPr lang="en-US" dirty="0" err="1" smtClean="0"/>
              <a:t>Kesamaan</a:t>
            </a:r>
            <a:r>
              <a:rPr lang="en-US" dirty="0" smtClean="0"/>
              <a:t> </a:t>
            </a:r>
            <a:r>
              <a:rPr lang="en-US" dirty="0" err="1" smtClean="0"/>
              <a:t>nilai</a:t>
            </a:r>
            <a:r>
              <a:rPr lang="en-US" dirty="0" smtClean="0"/>
              <a:t> </a:t>
            </a:r>
            <a:r>
              <a:rPr lang="en-US" dirty="0" err="1" smtClean="0"/>
              <a:t>dan</a:t>
            </a:r>
            <a:r>
              <a:rPr lang="en-US" dirty="0" smtClean="0"/>
              <a:t> </a:t>
            </a:r>
            <a:r>
              <a:rPr lang="en-US" dirty="0" err="1" smtClean="0"/>
              <a:t>tujuan</a:t>
            </a:r>
            <a:r>
              <a:rPr lang="en-US" dirty="0" smtClean="0"/>
              <a:t> </a:t>
            </a:r>
          </a:p>
          <a:p>
            <a:r>
              <a:rPr lang="en-US" dirty="0" err="1" smtClean="0"/>
              <a:t>Keberhasilan</a:t>
            </a:r>
            <a:r>
              <a:rPr lang="en-US" dirty="0" smtClean="0"/>
              <a:t> </a:t>
            </a:r>
            <a:r>
              <a:rPr lang="en-US" dirty="0" err="1" smtClean="0"/>
              <a:t>dalam</a:t>
            </a:r>
            <a:r>
              <a:rPr lang="en-US" dirty="0" smtClean="0"/>
              <a:t> </a:t>
            </a:r>
            <a:r>
              <a:rPr lang="en-US" dirty="0" err="1" smtClean="0"/>
              <a:t>mencapai</a:t>
            </a:r>
            <a:r>
              <a:rPr lang="en-US" dirty="0" smtClean="0"/>
              <a:t> </a:t>
            </a:r>
            <a:r>
              <a:rPr lang="en-US" dirty="0" err="1" smtClean="0"/>
              <a:t>tujuan</a:t>
            </a:r>
            <a:endParaRPr lang="en-US" dirty="0" smtClean="0"/>
          </a:p>
          <a:p>
            <a:r>
              <a:rPr lang="en-US" dirty="0" smtClean="0"/>
              <a:t>Status </a:t>
            </a:r>
            <a:r>
              <a:rPr lang="en-US" dirty="0" err="1" smtClean="0"/>
              <a:t>kelompok</a:t>
            </a:r>
            <a:r>
              <a:rPr lang="en-US" dirty="0" smtClean="0"/>
              <a:t> </a:t>
            </a:r>
          </a:p>
          <a:p>
            <a:r>
              <a:rPr lang="en-US" dirty="0" err="1" smtClean="0"/>
              <a:t>Penyelesaian</a:t>
            </a:r>
            <a:r>
              <a:rPr lang="en-US" dirty="0" smtClean="0"/>
              <a:t> </a:t>
            </a:r>
            <a:r>
              <a:rPr lang="en-US" dirty="0" err="1" smtClean="0"/>
              <a:t>perbedaan</a:t>
            </a:r>
            <a:r>
              <a:rPr lang="en-US" dirty="0" smtClean="0"/>
              <a:t> </a:t>
            </a:r>
          </a:p>
          <a:p>
            <a:r>
              <a:rPr lang="en-US" dirty="0" err="1" smtClean="0"/>
              <a:t>Kecocokan</a:t>
            </a:r>
            <a:r>
              <a:rPr lang="en-US" dirty="0" smtClean="0"/>
              <a:t> </a:t>
            </a:r>
            <a:r>
              <a:rPr lang="en-US" dirty="0" err="1" smtClean="0"/>
              <a:t>terhadap</a:t>
            </a:r>
            <a:r>
              <a:rPr lang="en-US" dirty="0" smtClean="0"/>
              <a:t> </a:t>
            </a:r>
            <a:r>
              <a:rPr lang="en-US" dirty="0" err="1" smtClean="0"/>
              <a:t>norma-norma</a:t>
            </a:r>
            <a:r>
              <a:rPr lang="en-US" dirty="0" smtClean="0"/>
              <a:t> </a:t>
            </a:r>
          </a:p>
          <a:p>
            <a:r>
              <a:rPr lang="en-US" dirty="0" err="1" smtClean="0"/>
              <a:t>Daya</a:t>
            </a:r>
            <a:r>
              <a:rPr lang="en-US" dirty="0" smtClean="0"/>
              <a:t> Tarik </a:t>
            </a:r>
            <a:r>
              <a:rPr lang="en-US" dirty="0" err="1" smtClean="0"/>
              <a:t>pribadi</a:t>
            </a:r>
            <a:r>
              <a:rPr lang="en-US" dirty="0" smtClean="0"/>
              <a:t> </a:t>
            </a:r>
          </a:p>
          <a:p>
            <a:r>
              <a:rPr lang="en-US" dirty="0" err="1" smtClean="0"/>
              <a:t>Pengakuan</a:t>
            </a:r>
            <a:r>
              <a:rPr lang="en-US" dirty="0" smtClean="0"/>
              <a:t> </a:t>
            </a:r>
            <a:r>
              <a:rPr lang="en-US" dirty="0" err="1" smtClean="0"/>
              <a:t>dan</a:t>
            </a:r>
            <a:r>
              <a:rPr lang="en-US" dirty="0" smtClean="0"/>
              <a:t> </a:t>
            </a:r>
            <a:r>
              <a:rPr lang="en-US" dirty="0" err="1" smtClean="0"/>
              <a:t>penghargaan</a:t>
            </a:r>
            <a:r>
              <a:rPr lang="en-US" dirty="0" smtClean="0"/>
              <a:t> </a:t>
            </a:r>
            <a:endParaRPr lang="en-US" dirty="0"/>
          </a:p>
        </p:txBody>
      </p:sp>
    </p:spTree>
    <p:extLst>
      <p:ext uri="{BB962C8B-B14F-4D97-AF65-F5344CB8AC3E}">
        <p14:creationId xmlns:p14="http://schemas.microsoft.com/office/powerpoint/2010/main" val="29243022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Faktor-faktor</a:t>
            </a:r>
            <a:r>
              <a:rPr lang="en-US" dirty="0" smtClean="0"/>
              <a:t> yang </a:t>
            </a:r>
            <a:r>
              <a:rPr lang="en-US" dirty="0" err="1" smtClean="0"/>
              <a:t>dapat</a:t>
            </a:r>
            <a:r>
              <a:rPr lang="en-US" dirty="0" smtClean="0"/>
              <a:t> </a:t>
            </a:r>
            <a:r>
              <a:rPr lang="en-US" dirty="0" err="1" smtClean="0"/>
              <a:t>menurunkan</a:t>
            </a:r>
            <a:r>
              <a:rPr lang="en-US" dirty="0" smtClean="0"/>
              <a:t> </a:t>
            </a:r>
            <a:r>
              <a:rPr lang="en-US" dirty="0" err="1" smtClean="0"/>
              <a:t>tingkat</a:t>
            </a:r>
            <a:r>
              <a:rPr lang="en-US" dirty="0" smtClean="0"/>
              <a:t> </a:t>
            </a:r>
            <a:r>
              <a:rPr lang="en-US" dirty="0" err="1" smtClean="0"/>
              <a:t>kepaduan</a:t>
            </a:r>
            <a:r>
              <a:rPr lang="en-US" dirty="0" smtClean="0"/>
              <a:t>/</a:t>
            </a:r>
            <a:r>
              <a:rPr lang="en-US" dirty="0" err="1" smtClean="0"/>
              <a:t>kohevisitas</a:t>
            </a:r>
            <a:r>
              <a:rPr lang="en-US" dirty="0" smtClean="0"/>
              <a:t> :</a:t>
            </a:r>
            <a:endParaRPr lang="en-US" dirty="0"/>
          </a:p>
        </p:txBody>
      </p:sp>
      <p:sp>
        <p:nvSpPr>
          <p:cNvPr id="3" name="Content Placeholder 2"/>
          <p:cNvSpPr>
            <a:spLocks noGrp="1"/>
          </p:cNvSpPr>
          <p:nvPr>
            <p:ph idx="1"/>
          </p:nvPr>
        </p:nvSpPr>
        <p:spPr/>
        <p:txBody>
          <a:bodyPr/>
          <a:lstStyle/>
          <a:p>
            <a:r>
              <a:rPr lang="en-US" dirty="0" err="1" smtClean="0"/>
              <a:t>Ketidaksamaan</a:t>
            </a:r>
            <a:r>
              <a:rPr lang="en-US" dirty="0" smtClean="0"/>
              <a:t> </a:t>
            </a:r>
            <a:r>
              <a:rPr lang="en-US" dirty="0" err="1" smtClean="0"/>
              <a:t>tentang</a:t>
            </a:r>
            <a:r>
              <a:rPr lang="en-US" dirty="0" smtClean="0"/>
              <a:t> </a:t>
            </a:r>
            <a:r>
              <a:rPr lang="en-US" dirty="0" err="1" smtClean="0"/>
              <a:t>tujuan</a:t>
            </a:r>
            <a:r>
              <a:rPr lang="en-US" dirty="0" smtClean="0"/>
              <a:t> </a:t>
            </a:r>
          </a:p>
          <a:p>
            <a:r>
              <a:rPr lang="en-US" dirty="0" err="1" smtClean="0"/>
              <a:t>Besarnya</a:t>
            </a:r>
            <a:r>
              <a:rPr lang="en-US" dirty="0" smtClean="0"/>
              <a:t> </a:t>
            </a:r>
            <a:r>
              <a:rPr lang="en-US" dirty="0" err="1" smtClean="0"/>
              <a:t>anggota</a:t>
            </a:r>
            <a:r>
              <a:rPr lang="en-US" dirty="0" smtClean="0"/>
              <a:t> </a:t>
            </a:r>
            <a:r>
              <a:rPr lang="en-US" dirty="0" err="1" smtClean="0"/>
              <a:t>kelompok</a:t>
            </a:r>
            <a:r>
              <a:rPr lang="en-US" dirty="0" smtClean="0"/>
              <a:t> </a:t>
            </a:r>
          </a:p>
          <a:p>
            <a:r>
              <a:rPr lang="en-US" dirty="0" err="1" smtClean="0"/>
              <a:t>Pengalaman</a:t>
            </a:r>
            <a:r>
              <a:rPr lang="en-US" dirty="0" smtClean="0"/>
              <a:t> yang </a:t>
            </a:r>
            <a:r>
              <a:rPr lang="en-US" dirty="0" err="1" smtClean="0"/>
              <a:t>tidak</a:t>
            </a:r>
            <a:r>
              <a:rPr lang="en-US" dirty="0" smtClean="0"/>
              <a:t> </a:t>
            </a:r>
            <a:r>
              <a:rPr lang="en-US" dirty="0" err="1" smtClean="0"/>
              <a:t>menyenangkan</a:t>
            </a:r>
            <a:r>
              <a:rPr lang="en-US" dirty="0"/>
              <a:t> </a:t>
            </a:r>
            <a:r>
              <a:rPr lang="en-US" dirty="0" err="1" smtClean="0"/>
              <a:t>dengan</a:t>
            </a:r>
            <a:r>
              <a:rPr lang="en-US" dirty="0" smtClean="0"/>
              <a:t> </a:t>
            </a:r>
            <a:r>
              <a:rPr lang="en-US" dirty="0" err="1" smtClean="0"/>
              <a:t>kelompok</a:t>
            </a:r>
            <a:endParaRPr lang="en-US" dirty="0" smtClean="0"/>
          </a:p>
          <a:p>
            <a:r>
              <a:rPr lang="en-US" dirty="0" err="1" smtClean="0"/>
              <a:t>Persaingan</a:t>
            </a:r>
            <a:r>
              <a:rPr lang="en-US" dirty="0" smtClean="0"/>
              <a:t> </a:t>
            </a:r>
            <a:r>
              <a:rPr lang="en-US" dirty="0" err="1" smtClean="0"/>
              <a:t>interen</a:t>
            </a:r>
            <a:r>
              <a:rPr lang="en-US" dirty="0" smtClean="0"/>
              <a:t> </a:t>
            </a:r>
            <a:r>
              <a:rPr lang="en-US" dirty="0" err="1" smtClean="0"/>
              <a:t>antar</a:t>
            </a:r>
            <a:r>
              <a:rPr lang="en-US" dirty="0" smtClean="0"/>
              <a:t> </a:t>
            </a:r>
            <a:r>
              <a:rPr lang="en-US" dirty="0" err="1" smtClean="0"/>
              <a:t>anggota</a:t>
            </a:r>
            <a:r>
              <a:rPr lang="en-US" dirty="0" smtClean="0"/>
              <a:t> </a:t>
            </a:r>
            <a:r>
              <a:rPr lang="en-US" dirty="0" err="1" smtClean="0"/>
              <a:t>kelompok</a:t>
            </a:r>
            <a:r>
              <a:rPr lang="en-US" dirty="0" smtClean="0"/>
              <a:t> </a:t>
            </a:r>
          </a:p>
          <a:p>
            <a:r>
              <a:rPr lang="en-US" dirty="0" err="1" smtClean="0"/>
              <a:t>dominasi</a:t>
            </a:r>
            <a:r>
              <a:rPr lang="en-US" dirty="0" smtClean="0"/>
              <a:t> </a:t>
            </a:r>
            <a:endParaRPr lang="en-US" dirty="0"/>
          </a:p>
        </p:txBody>
      </p:sp>
    </p:spTree>
    <p:extLst>
      <p:ext uri="{BB962C8B-B14F-4D97-AF65-F5344CB8AC3E}">
        <p14:creationId xmlns:p14="http://schemas.microsoft.com/office/powerpoint/2010/main" val="34579765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Bab 4</a:t>
            </a:r>
            <a:endParaRPr lang="en-US" dirty="0"/>
          </a:p>
        </p:txBody>
      </p:sp>
      <p:sp>
        <p:nvSpPr>
          <p:cNvPr id="3" name="Content Placeholder 2"/>
          <p:cNvSpPr>
            <a:spLocks noGrp="1"/>
          </p:cNvSpPr>
          <p:nvPr>
            <p:ph idx="1"/>
          </p:nvPr>
        </p:nvSpPr>
        <p:spPr>
          <a:xfrm>
            <a:off x="1141413" y="1048513"/>
            <a:ext cx="9905998" cy="4742688"/>
          </a:xfrm>
        </p:spPr>
        <p:txBody>
          <a:bodyPr/>
          <a:lstStyle/>
          <a:p>
            <a:pPr marL="0" indent="0" algn="ctr">
              <a:buNone/>
            </a:pPr>
            <a:r>
              <a:rPr lang="en-US" sz="6600" b="1" dirty="0" err="1" smtClean="0"/>
              <a:t>Kekuasaan</a:t>
            </a:r>
            <a:r>
              <a:rPr lang="en-US" sz="6600" b="1" dirty="0" smtClean="0"/>
              <a:t> </a:t>
            </a:r>
            <a:r>
              <a:rPr lang="en-US" sz="6600" b="1" dirty="0" err="1" smtClean="0"/>
              <a:t>dan</a:t>
            </a:r>
            <a:r>
              <a:rPr lang="en-US" sz="6600" b="1" dirty="0" smtClean="0"/>
              <a:t> </a:t>
            </a:r>
            <a:r>
              <a:rPr lang="en-US" sz="6600" b="1" dirty="0" err="1" smtClean="0"/>
              <a:t>politik</a:t>
            </a:r>
            <a:endParaRPr lang="en-US" sz="6600" b="1" dirty="0"/>
          </a:p>
        </p:txBody>
      </p:sp>
    </p:spTree>
    <p:extLst>
      <p:ext uri="{BB962C8B-B14F-4D97-AF65-F5344CB8AC3E}">
        <p14:creationId xmlns:p14="http://schemas.microsoft.com/office/powerpoint/2010/main" val="7424172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41413" y="1048513"/>
            <a:ext cx="9905998" cy="4742688"/>
          </a:xfrm>
        </p:spPr>
        <p:txBody>
          <a:bodyPr>
            <a:normAutofit lnSpcReduction="10000"/>
          </a:bodyPr>
          <a:lstStyle/>
          <a:p>
            <a:r>
              <a:rPr lang="en-US" sz="3600" b="1" dirty="0" err="1" smtClean="0"/>
              <a:t>Kekuasaan</a:t>
            </a:r>
            <a:r>
              <a:rPr lang="en-US" sz="3600" b="1" dirty="0" smtClean="0"/>
              <a:t>  </a:t>
            </a:r>
            <a:r>
              <a:rPr lang="en-US" sz="3600" b="1" dirty="0" err="1" smtClean="0"/>
              <a:t>adalah</a:t>
            </a:r>
            <a:r>
              <a:rPr lang="en-US" sz="3600" b="1" dirty="0" smtClean="0"/>
              <a:t> </a:t>
            </a:r>
            <a:r>
              <a:rPr lang="en-US" sz="3600" b="1" dirty="0" err="1" smtClean="0"/>
              <a:t>kemampuan</a:t>
            </a:r>
            <a:r>
              <a:rPr lang="en-US" sz="3600" b="1" dirty="0" smtClean="0"/>
              <a:t> </a:t>
            </a:r>
            <a:r>
              <a:rPr lang="en-US" sz="3600" b="1" dirty="0" err="1" smtClean="0"/>
              <a:t>seseorang</a:t>
            </a:r>
            <a:r>
              <a:rPr lang="en-US" sz="3600" b="1" dirty="0" smtClean="0"/>
              <a:t> </a:t>
            </a:r>
            <a:r>
              <a:rPr lang="en-US" sz="3600" b="1" dirty="0" err="1" smtClean="0"/>
              <a:t>atau</a:t>
            </a:r>
            <a:r>
              <a:rPr lang="en-US" sz="3600" b="1" dirty="0" smtClean="0"/>
              <a:t> </a:t>
            </a:r>
            <a:r>
              <a:rPr lang="en-US" sz="3600" b="1" dirty="0" err="1" smtClean="0"/>
              <a:t>kelompok</a:t>
            </a:r>
            <a:r>
              <a:rPr lang="en-US" sz="3600" b="1" dirty="0" smtClean="0"/>
              <a:t> </a:t>
            </a:r>
            <a:r>
              <a:rPr lang="en-US" sz="3600" b="1" dirty="0" err="1" smtClean="0"/>
              <a:t>untuk</a:t>
            </a:r>
            <a:r>
              <a:rPr lang="en-US" sz="3600" b="1" dirty="0" smtClean="0"/>
              <a:t> </a:t>
            </a:r>
            <a:r>
              <a:rPr lang="en-US" sz="3600" b="1" dirty="0" err="1" smtClean="0"/>
              <a:t>mempengaruhi</a:t>
            </a:r>
            <a:r>
              <a:rPr lang="en-US" sz="3600" b="1" dirty="0" smtClean="0"/>
              <a:t> orang lain </a:t>
            </a:r>
            <a:r>
              <a:rPr lang="en-US" sz="3600" b="1" dirty="0" err="1" smtClean="0"/>
              <a:t>baik</a:t>
            </a:r>
            <a:r>
              <a:rPr lang="en-US" sz="3600" b="1" dirty="0" smtClean="0"/>
              <a:t> </a:t>
            </a:r>
            <a:r>
              <a:rPr lang="en-US" sz="3600" b="1" dirty="0" err="1" smtClean="0"/>
              <a:t>sebagai</a:t>
            </a:r>
            <a:r>
              <a:rPr lang="en-US" sz="3600" b="1" dirty="0" smtClean="0"/>
              <a:t> </a:t>
            </a:r>
            <a:r>
              <a:rPr lang="en-US" sz="3600" b="1" dirty="0" err="1" smtClean="0"/>
              <a:t>individu</a:t>
            </a:r>
            <a:r>
              <a:rPr lang="en-US" sz="3600" b="1" dirty="0" smtClean="0"/>
              <a:t> </a:t>
            </a:r>
            <a:r>
              <a:rPr lang="en-US" sz="3600" b="1" dirty="0" err="1" smtClean="0"/>
              <a:t>atau</a:t>
            </a:r>
            <a:r>
              <a:rPr lang="en-US" sz="3600" b="1" dirty="0" smtClean="0"/>
              <a:t> </a:t>
            </a:r>
            <a:r>
              <a:rPr lang="en-US" sz="3600" b="1" dirty="0" err="1" smtClean="0"/>
              <a:t>kelompok</a:t>
            </a:r>
            <a:endParaRPr lang="en-US" sz="3600" b="1" dirty="0" smtClean="0"/>
          </a:p>
          <a:p>
            <a:r>
              <a:rPr lang="en-US" sz="3600" b="1" dirty="0" err="1" smtClean="0"/>
              <a:t>Politik</a:t>
            </a:r>
            <a:r>
              <a:rPr lang="en-US" sz="3600" b="1" dirty="0" smtClean="0"/>
              <a:t> </a:t>
            </a:r>
            <a:r>
              <a:rPr lang="en-US" sz="3600" b="1" dirty="0" err="1" smtClean="0"/>
              <a:t>adalah</a:t>
            </a:r>
            <a:r>
              <a:rPr lang="en-US" sz="3600" b="1" dirty="0" smtClean="0"/>
              <a:t> </a:t>
            </a:r>
            <a:r>
              <a:rPr lang="en-US" sz="3600" b="1" dirty="0" err="1" smtClean="0"/>
              <a:t>aktivitas</a:t>
            </a:r>
            <a:r>
              <a:rPr lang="en-US" sz="3600" b="1" dirty="0" smtClean="0"/>
              <a:t> </a:t>
            </a:r>
            <a:r>
              <a:rPr lang="en-US" sz="3600" b="1" dirty="0" err="1" smtClean="0"/>
              <a:t>untuk</a:t>
            </a:r>
            <a:r>
              <a:rPr lang="en-US" sz="3600" b="1" dirty="0" smtClean="0"/>
              <a:t> </a:t>
            </a:r>
            <a:r>
              <a:rPr lang="en-US" sz="3600" b="1" dirty="0" err="1" smtClean="0"/>
              <a:t>mendapatkan</a:t>
            </a:r>
            <a:r>
              <a:rPr lang="en-US" sz="3600" b="1" dirty="0" smtClean="0"/>
              <a:t>, </a:t>
            </a:r>
            <a:r>
              <a:rPr lang="en-US" sz="3600" b="1" dirty="0" err="1" smtClean="0"/>
              <a:t>mengembangkan</a:t>
            </a:r>
            <a:r>
              <a:rPr lang="en-US" sz="3600" b="1" dirty="0" smtClean="0"/>
              <a:t>, </a:t>
            </a:r>
            <a:r>
              <a:rPr lang="en-US" sz="3600" b="1" dirty="0" err="1" smtClean="0"/>
              <a:t>menggunakan</a:t>
            </a:r>
            <a:r>
              <a:rPr lang="en-US" sz="3600" b="1" dirty="0" smtClean="0"/>
              <a:t> </a:t>
            </a:r>
            <a:r>
              <a:rPr lang="en-US" sz="3600" b="1" dirty="0" err="1" smtClean="0"/>
              <a:t>kekuasaan</a:t>
            </a:r>
            <a:r>
              <a:rPr lang="en-US" sz="3600" b="1" dirty="0" smtClean="0"/>
              <a:t> </a:t>
            </a:r>
            <a:r>
              <a:rPr lang="en-US" sz="3600" b="1" dirty="0" err="1" smtClean="0"/>
              <a:t>dan</a:t>
            </a:r>
            <a:r>
              <a:rPr lang="en-US" sz="3600" b="1" dirty="0" smtClean="0"/>
              <a:t> </a:t>
            </a:r>
            <a:r>
              <a:rPr lang="en-US" sz="3600" b="1" dirty="0" err="1" smtClean="0"/>
              <a:t>sumber-sumber</a:t>
            </a:r>
            <a:r>
              <a:rPr lang="en-US" sz="3600" b="1" dirty="0" smtClean="0"/>
              <a:t> </a:t>
            </a:r>
            <a:r>
              <a:rPr lang="en-US" sz="3600" b="1" dirty="0" err="1" smtClean="0"/>
              <a:t>lainnya</a:t>
            </a:r>
            <a:r>
              <a:rPr lang="en-US" sz="3600" b="1" dirty="0" smtClean="0"/>
              <a:t> </a:t>
            </a:r>
            <a:r>
              <a:rPr lang="en-US" sz="3600" b="1" dirty="0" err="1" smtClean="0"/>
              <a:t>untuk</a:t>
            </a:r>
            <a:r>
              <a:rPr lang="en-US" sz="3600" b="1" dirty="0" smtClean="0"/>
              <a:t> </a:t>
            </a:r>
            <a:r>
              <a:rPr lang="en-US" sz="3600" b="1" dirty="0" err="1" smtClean="0"/>
              <a:t>memperoleh</a:t>
            </a:r>
            <a:r>
              <a:rPr lang="en-US" sz="3600" b="1" dirty="0" smtClean="0"/>
              <a:t> </a:t>
            </a:r>
            <a:r>
              <a:rPr lang="en-US" sz="3600" b="1" dirty="0" err="1" smtClean="0"/>
              <a:t>hasil</a:t>
            </a:r>
            <a:r>
              <a:rPr lang="en-US" sz="3600" b="1" dirty="0" smtClean="0"/>
              <a:t> yang </a:t>
            </a:r>
            <a:r>
              <a:rPr lang="en-US" sz="3600" b="1" dirty="0" err="1" smtClean="0"/>
              <a:t>diinginkan</a:t>
            </a:r>
            <a:r>
              <a:rPr lang="en-US" sz="3600" b="1" dirty="0" smtClean="0"/>
              <a:t> </a:t>
            </a:r>
            <a:r>
              <a:rPr lang="en-US" sz="3600" b="1" dirty="0" err="1" smtClean="0"/>
              <a:t>dalam</a:t>
            </a:r>
            <a:r>
              <a:rPr lang="en-US" sz="3600" b="1" dirty="0" smtClean="0"/>
              <a:t> </a:t>
            </a:r>
            <a:r>
              <a:rPr lang="en-US" sz="3600" b="1" dirty="0" err="1" smtClean="0"/>
              <a:t>situasi</a:t>
            </a:r>
            <a:r>
              <a:rPr lang="en-US" sz="3600" b="1" dirty="0" smtClean="0"/>
              <a:t> </a:t>
            </a:r>
            <a:r>
              <a:rPr lang="en-US" sz="3600" b="1" dirty="0" err="1" smtClean="0"/>
              <a:t>dimana</a:t>
            </a:r>
            <a:r>
              <a:rPr lang="en-US" sz="3600" b="1" dirty="0" smtClean="0"/>
              <a:t> </a:t>
            </a:r>
            <a:r>
              <a:rPr lang="en-US" sz="3600" b="1" dirty="0" err="1" smtClean="0"/>
              <a:t>adanya</a:t>
            </a:r>
            <a:r>
              <a:rPr lang="en-US" sz="3600" b="1" dirty="0" smtClean="0"/>
              <a:t> </a:t>
            </a:r>
            <a:r>
              <a:rPr lang="en-US" sz="3600" b="1" dirty="0" err="1" smtClean="0"/>
              <a:t>ketidakpastian</a:t>
            </a:r>
            <a:r>
              <a:rPr lang="en-US" sz="3600" b="1" dirty="0" smtClean="0"/>
              <a:t>  (jones,1985)</a:t>
            </a:r>
            <a:endParaRPr lang="en-US" sz="3600" b="1" dirty="0"/>
          </a:p>
        </p:txBody>
      </p:sp>
    </p:spTree>
    <p:extLst>
      <p:ext uri="{BB962C8B-B14F-4D97-AF65-F5344CB8AC3E}">
        <p14:creationId xmlns:p14="http://schemas.microsoft.com/office/powerpoint/2010/main" val="11664429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53440" y="2365248"/>
            <a:ext cx="1743456" cy="29016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prstClr val="white"/>
                </a:solidFill>
              </a:rPr>
              <a:t>Pelaku</a:t>
            </a:r>
            <a:r>
              <a:rPr lang="en-US" dirty="0" smtClean="0">
                <a:solidFill>
                  <a:prstClr val="white"/>
                </a:solidFill>
              </a:rPr>
              <a:t> </a:t>
            </a:r>
            <a:r>
              <a:rPr lang="en-US" dirty="0" err="1" smtClean="0">
                <a:solidFill>
                  <a:prstClr val="white"/>
                </a:solidFill>
              </a:rPr>
              <a:t>kekuasaan</a:t>
            </a:r>
            <a:r>
              <a:rPr lang="en-US" dirty="0" smtClean="0">
                <a:solidFill>
                  <a:prstClr val="white"/>
                </a:solidFill>
              </a:rPr>
              <a:t> :</a:t>
            </a:r>
          </a:p>
          <a:p>
            <a:pPr algn="ctr"/>
            <a:endParaRPr lang="en-US" dirty="0" smtClean="0">
              <a:solidFill>
                <a:prstClr val="white"/>
              </a:solidFill>
            </a:endParaRPr>
          </a:p>
          <a:p>
            <a:pPr algn="ctr"/>
            <a:r>
              <a:rPr lang="en-US" dirty="0" err="1" smtClean="0">
                <a:solidFill>
                  <a:prstClr val="white"/>
                </a:solidFill>
              </a:rPr>
              <a:t>Legitimasi</a:t>
            </a:r>
            <a:endParaRPr lang="en-US" dirty="0" smtClean="0">
              <a:solidFill>
                <a:prstClr val="white"/>
              </a:solidFill>
            </a:endParaRPr>
          </a:p>
          <a:p>
            <a:pPr algn="ctr"/>
            <a:r>
              <a:rPr lang="en-US" dirty="0" err="1" smtClean="0">
                <a:solidFill>
                  <a:prstClr val="white"/>
                </a:solidFill>
              </a:rPr>
              <a:t>Imbalan</a:t>
            </a:r>
            <a:endParaRPr lang="en-US" dirty="0" smtClean="0">
              <a:solidFill>
                <a:prstClr val="white"/>
              </a:solidFill>
            </a:endParaRPr>
          </a:p>
          <a:p>
            <a:pPr algn="ctr"/>
            <a:r>
              <a:rPr lang="en-US" dirty="0" err="1" smtClean="0">
                <a:solidFill>
                  <a:prstClr val="white"/>
                </a:solidFill>
              </a:rPr>
              <a:t>Paksaan</a:t>
            </a:r>
            <a:endParaRPr lang="en-US" dirty="0" smtClean="0">
              <a:solidFill>
                <a:prstClr val="white"/>
              </a:solidFill>
            </a:endParaRPr>
          </a:p>
          <a:p>
            <a:pPr algn="ctr"/>
            <a:r>
              <a:rPr lang="en-US" dirty="0" smtClean="0">
                <a:solidFill>
                  <a:prstClr val="white"/>
                </a:solidFill>
              </a:rPr>
              <a:t>Ahli </a:t>
            </a:r>
          </a:p>
          <a:p>
            <a:pPr algn="ctr"/>
            <a:r>
              <a:rPr lang="en-US" dirty="0" err="1" smtClean="0">
                <a:solidFill>
                  <a:prstClr val="white"/>
                </a:solidFill>
              </a:rPr>
              <a:t>Referen</a:t>
            </a:r>
            <a:endParaRPr lang="en-US" dirty="0" smtClean="0">
              <a:solidFill>
                <a:prstClr val="white"/>
              </a:solidFill>
            </a:endParaRPr>
          </a:p>
          <a:p>
            <a:pPr algn="ctr"/>
            <a:r>
              <a:rPr lang="en-US" dirty="0" err="1" smtClean="0">
                <a:solidFill>
                  <a:prstClr val="white"/>
                </a:solidFill>
              </a:rPr>
              <a:t>Informasi</a:t>
            </a:r>
            <a:r>
              <a:rPr lang="en-US" dirty="0" smtClean="0">
                <a:solidFill>
                  <a:prstClr val="white"/>
                </a:solidFill>
              </a:rPr>
              <a:t> </a:t>
            </a:r>
          </a:p>
        </p:txBody>
      </p:sp>
      <p:sp>
        <p:nvSpPr>
          <p:cNvPr id="5" name="Rectangle 4"/>
          <p:cNvSpPr/>
          <p:nvPr/>
        </p:nvSpPr>
        <p:spPr>
          <a:xfrm>
            <a:off x="3608832" y="1133856"/>
            <a:ext cx="3718560" cy="20238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prstClr val="white"/>
                </a:solidFill>
              </a:rPr>
              <a:t>Karakteristik</a:t>
            </a:r>
            <a:r>
              <a:rPr lang="en-US" dirty="0" smtClean="0">
                <a:solidFill>
                  <a:prstClr val="white"/>
                </a:solidFill>
              </a:rPr>
              <a:t> orang </a:t>
            </a:r>
            <a:r>
              <a:rPr lang="en-US" dirty="0" err="1" smtClean="0">
                <a:solidFill>
                  <a:prstClr val="white"/>
                </a:solidFill>
              </a:rPr>
              <a:t>yg</a:t>
            </a:r>
            <a:r>
              <a:rPr lang="en-US" dirty="0" smtClean="0">
                <a:solidFill>
                  <a:prstClr val="white"/>
                </a:solidFill>
              </a:rPr>
              <a:t> </a:t>
            </a:r>
            <a:r>
              <a:rPr lang="en-US" dirty="0" err="1" smtClean="0">
                <a:solidFill>
                  <a:prstClr val="white"/>
                </a:solidFill>
              </a:rPr>
              <a:t>dipengaruhi</a:t>
            </a:r>
            <a:r>
              <a:rPr lang="en-US" dirty="0" smtClean="0">
                <a:solidFill>
                  <a:prstClr val="white"/>
                </a:solidFill>
              </a:rPr>
              <a:t> :</a:t>
            </a:r>
          </a:p>
          <a:p>
            <a:pPr algn="ctr"/>
            <a:endParaRPr lang="en-US" dirty="0">
              <a:solidFill>
                <a:prstClr val="white"/>
              </a:solidFill>
            </a:endParaRPr>
          </a:p>
          <a:p>
            <a:pPr algn="ctr"/>
            <a:r>
              <a:rPr lang="en-US" dirty="0" err="1" smtClean="0">
                <a:solidFill>
                  <a:prstClr val="white"/>
                </a:solidFill>
              </a:rPr>
              <a:t>Kepribadian</a:t>
            </a:r>
            <a:endParaRPr lang="en-US" dirty="0" smtClean="0">
              <a:solidFill>
                <a:prstClr val="white"/>
              </a:solidFill>
            </a:endParaRPr>
          </a:p>
          <a:p>
            <a:pPr algn="ctr"/>
            <a:r>
              <a:rPr lang="en-US" dirty="0" err="1" smtClean="0">
                <a:solidFill>
                  <a:prstClr val="white"/>
                </a:solidFill>
              </a:rPr>
              <a:t>Jenis</a:t>
            </a:r>
            <a:r>
              <a:rPr lang="en-US" dirty="0" smtClean="0">
                <a:solidFill>
                  <a:prstClr val="white"/>
                </a:solidFill>
              </a:rPr>
              <a:t> </a:t>
            </a:r>
            <a:r>
              <a:rPr lang="en-US" dirty="0" err="1" smtClean="0">
                <a:solidFill>
                  <a:prstClr val="white"/>
                </a:solidFill>
              </a:rPr>
              <a:t>kelamin</a:t>
            </a:r>
            <a:endParaRPr lang="en-US" dirty="0" smtClean="0">
              <a:solidFill>
                <a:prstClr val="white"/>
              </a:solidFill>
            </a:endParaRPr>
          </a:p>
          <a:p>
            <a:pPr algn="ctr"/>
            <a:r>
              <a:rPr lang="en-US" dirty="0" err="1" smtClean="0">
                <a:solidFill>
                  <a:prstClr val="white"/>
                </a:solidFill>
              </a:rPr>
              <a:t>Budaya</a:t>
            </a:r>
            <a:endParaRPr lang="en-US" dirty="0" smtClean="0">
              <a:solidFill>
                <a:prstClr val="white"/>
              </a:solidFill>
            </a:endParaRPr>
          </a:p>
        </p:txBody>
      </p:sp>
      <p:sp>
        <p:nvSpPr>
          <p:cNvPr id="6" name="Rectangle 5"/>
          <p:cNvSpPr/>
          <p:nvPr/>
        </p:nvSpPr>
        <p:spPr>
          <a:xfrm>
            <a:off x="3608832" y="4401312"/>
            <a:ext cx="3718560" cy="2267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prstClr val="white"/>
                </a:solidFill>
              </a:rPr>
              <a:t>Situasi</a:t>
            </a:r>
            <a:r>
              <a:rPr lang="en-US" dirty="0" smtClean="0">
                <a:solidFill>
                  <a:prstClr val="white"/>
                </a:solidFill>
              </a:rPr>
              <a:t> :</a:t>
            </a:r>
          </a:p>
          <a:p>
            <a:pPr algn="ctr"/>
            <a:endParaRPr lang="en-US" dirty="0">
              <a:solidFill>
                <a:prstClr val="white"/>
              </a:solidFill>
            </a:endParaRPr>
          </a:p>
          <a:p>
            <a:pPr algn="ctr"/>
            <a:r>
              <a:rPr lang="en-US" dirty="0" err="1" smtClean="0">
                <a:solidFill>
                  <a:prstClr val="white"/>
                </a:solidFill>
              </a:rPr>
              <a:t>Ketidakpastian</a:t>
            </a:r>
            <a:endParaRPr lang="en-US" dirty="0" smtClean="0">
              <a:solidFill>
                <a:prstClr val="white"/>
              </a:solidFill>
            </a:endParaRPr>
          </a:p>
          <a:p>
            <a:pPr algn="ctr"/>
            <a:r>
              <a:rPr lang="en-US" dirty="0" err="1" smtClean="0">
                <a:solidFill>
                  <a:prstClr val="white"/>
                </a:solidFill>
              </a:rPr>
              <a:t>Kemampuan</a:t>
            </a:r>
            <a:r>
              <a:rPr lang="en-US" dirty="0" smtClean="0">
                <a:solidFill>
                  <a:prstClr val="white"/>
                </a:solidFill>
              </a:rPr>
              <a:t> </a:t>
            </a:r>
            <a:r>
              <a:rPr lang="en-US" dirty="0" err="1" smtClean="0">
                <a:solidFill>
                  <a:prstClr val="white"/>
                </a:solidFill>
              </a:rPr>
              <a:t>mengganti</a:t>
            </a:r>
            <a:endParaRPr lang="en-US" dirty="0" smtClean="0">
              <a:solidFill>
                <a:prstClr val="white"/>
              </a:solidFill>
            </a:endParaRPr>
          </a:p>
          <a:p>
            <a:pPr algn="ctr"/>
            <a:r>
              <a:rPr lang="en-US" dirty="0" err="1" smtClean="0">
                <a:solidFill>
                  <a:prstClr val="white"/>
                </a:solidFill>
              </a:rPr>
              <a:t>Keterpusatan</a:t>
            </a:r>
            <a:endParaRPr lang="en-US" dirty="0" smtClean="0">
              <a:solidFill>
                <a:prstClr val="white"/>
              </a:solidFill>
            </a:endParaRPr>
          </a:p>
          <a:p>
            <a:pPr algn="ctr"/>
            <a:r>
              <a:rPr lang="en-US" dirty="0" err="1" smtClean="0">
                <a:solidFill>
                  <a:prstClr val="white"/>
                </a:solidFill>
              </a:rPr>
              <a:t>Pengendalian</a:t>
            </a:r>
            <a:r>
              <a:rPr lang="en-US" dirty="0" smtClean="0">
                <a:solidFill>
                  <a:prstClr val="white"/>
                </a:solidFill>
              </a:rPr>
              <a:t> </a:t>
            </a:r>
            <a:r>
              <a:rPr lang="en-US" dirty="0" err="1" smtClean="0">
                <a:solidFill>
                  <a:prstClr val="white"/>
                </a:solidFill>
              </a:rPr>
              <a:t>atas</a:t>
            </a:r>
            <a:r>
              <a:rPr lang="en-US" dirty="0" smtClean="0">
                <a:solidFill>
                  <a:prstClr val="white"/>
                </a:solidFill>
              </a:rPr>
              <a:t> </a:t>
            </a:r>
            <a:r>
              <a:rPr lang="en-US" dirty="0" err="1" smtClean="0">
                <a:solidFill>
                  <a:prstClr val="white"/>
                </a:solidFill>
              </a:rPr>
              <a:t>informasi</a:t>
            </a:r>
            <a:endParaRPr lang="en-US" dirty="0" smtClean="0">
              <a:solidFill>
                <a:prstClr val="white"/>
              </a:solidFill>
            </a:endParaRPr>
          </a:p>
          <a:p>
            <a:pPr algn="ctr"/>
            <a:r>
              <a:rPr lang="en-US" dirty="0" err="1" smtClean="0">
                <a:solidFill>
                  <a:prstClr val="white"/>
                </a:solidFill>
              </a:rPr>
              <a:t>Pengendalian</a:t>
            </a:r>
            <a:r>
              <a:rPr lang="en-US" dirty="0" smtClean="0">
                <a:solidFill>
                  <a:prstClr val="white"/>
                </a:solidFill>
              </a:rPr>
              <a:t> </a:t>
            </a:r>
            <a:r>
              <a:rPr lang="en-US" dirty="0" err="1" smtClean="0">
                <a:solidFill>
                  <a:prstClr val="white"/>
                </a:solidFill>
              </a:rPr>
              <a:t>atas</a:t>
            </a:r>
            <a:r>
              <a:rPr lang="en-US" dirty="0" smtClean="0">
                <a:solidFill>
                  <a:prstClr val="white"/>
                </a:solidFill>
              </a:rPr>
              <a:t> </a:t>
            </a:r>
            <a:r>
              <a:rPr lang="en-US" dirty="0" err="1" smtClean="0">
                <a:solidFill>
                  <a:prstClr val="white"/>
                </a:solidFill>
              </a:rPr>
              <a:t>sumber</a:t>
            </a:r>
            <a:endParaRPr lang="en-US" dirty="0" smtClean="0">
              <a:solidFill>
                <a:prstClr val="white"/>
              </a:solidFill>
            </a:endParaRPr>
          </a:p>
          <a:p>
            <a:pPr algn="ctr"/>
            <a:r>
              <a:rPr lang="en-US" dirty="0" err="1" smtClean="0">
                <a:solidFill>
                  <a:prstClr val="white"/>
                </a:solidFill>
              </a:rPr>
              <a:t>Pengendalian</a:t>
            </a:r>
            <a:r>
              <a:rPr lang="en-US" dirty="0" smtClean="0">
                <a:solidFill>
                  <a:prstClr val="white"/>
                </a:solidFill>
              </a:rPr>
              <a:t> </a:t>
            </a:r>
            <a:r>
              <a:rPr lang="en-US" dirty="0" err="1" smtClean="0">
                <a:solidFill>
                  <a:prstClr val="white"/>
                </a:solidFill>
              </a:rPr>
              <a:t>atas</a:t>
            </a:r>
            <a:r>
              <a:rPr lang="en-US" dirty="0" smtClean="0">
                <a:solidFill>
                  <a:prstClr val="white"/>
                </a:solidFill>
              </a:rPr>
              <a:t> </a:t>
            </a:r>
            <a:r>
              <a:rPr lang="en-US" dirty="0" err="1" smtClean="0">
                <a:solidFill>
                  <a:prstClr val="white"/>
                </a:solidFill>
              </a:rPr>
              <a:t>keputusan</a:t>
            </a:r>
            <a:endParaRPr lang="en-US" dirty="0" smtClean="0">
              <a:solidFill>
                <a:prstClr val="white"/>
              </a:solidFill>
            </a:endParaRPr>
          </a:p>
        </p:txBody>
      </p:sp>
      <p:sp>
        <p:nvSpPr>
          <p:cNvPr id="7" name="Rectangle 6"/>
          <p:cNvSpPr/>
          <p:nvPr/>
        </p:nvSpPr>
        <p:spPr>
          <a:xfrm>
            <a:off x="8900160" y="3048000"/>
            <a:ext cx="2889504" cy="15361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prstClr val="white"/>
                </a:solidFill>
              </a:rPr>
              <a:t>Kekuasaan</a:t>
            </a:r>
            <a:r>
              <a:rPr lang="en-US" dirty="0" smtClean="0">
                <a:solidFill>
                  <a:prstClr val="white"/>
                </a:solidFill>
              </a:rPr>
              <a:t> :</a:t>
            </a:r>
          </a:p>
          <a:p>
            <a:pPr algn="ctr"/>
            <a:endParaRPr lang="en-US" dirty="0">
              <a:solidFill>
                <a:prstClr val="white"/>
              </a:solidFill>
            </a:endParaRPr>
          </a:p>
          <a:p>
            <a:pPr algn="ctr"/>
            <a:r>
              <a:rPr lang="en-US" dirty="0" err="1" smtClean="0">
                <a:solidFill>
                  <a:prstClr val="white"/>
                </a:solidFill>
              </a:rPr>
              <a:t>Dalam</a:t>
            </a:r>
            <a:r>
              <a:rPr lang="en-US" dirty="0" smtClean="0">
                <a:solidFill>
                  <a:prstClr val="white"/>
                </a:solidFill>
              </a:rPr>
              <a:t> </a:t>
            </a:r>
            <a:r>
              <a:rPr lang="en-US" dirty="0" err="1" smtClean="0">
                <a:solidFill>
                  <a:prstClr val="white"/>
                </a:solidFill>
              </a:rPr>
              <a:t>organisasi</a:t>
            </a:r>
            <a:endParaRPr lang="en-US" dirty="0">
              <a:solidFill>
                <a:prstClr val="white"/>
              </a:solidFill>
            </a:endParaRPr>
          </a:p>
        </p:txBody>
      </p:sp>
      <p:cxnSp>
        <p:nvCxnSpPr>
          <p:cNvPr id="9" name="Straight Arrow Connector 8"/>
          <p:cNvCxnSpPr>
            <a:stCxn id="4" idx="3"/>
            <a:endCxn id="7" idx="1"/>
          </p:cNvCxnSpPr>
          <p:nvPr/>
        </p:nvCxnSpPr>
        <p:spPr>
          <a:xfrm>
            <a:off x="2596896" y="3816096"/>
            <a:ext cx="63032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6" idx="0"/>
          </p:cNvCxnSpPr>
          <p:nvPr/>
        </p:nvCxnSpPr>
        <p:spPr>
          <a:xfrm flipV="1">
            <a:off x="5468112" y="3816096"/>
            <a:ext cx="0" cy="5852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5" idx="2"/>
          </p:cNvCxnSpPr>
          <p:nvPr/>
        </p:nvCxnSpPr>
        <p:spPr>
          <a:xfrm>
            <a:off x="5468112" y="3157728"/>
            <a:ext cx="0" cy="6583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596896" y="250674"/>
            <a:ext cx="6425184" cy="369332"/>
          </a:xfrm>
          <a:prstGeom prst="rect">
            <a:avLst/>
          </a:prstGeom>
          <a:noFill/>
        </p:spPr>
        <p:txBody>
          <a:bodyPr wrap="square" rtlCol="0">
            <a:spAutoFit/>
          </a:bodyPr>
          <a:lstStyle/>
          <a:p>
            <a:r>
              <a:rPr lang="en-US" b="1" dirty="0" smtClean="0">
                <a:solidFill>
                  <a:prstClr val="white"/>
                </a:solidFill>
              </a:rPr>
              <a:t>SUMBER-SUMBER KEKUASAAN DALAM ORGANISASI</a:t>
            </a:r>
            <a:endParaRPr lang="en-US" b="1" dirty="0">
              <a:solidFill>
                <a:prstClr val="white"/>
              </a:solidFill>
            </a:endParaRPr>
          </a:p>
        </p:txBody>
      </p:sp>
    </p:spTree>
    <p:extLst>
      <p:ext uri="{BB962C8B-B14F-4D97-AF65-F5344CB8AC3E}">
        <p14:creationId xmlns:p14="http://schemas.microsoft.com/office/powerpoint/2010/main" val="35702758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Sumber</a:t>
            </a:r>
            <a:r>
              <a:rPr lang="en-US" dirty="0" smtClean="0"/>
              <a:t> </a:t>
            </a:r>
            <a:r>
              <a:rPr lang="en-US" dirty="0" err="1" smtClean="0"/>
              <a:t>kekuasaan</a:t>
            </a:r>
            <a:r>
              <a:rPr lang="en-US" dirty="0" smtClean="0"/>
              <a:t> yang </a:t>
            </a:r>
            <a:r>
              <a:rPr lang="en-US" dirty="0" err="1" smtClean="0"/>
              <a:t>berasal</a:t>
            </a:r>
            <a:r>
              <a:rPr lang="en-US" dirty="0" smtClean="0"/>
              <a:t> </a:t>
            </a:r>
            <a:r>
              <a:rPr lang="en-US" dirty="0" err="1" smtClean="0"/>
              <a:t>dari</a:t>
            </a:r>
            <a:r>
              <a:rPr lang="en-US" dirty="0" smtClean="0"/>
              <a:t> </a:t>
            </a:r>
            <a:r>
              <a:rPr lang="en-US" dirty="0" err="1" smtClean="0"/>
              <a:t>pelaku</a:t>
            </a:r>
            <a:endParaRPr lang="en-US" dirty="0"/>
          </a:p>
        </p:txBody>
      </p:sp>
      <p:sp>
        <p:nvSpPr>
          <p:cNvPr id="3" name="Content Placeholder 2"/>
          <p:cNvSpPr>
            <a:spLocks noGrp="1"/>
          </p:cNvSpPr>
          <p:nvPr>
            <p:ph idx="1"/>
          </p:nvPr>
        </p:nvSpPr>
        <p:spPr/>
        <p:txBody>
          <a:bodyPr/>
          <a:lstStyle/>
          <a:p>
            <a:r>
              <a:rPr lang="en-US" dirty="0" err="1" smtClean="0"/>
              <a:t>Kekuasaan</a:t>
            </a:r>
            <a:r>
              <a:rPr lang="en-US" dirty="0" smtClean="0"/>
              <a:t> </a:t>
            </a:r>
            <a:r>
              <a:rPr lang="en-US" dirty="0" err="1" smtClean="0"/>
              <a:t>legitimasi</a:t>
            </a:r>
            <a:endParaRPr lang="en-US" dirty="0" smtClean="0"/>
          </a:p>
          <a:p>
            <a:r>
              <a:rPr lang="en-US" dirty="0" err="1" smtClean="0"/>
              <a:t>Kekuasaan</a:t>
            </a:r>
            <a:r>
              <a:rPr lang="en-US" dirty="0" smtClean="0"/>
              <a:t> </a:t>
            </a:r>
            <a:r>
              <a:rPr lang="en-US" dirty="0" err="1" smtClean="0"/>
              <a:t>imbalan</a:t>
            </a:r>
            <a:r>
              <a:rPr lang="en-US" dirty="0" smtClean="0"/>
              <a:t> </a:t>
            </a:r>
          </a:p>
          <a:p>
            <a:r>
              <a:rPr lang="en-US" dirty="0" err="1" smtClean="0"/>
              <a:t>Kekuasaan</a:t>
            </a:r>
            <a:r>
              <a:rPr lang="en-US" dirty="0" smtClean="0"/>
              <a:t> </a:t>
            </a:r>
            <a:r>
              <a:rPr lang="en-US" dirty="0" err="1" smtClean="0"/>
              <a:t>paksaan</a:t>
            </a:r>
            <a:endParaRPr lang="en-US" dirty="0" smtClean="0"/>
          </a:p>
          <a:p>
            <a:r>
              <a:rPr lang="en-US" dirty="0" err="1" smtClean="0"/>
              <a:t>Kekuasaan</a:t>
            </a:r>
            <a:r>
              <a:rPr lang="en-US" dirty="0" smtClean="0"/>
              <a:t> </a:t>
            </a:r>
            <a:r>
              <a:rPr lang="en-US" dirty="0" err="1" smtClean="0"/>
              <a:t>ahli</a:t>
            </a:r>
            <a:endParaRPr lang="en-US" dirty="0" smtClean="0"/>
          </a:p>
          <a:p>
            <a:r>
              <a:rPr lang="en-US" dirty="0" err="1" smtClean="0"/>
              <a:t>Kekuasaan</a:t>
            </a:r>
            <a:r>
              <a:rPr lang="en-US" dirty="0" smtClean="0"/>
              <a:t> </a:t>
            </a:r>
            <a:r>
              <a:rPr lang="en-US" dirty="0" err="1" smtClean="0"/>
              <a:t>referen</a:t>
            </a:r>
            <a:endParaRPr lang="en-US" dirty="0" smtClean="0"/>
          </a:p>
          <a:p>
            <a:r>
              <a:rPr lang="en-US" dirty="0" err="1" smtClean="0"/>
              <a:t>Kekuasaan</a:t>
            </a:r>
            <a:r>
              <a:rPr lang="en-US" dirty="0" smtClean="0"/>
              <a:t> </a:t>
            </a:r>
            <a:r>
              <a:rPr lang="en-US" dirty="0" err="1" smtClean="0"/>
              <a:t>informasi</a:t>
            </a:r>
            <a:endParaRPr lang="en-US" dirty="0"/>
          </a:p>
        </p:txBody>
      </p:sp>
    </p:spTree>
    <p:extLst>
      <p:ext uri="{BB962C8B-B14F-4D97-AF65-F5344CB8AC3E}">
        <p14:creationId xmlns:p14="http://schemas.microsoft.com/office/powerpoint/2010/main" val="1344164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bwMode="auto">
          <a:xfrm>
            <a:off x="2825260" y="5143631"/>
            <a:ext cx="1664677" cy="556584"/>
          </a:xfrm>
          <a:prstGeom prst="roundRect">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p:spPr>
        <p:txBody>
          <a:bodyPr vert="horz" wrap="none" lIns="91440" tIns="45720" rIns="91440" bIns="45720" numCol="1" rtlCol="0"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id-ID"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11" name="Rounded Rectangle 10"/>
          <p:cNvSpPr/>
          <p:nvPr/>
        </p:nvSpPr>
        <p:spPr bwMode="auto">
          <a:xfrm>
            <a:off x="5462952" y="5155672"/>
            <a:ext cx="2297725" cy="556584"/>
          </a:xfrm>
          <a:prstGeom prst="roundRect">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p:spPr>
        <p:txBody>
          <a:bodyPr vert="horz" wrap="none" lIns="91440" tIns="45720" rIns="91440" bIns="45720" numCol="1" rtlCol="0"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id-ID"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12" name="Rounded Rectangle 11"/>
          <p:cNvSpPr/>
          <p:nvPr/>
        </p:nvSpPr>
        <p:spPr bwMode="auto">
          <a:xfrm>
            <a:off x="8264768" y="5134863"/>
            <a:ext cx="1664677" cy="556584"/>
          </a:xfrm>
          <a:prstGeom prst="roundRect">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p:spPr>
        <p:txBody>
          <a:bodyPr vert="horz" wrap="none" lIns="91440" tIns="45720" rIns="91440" bIns="45720" numCol="1" rtlCol="0"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id-ID"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9" name="Rounded Rectangle 8"/>
          <p:cNvSpPr/>
          <p:nvPr/>
        </p:nvSpPr>
        <p:spPr bwMode="auto">
          <a:xfrm>
            <a:off x="1066800" y="5099538"/>
            <a:ext cx="1148862" cy="644770"/>
          </a:xfrm>
          <a:prstGeom prst="roundRect">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p:spPr>
        <p:txBody>
          <a:bodyPr vert="horz" wrap="none" lIns="91440" tIns="45720" rIns="91440" bIns="45720" numCol="1" rtlCol="0"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id-ID"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4" name="Rounded Rectangle 3"/>
          <p:cNvSpPr/>
          <p:nvPr/>
        </p:nvSpPr>
        <p:spPr bwMode="auto">
          <a:xfrm>
            <a:off x="621323" y="1723292"/>
            <a:ext cx="10937631" cy="2086708"/>
          </a:xfrm>
          <a:prstGeom prst="roundRect">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p:spPr>
        <p:txBody>
          <a:bodyPr vert="horz" wrap="none" lIns="91440" tIns="45720" rIns="91440" bIns="45720" numCol="1" rtlCol="0"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id-ID"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2" name="Title 1"/>
          <p:cNvSpPr>
            <a:spLocks noGrp="1"/>
          </p:cNvSpPr>
          <p:nvPr>
            <p:ph type="title"/>
          </p:nvPr>
        </p:nvSpPr>
        <p:spPr>
          <a:xfrm>
            <a:off x="644769" y="202223"/>
            <a:ext cx="10972800" cy="794238"/>
          </a:xfrm>
        </p:spPr>
        <p:txBody>
          <a:bodyPr/>
          <a:lstStyle/>
          <a:p>
            <a:pPr marL="571500" indent="-571500">
              <a:buFont typeface="Wingdings" pitchFamily="2" charset="2"/>
              <a:buChar char="v"/>
            </a:pPr>
            <a:r>
              <a:rPr lang="id-ID" dirty="0" smtClean="0"/>
              <a:t>Pengertian dan Unsur Unsur Organisasi</a:t>
            </a:r>
            <a:endParaRPr lang="id-ID" dirty="0"/>
          </a:p>
        </p:txBody>
      </p:sp>
      <p:sp>
        <p:nvSpPr>
          <p:cNvPr id="3" name="Content Placeholder 2"/>
          <p:cNvSpPr>
            <a:spLocks noGrp="1"/>
          </p:cNvSpPr>
          <p:nvPr>
            <p:ph idx="1"/>
          </p:nvPr>
        </p:nvSpPr>
        <p:spPr/>
        <p:txBody>
          <a:bodyPr/>
          <a:lstStyle/>
          <a:p>
            <a:pPr marL="0" indent="0">
              <a:buNone/>
            </a:pPr>
            <a:endParaRPr lang="id-ID" dirty="0"/>
          </a:p>
          <a:p>
            <a:pPr marL="0" indent="0">
              <a:buNone/>
            </a:pPr>
            <a:r>
              <a:rPr lang="id-ID" dirty="0" smtClean="0"/>
              <a:t>	</a:t>
            </a:r>
            <a:r>
              <a:rPr lang="id-ID" i="1" dirty="0" smtClean="0">
                <a:solidFill>
                  <a:schemeClr val="bg1"/>
                </a:solidFill>
              </a:rPr>
              <a:t>Organisasi adalah suatu sistem yang terdiri dari pola aktivitas kerjasama yang dilakukan secara teratur dan berulang ulang oleh sekelompok orang untuk mencapai suatu tujuan.</a:t>
            </a:r>
          </a:p>
          <a:p>
            <a:pPr marL="0" indent="0">
              <a:buNone/>
            </a:pPr>
            <a:endParaRPr lang="id-ID" i="1" dirty="0">
              <a:solidFill>
                <a:schemeClr val="bg1"/>
              </a:solidFill>
            </a:endParaRPr>
          </a:p>
          <a:p>
            <a:pPr marL="0" indent="0">
              <a:buNone/>
            </a:pPr>
            <a:r>
              <a:rPr lang="id-ID" i="1" dirty="0" smtClean="0">
                <a:solidFill>
                  <a:schemeClr val="bg1"/>
                </a:solidFill>
              </a:rPr>
              <a:t>	</a:t>
            </a:r>
            <a:r>
              <a:rPr lang="id-ID" dirty="0" smtClean="0"/>
              <a:t>Terdapat empat unsur dalam organisasi, yaitu:</a:t>
            </a:r>
          </a:p>
          <a:p>
            <a:pPr marL="0" indent="0">
              <a:buNone/>
            </a:pPr>
            <a:endParaRPr lang="id-ID" dirty="0">
              <a:solidFill>
                <a:schemeClr val="bg1"/>
              </a:solidFill>
            </a:endParaRPr>
          </a:p>
        </p:txBody>
      </p:sp>
      <p:sp>
        <p:nvSpPr>
          <p:cNvPr id="5" name="TextBox 4"/>
          <p:cNvSpPr txBox="1"/>
          <p:nvPr/>
        </p:nvSpPr>
        <p:spPr>
          <a:xfrm>
            <a:off x="1195753" y="5228489"/>
            <a:ext cx="1324707" cy="369332"/>
          </a:xfrm>
          <a:prstGeom prst="rect">
            <a:avLst/>
          </a:prstGeom>
          <a:noFill/>
        </p:spPr>
        <p:txBody>
          <a:bodyPr wrap="square" rtlCol="0">
            <a:spAutoFit/>
          </a:bodyPr>
          <a:lstStyle/>
          <a:p>
            <a:r>
              <a:rPr lang="id-ID" dirty="0" smtClean="0">
                <a:solidFill>
                  <a:schemeClr val="bg1"/>
                </a:solidFill>
              </a:rPr>
              <a:t>Sistem</a:t>
            </a:r>
          </a:p>
        </p:txBody>
      </p:sp>
      <p:sp>
        <p:nvSpPr>
          <p:cNvPr id="6" name="TextBox 5"/>
          <p:cNvSpPr txBox="1"/>
          <p:nvPr/>
        </p:nvSpPr>
        <p:spPr>
          <a:xfrm>
            <a:off x="2825261" y="5217083"/>
            <a:ext cx="1817077" cy="369332"/>
          </a:xfrm>
          <a:prstGeom prst="rect">
            <a:avLst/>
          </a:prstGeom>
          <a:noFill/>
        </p:spPr>
        <p:txBody>
          <a:bodyPr wrap="square" rtlCol="0">
            <a:spAutoFit/>
          </a:bodyPr>
          <a:lstStyle/>
          <a:p>
            <a:r>
              <a:rPr lang="id-ID" dirty="0" smtClean="0">
                <a:solidFill>
                  <a:schemeClr val="bg1"/>
                </a:solidFill>
              </a:rPr>
              <a:t>Pola Aktivitas</a:t>
            </a:r>
            <a:endParaRPr lang="id-ID" dirty="0">
              <a:solidFill>
                <a:schemeClr val="bg1"/>
              </a:solidFill>
            </a:endParaRPr>
          </a:p>
        </p:txBody>
      </p:sp>
      <p:sp>
        <p:nvSpPr>
          <p:cNvPr id="7" name="TextBox 6"/>
          <p:cNvSpPr txBox="1"/>
          <p:nvPr/>
        </p:nvSpPr>
        <p:spPr>
          <a:xfrm>
            <a:off x="5580185" y="5234405"/>
            <a:ext cx="2180492" cy="369332"/>
          </a:xfrm>
          <a:prstGeom prst="rect">
            <a:avLst/>
          </a:prstGeom>
          <a:noFill/>
        </p:spPr>
        <p:txBody>
          <a:bodyPr wrap="square" rtlCol="0">
            <a:spAutoFit/>
          </a:bodyPr>
          <a:lstStyle/>
          <a:p>
            <a:r>
              <a:rPr lang="id-ID" dirty="0" smtClean="0">
                <a:solidFill>
                  <a:schemeClr val="bg1"/>
                </a:solidFill>
              </a:rPr>
              <a:t>Sekelompok Orang</a:t>
            </a:r>
            <a:endParaRPr lang="id-ID" dirty="0">
              <a:solidFill>
                <a:schemeClr val="bg1"/>
              </a:solidFill>
            </a:endParaRPr>
          </a:p>
        </p:txBody>
      </p:sp>
      <p:sp>
        <p:nvSpPr>
          <p:cNvPr id="8" name="TextBox 7"/>
          <p:cNvSpPr txBox="1"/>
          <p:nvPr/>
        </p:nvSpPr>
        <p:spPr>
          <a:xfrm>
            <a:off x="8604738" y="5187724"/>
            <a:ext cx="1324707" cy="369332"/>
          </a:xfrm>
          <a:prstGeom prst="rect">
            <a:avLst/>
          </a:prstGeom>
          <a:noFill/>
        </p:spPr>
        <p:txBody>
          <a:bodyPr wrap="square" rtlCol="0">
            <a:spAutoFit/>
          </a:bodyPr>
          <a:lstStyle/>
          <a:p>
            <a:r>
              <a:rPr lang="id-ID" dirty="0" smtClean="0">
                <a:solidFill>
                  <a:schemeClr val="bg1"/>
                </a:solidFill>
              </a:rPr>
              <a:t>Tujuan</a:t>
            </a:r>
            <a:endParaRPr lang="id-ID" dirty="0">
              <a:solidFill>
                <a:schemeClr val="bg1"/>
              </a:solidFill>
            </a:endParaRPr>
          </a:p>
        </p:txBody>
      </p:sp>
    </p:spTree>
    <p:extLst>
      <p:ext uri="{BB962C8B-B14F-4D97-AF65-F5344CB8AC3E}">
        <p14:creationId xmlns:p14="http://schemas.microsoft.com/office/powerpoint/2010/main" val="22264222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Karakteristik-karakteristik</a:t>
            </a:r>
            <a:r>
              <a:rPr lang="en-US" dirty="0" smtClean="0"/>
              <a:t> </a:t>
            </a:r>
            <a:r>
              <a:rPr lang="en-US" dirty="0" err="1" smtClean="0"/>
              <a:t>bawahan</a:t>
            </a:r>
            <a:r>
              <a:rPr lang="en-US" dirty="0" smtClean="0"/>
              <a:t> </a:t>
            </a:r>
            <a:r>
              <a:rPr lang="en-US" dirty="0" err="1" smtClean="0"/>
              <a:t>atau</a:t>
            </a:r>
            <a:r>
              <a:rPr lang="en-US" dirty="0" smtClean="0"/>
              <a:t> </a:t>
            </a:r>
            <a:r>
              <a:rPr lang="en-US" dirty="0" err="1" smtClean="0"/>
              <a:t>pengikut</a:t>
            </a:r>
            <a:endParaRPr lang="en-US" dirty="0"/>
          </a:p>
        </p:txBody>
      </p:sp>
      <p:sp>
        <p:nvSpPr>
          <p:cNvPr id="3" name="Content Placeholder 2"/>
          <p:cNvSpPr>
            <a:spLocks noGrp="1"/>
          </p:cNvSpPr>
          <p:nvPr>
            <p:ph idx="1"/>
          </p:nvPr>
        </p:nvSpPr>
        <p:spPr/>
        <p:txBody>
          <a:bodyPr/>
          <a:lstStyle/>
          <a:p>
            <a:r>
              <a:rPr lang="en-US" dirty="0" err="1" smtClean="0"/>
              <a:t>Kepribadian</a:t>
            </a:r>
            <a:endParaRPr lang="en-US" dirty="0" smtClean="0"/>
          </a:p>
          <a:p>
            <a:r>
              <a:rPr lang="en-US" dirty="0" err="1" smtClean="0"/>
              <a:t>Jenis</a:t>
            </a:r>
            <a:r>
              <a:rPr lang="en-US" dirty="0" smtClean="0"/>
              <a:t> </a:t>
            </a:r>
            <a:r>
              <a:rPr lang="en-US" dirty="0" err="1" smtClean="0"/>
              <a:t>kelamin</a:t>
            </a:r>
            <a:r>
              <a:rPr lang="en-US" dirty="0" smtClean="0"/>
              <a:t> </a:t>
            </a:r>
          </a:p>
          <a:p>
            <a:r>
              <a:rPr lang="en-US" dirty="0" err="1" smtClean="0"/>
              <a:t>budaya</a:t>
            </a:r>
            <a:endParaRPr lang="en-US" dirty="0"/>
          </a:p>
        </p:txBody>
      </p:sp>
    </p:spTree>
    <p:extLst>
      <p:ext uri="{BB962C8B-B14F-4D97-AF65-F5344CB8AC3E}">
        <p14:creationId xmlns:p14="http://schemas.microsoft.com/office/powerpoint/2010/main" val="38509417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Faktor</a:t>
            </a:r>
            <a:r>
              <a:rPr lang="en-US" dirty="0" smtClean="0"/>
              <a:t> </a:t>
            </a:r>
            <a:r>
              <a:rPr lang="en-US" dirty="0" err="1" smtClean="0"/>
              <a:t>situasi</a:t>
            </a:r>
            <a:endParaRPr lang="en-US" dirty="0"/>
          </a:p>
        </p:txBody>
      </p:sp>
      <p:sp>
        <p:nvSpPr>
          <p:cNvPr id="3" name="Content Placeholder 2"/>
          <p:cNvSpPr>
            <a:spLocks noGrp="1"/>
          </p:cNvSpPr>
          <p:nvPr>
            <p:ph idx="1"/>
          </p:nvPr>
        </p:nvSpPr>
        <p:spPr/>
        <p:txBody>
          <a:bodyPr/>
          <a:lstStyle/>
          <a:p>
            <a:r>
              <a:rPr lang="en-US" dirty="0" err="1" smtClean="0"/>
              <a:t>Pengendalian</a:t>
            </a:r>
            <a:r>
              <a:rPr lang="en-US" dirty="0" smtClean="0"/>
              <a:t> </a:t>
            </a:r>
            <a:r>
              <a:rPr lang="en-US" dirty="0" err="1" smtClean="0"/>
              <a:t>atas</a:t>
            </a:r>
            <a:r>
              <a:rPr lang="en-US" dirty="0" smtClean="0"/>
              <a:t> </a:t>
            </a:r>
            <a:r>
              <a:rPr lang="en-US" dirty="0" err="1" smtClean="0"/>
              <a:t>ketidakpastian</a:t>
            </a:r>
            <a:endParaRPr lang="en-US" dirty="0" smtClean="0"/>
          </a:p>
          <a:p>
            <a:r>
              <a:rPr lang="en-US" dirty="0" err="1" smtClean="0"/>
              <a:t>Kemampuan</a:t>
            </a:r>
            <a:r>
              <a:rPr lang="en-US" dirty="0" smtClean="0"/>
              <a:t> </a:t>
            </a:r>
            <a:r>
              <a:rPr lang="en-US" dirty="0" err="1" smtClean="0"/>
              <a:t>mengganti</a:t>
            </a:r>
            <a:endParaRPr lang="en-US" dirty="0" smtClean="0"/>
          </a:p>
          <a:p>
            <a:r>
              <a:rPr lang="en-US" dirty="0" err="1" smtClean="0"/>
              <a:t>Keterpusatan</a:t>
            </a:r>
            <a:endParaRPr lang="en-US" dirty="0" smtClean="0"/>
          </a:p>
          <a:p>
            <a:r>
              <a:rPr lang="en-US" dirty="0" err="1" smtClean="0"/>
              <a:t>Pengendalian</a:t>
            </a:r>
            <a:r>
              <a:rPr lang="en-US" dirty="0" smtClean="0"/>
              <a:t> </a:t>
            </a:r>
            <a:r>
              <a:rPr lang="en-US" dirty="0" err="1" smtClean="0"/>
              <a:t>atas</a:t>
            </a:r>
            <a:r>
              <a:rPr lang="en-US" dirty="0" smtClean="0"/>
              <a:t> </a:t>
            </a:r>
            <a:r>
              <a:rPr lang="en-US" dirty="0" err="1" smtClean="0"/>
              <a:t>informasi</a:t>
            </a:r>
            <a:endParaRPr lang="en-US" dirty="0" smtClean="0"/>
          </a:p>
          <a:p>
            <a:r>
              <a:rPr lang="en-US" dirty="0" err="1" smtClean="0"/>
              <a:t>Pengendalian</a:t>
            </a:r>
            <a:r>
              <a:rPr lang="en-US" dirty="0" smtClean="0"/>
              <a:t> </a:t>
            </a:r>
            <a:r>
              <a:rPr lang="en-US" dirty="0" err="1" smtClean="0"/>
              <a:t>atas</a:t>
            </a:r>
            <a:r>
              <a:rPr lang="en-US" dirty="0" smtClean="0"/>
              <a:t> </a:t>
            </a:r>
            <a:r>
              <a:rPr lang="en-US" dirty="0" err="1" smtClean="0"/>
              <a:t>sumber-sumber</a:t>
            </a:r>
            <a:endParaRPr lang="en-US" dirty="0" smtClean="0"/>
          </a:p>
          <a:p>
            <a:r>
              <a:rPr lang="en-US" dirty="0" err="1" smtClean="0"/>
              <a:t>Mengendalikan</a:t>
            </a:r>
            <a:r>
              <a:rPr lang="en-US" dirty="0" smtClean="0"/>
              <a:t> </a:t>
            </a:r>
            <a:r>
              <a:rPr lang="en-US" dirty="0" err="1" smtClean="0"/>
              <a:t>atas</a:t>
            </a:r>
            <a:r>
              <a:rPr lang="en-US" dirty="0" smtClean="0"/>
              <a:t> </a:t>
            </a:r>
            <a:r>
              <a:rPr lang="en-US" dirty="0" err="1" smtClean="0"/>
              <a:t>pengambilan</a:t>
            </a:r>
            <a:r>
              <a:rPr lang="en-US" dirty="0" smtClean="0"/>
              <a:t> </a:t>
            </a:r>
            <a:r>
              <a:rPr lang="en-US" dirty="0" err="1" smtClean="0"/>
              <a:t>keputusan</a:t>
            </a:r>
            <a:r>
              <a:rPr lang="en-US" dirty="0" smtClean="0"/>
              <a:t> </a:t>
            </a:r>
            <a:endParaRPr lang="en-US" dirty="0"/>
          </a:p>
        </p:txBody>
      </p:sp>
    </p:spTree>
    <p:extLst>
      <p:ext uri="{BB962C8B-B14F-4D97-AF65-F5344CB8AC3E}">
        <p14:creationId xmlns:p14="http://schemas.microsoft.com/office/powerpoint/2010/main" val="8276316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Taktik</a:t>
            </a:r>
            <a:r>
              <a:rPr lang="en-US" dirty="0" smtClean="0"/>
              <a:t> </a:t>
            </a:r>
            <a:r>
              <a:rPr lang="en-US" dirty="0" err="1" smtClean="0"/>
              <a:t>untuk</a:t>
            </a:r>
            <a:r>
              <a:rPr lang="en-US" dirty="0" smtClean="0"/>
              <a:t> </a:t>
            </a:r>
            <a:r>
              <a:rPr lang="en-US" dirty="0" err="1" smtClean="0"/>
              <a:t>memainkan</a:t>
            </a:r>
            <a:r>
              <a:rPr lang="en-US" dirty="0" smtClean="0"/>
              <a:t> </a:t>
            </a:r>
            <a:r>
              <a:rPr lang="en-US" dirty="0" err="1" smtClean="0"/>
              <a:t>politik</a:t>
            </a:r>
            <a:r>
              <a:rPr lang="en-US" dirty="0" smtClean="0"/>
              <a:t> </a:t>
            </a:r>
            <a:r>
              <a:rPr lang="en-US" dirty="0" err="1" smtClean="0"/>
              <a:t>dalam</a:t>
            </a:r>
            <a:r>
              <a:rPr lang="en-US" dirty="0" smtClean="0"/>
              <a:t> </a:t>
            </a:r>
            <a:r>
              <a:rPr lang="en-US" dirty="0" err="1" smtClean="0"/>
              <a:t>organisasi</a:t>
            </a:r>
            <a:endParaRPr lang="en-US" dirty="0"/>
          </a:p>
        </p:txBody>
      </p:sp>
      <p:sp>
        <p:nvSpPr>
          <p:cNvPr id="3" name="Content Placeholder 2"/>
          <p:cNvSpPr>
            <a:spLocks noGrp="1"/>
          </p:cNvSpPr>
          <p:nvPr>
            <p:ph idx="1"/>
          </p:nvPr>
        </p:nvSpPr>
        <p:spPr/>
        <p:txBody>
          <a:bodyPr>
            <a:normAutofit lnSpcReduction="10000"/>
          </a:bodyPr>
          <a:lstStyle/>
          <a:p>
            <a:r>
              <a:rPr lang="en-US" dirty="0" err="1" smtClean="0"/>
              <a:t>Meningkatkan</a:t>
            </a:r>
            <a:r>
              <a:rPr lang="en-US" dirty="0" smtClean="0"/>
              <a:t> </a:t>
            </a:r>
            <a:r>
              <a:rPr lang="en-US" dirty="0" err="1" smtClean="0"/>
              <a:t>ketidakmampuan</a:t>
            </a:r>
            <a:r>
              <a:rPr lang="en-US" dirty="0" smtClean="0"/>
              <a:t> </a:t>
            </a:r>
            <a:r>
              <a:rPr lang="en-US" dirty="0" err="1" smtClean="0"/>
              <a:t>mengganti</a:t>
            </a:r>
            <a:endParaRPr lang="en-US" dirty="0" smtClean="0"/>
          </a:p>
          <a:p>
            <a:r>
              <a:rPr lang="en-US" dirty="0" err="1" smtClean="0"/>
              <a:t>Dekat</a:t>
            </a:r>
            <a:r>
              <a:rPr lang="en-US" dirty="0" smtClean="0"/>
              <a:t> </a:t>
            </a:r>
            <a:r>
              <a:rPr lang="en-US" dirty="0" err="1" smtClean="0"/>
              <a:t>dengan</a:t>
            </a:r>
            <a:r>
              <a:rPr lang="en-US" dirty="0" smtClean="0"/>
              <a:t> </a:t>
            </a:r>
            <a:r>
              <a:rPr lang="en-US" dirty="0" err="1" smtClean="0"/>
              <a:t>manajer</a:t>
            </a:r>
            <a:r>
              <a:rPr lang="en-US" dirty="0" smtClean="0"/>
              <a:t> yang </a:t>
            </a:r>
            <a:r>
              <a:rPr lang="en-US" dirty="0" err="1" smtClean="0"/>
              <a:t>berkuasa</a:t>
            </a:r>
            <a:endParaRPr lang="en-US" dirty="0" smtClean="0"/>
          </a:p>
          <a:p>
            <a:r>
              <a:rPr lang="en-US" dirty="0" err="1" smtClean="0"/>
              <a:t>Membangun</a:t>
            </a:r>
            <a:r>
              <a:rPr lang="en-US" dirty="0" smtClean="0"/>
              <a:t> </a:t>
            </a:r>
            <a:r>
              <a:rPr lang="en-US" dirty="0" err="1" smtClean="0"/>
              <a:t>kualisi</a:t>
            </a:r>
            <a:endParaRPr lang="en-US" dirty="0" smtClean="0"/>
          </a:p>
          <a:p>
            <a:r>
              <a:rPr lang="en-US" dirty="0" err="1" smtClean="0"/>
              <a:t>Mempengaruhi</a:t>
            </a:r>
            <a:r>
              <a:rPr lang="en-US" dirty="0" smtClean="0"/>
              <a:t> proses </a:t>
            </a:r>
            <a:r>
              <a:rPr lang="en-US" dirty="0" err="1" smtClean="0"/>
              <a:t>pengambilan</a:t>
            </a:r>
            <a:r>
              <a:rPr lang="en-US" dirty="0" smtClean="0"/>
              <a:t> </a:t>
            </a:r>
            <a:r>
              <a:rPr lang="en-US" dirty="0" err="1" smtClean="0"/>
              <a:t>keputusan</a:t>
            </a:r>
            <a:endParaRPr lang="en-US" dirty="0" smtClean="0"/>
          </a:p>
          <a:p>
            <a:pPr marL="0" indent="0">
              <a:buNone/>
            </a:pPr>
            <a:r>
              <a:rPr lang="en-US" dirty="0"/>
              <a:t>	</a:t>
            </a:r>
            <a:r>
              <a:rPr lang="en-US" dirty="0" smtClean="0"/>
              <a:t>a. </a:t>
            </a:r>
            <a:r>
              <a:rPr lang="en-US" dirty="0" err="1" smtClean="0"/>
              <a:t>mengendalikan</a:t>
            </a:r>
            <a:r>
              <a:rPr lang="en-US" dirty="0" smtClean="0"/>
              <a:t> agenda</a:t>
            </a:r>
          </a:p>
          <a:p>
            <a:pPr marL="0" indent="0">
              <a:buNone/>
            </a:pPr>
            <a:r>
              <a:rPr lang="en-US" dirty="0"/>
              <a:t>	</a:t>
            </a:r>
            <a:r>
              <a:rPr lang="en-US" dirty="0" smtClean="0"/>
              <a:t>b. </a:t>
            </a:r>
            <a:r>
              <a:rPr lang="en-US" dirty="0" err="1" smtClean="0"/>
              <a:t>menghadirkan</a:t>
            </a:r>
            <a:r>
              <a:rPr lang="en-US" dirty="0" smtClean="0"/>
              <a:t> </a:t>
            </a:r>
            <a:r>
              <a:rPr lang="en-US" dirty="0" err="1" smtClean="0"/>
              <a:t>ahli</a:t>
            </a:r>
            <a:r>
              <a:rPr lang="en-US" dirty="0" smtClean="0"/>
              <a:t> </a:t>
            </a:r>
            <a:r>
              <a:rPr lang="en-US" dirty="0" err="1" smtClean="0"/>
              <a:t>luar</a:t>
            </a:r>
            <a:endParaRPr lang="en-US" dirty="0" smtClean="0"/>
          </a:p>
          <a:p>
            <a:r>
              <a:rPr lang="en-US" dirty="0" err="1" smtClean="0"/>
              <a:t>Menyalahkan</a:t>
            </a:r>
            <a:r>
              <a:rPr lang="en-US" dirty="0" smtClean="0"/>
              <a:t> </a:t>
            </a:r>
            <a:r>
              <a:rPr lang="en-US" dirty="0" err="1" smtClean="0"/>
              <a:t>atau</a:t>
            </a:r>
            <a:r>
              <a:rPr lang="en-US" dirty="0" smtClean="0"/>
              <a:t> </a:t>
            </a:r>
            <a:r>
              <a:rPr lang="en-US" dirty="0" err="1" smtClean="0"/>
              <a:t>menyerang</a:t>
            </a:r>
            <a:r>
              <a:rPr lang="en-US" dirty="0" smtClean="0"/>
              <a:t> </a:t>
            </a:r>
            <a:r>
              <a:rPr lang="en-US" dirty="0" err="1" smtClean="0"/>
              <a:t>pihak</a:t>
            </a:r>
            <a:r>
              <a:rPr lang="en-US" dirty="0" smtClean="0"/>
              <a:t> lain</a:t>
            </a:r>
          </a:p>
          <a:p>
            <a:r>
              <a:rPr lang="en-US" dirty="0" err="1" smtClean="0"/>
              <a:t>Memanipulasi</a:t>
            </a:r>
            <a:r>
              <a:rPr lang="en-US" dirty="0" smtClean="0"/>
              <a:t> </a:t>
            </a:r>
            <a:r>
              <a:rPr lang="en-US" dirty="0" err="1" smtClean="0"/>
              <a:t>informasi</a:t>
            </a:r>
            <a:endParaRPr lang="en-US" dirty="0" smtClean="0"/>
          </a:p>
          <a:p>
            <a:r>
              <a:rPr lang="en-US" dirty="0" err="1" smtClean="0"/>
              <a:t>Menciptakan</a:t>
            </a:r>
            <a:r>
              <a:rPr lang="en-US" dirty="0" smtClean="0"/>
              <a:t> </a:t>
            </a:r>
            <a:r>
              <a:rPr lang="en-US" dirty="0" err="1" smtClean="0"/>
              <a:t>dan</a:t>
            </a:r>
            <a:r>
              <a:rPr lang="en-US" dirty="0" smtClean="0"/>
              <a:t> </a:t>
            </a:r>
            <a:r>
              <a:rPr lang="en-US" dirty="0" err="1" smtClean="0"/>
              <a:t>menjaga</a:t>
            </a:r>
            <a:r>
              <a:rPr lang="en-US" dirty="0" smtClean="0"/>
              <a:t> image yang </a:t>
            </a:r>
            <a:r>
              <a:rPr lang="en-US" dirty="0" err="1" smtClean="0"/>
              <a:t>baik</a:t>
            </a:r>
            <a:r>
              <a:rPr lang="en-US" dirty="0" smtClean="0"/>
              <a:t> </a:t>
            </a:r>
            <a:endParaRPr lang="en-US" dirty="0"/>
          </a:p>
        </p:txBody>
      </p:sp>
    </p:spTree>
    <p:extLst>
      <p:ext uri="{BB962C8B-B14F-4D97-AF65-F5344CB8AC3E}">
        <p14:creationId xmlns:p14="http://schemas.microsoft.com/office/powerpoint/2010/main" val="29391587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Faktor-faktor</a:t>
            </a:r>
            <a:r>
              <a:rPr lang="en-US" dirty="0" smtClean="0"/>
              <a:t> yang </a:t>
            </a:r>
            <a:r>
              <a:rPr lang="en-US" dirty="0" err="1" smtClean="0"/>
              <a:t>mendorong</a:t>
            </a:r>
            <a:r>
              <a:rPr lang="en-US" dirty="0" smtClean="0"/>
              <a:t> </a:t>
            </a:r>
            <a:r>
              <a:rPr lang="en-US" dirty="0" err="1" smtClean="0"/>
              <a:t>terjadinya</a:t>
            </a:r>
            <a:r>
              <a:rPr lang="en-US" dirty="0" smtClean="0"/>
              <a:t> </a:t>
            </a:r>
            <a:r>
              <a:rPr lang="en-US" dirty="0" err="1" smtClean="0"/>
              <a:t>perilaku</a:t>
            </a:r>
            <a:r>
              <a:rPr lang="en-US" dirty="0" smtClean="0"/>
              <a:t> </a:t>
            </a:r>
            <a:r>
              <a:rPr lang="en-US" dirty="0" err="1" smtClean="0"/>
              <a:t>politik</a:t>
            </a:r>
            <a:endParaRPr lang="en-US" dirty="0"/>
          </a:p>
        </p:txBody>
      </p:sp>
      <p:sp>
        <p:nvSpPr>
          <p:cNvPr id="3" name="Content Placeholder 2"/>
          <p:cNvSpPr>
            <a:spLocks noGrp="1"/>
          </p:cNvSpPr>
          <p:nvPr>
            <p:ph idx="1"/>
          </p:nvPr>
        </p:nvSpPr>
        <p:spPr/>
        <p:txBody>
          <a:bodyPr/>
          <a:lstStyle/>
          <a:p>
            <a:r>
              <a:rPr lang="en-US" dirty="0" err="1" smtClean="0"/>
              <a:t>faktor-faktor</a:t>
            </a:r>
            <a:r>
              <a:rPr lang="en-US" dirty="0" smtClean="0"/>
              <a:t> yang </a:t>
            </a:r>
            <a:r>
              <a:rPr lang="en-US" dirty="0" err="1" smtClean="0"/>
              <a:t>melekat</a:t>
            </a:r>
            <a:r>
              <a:rPr lang="en-US" dirty="0" smtClean="0"/>
              <a:t> </a:t>
            </a:r>
            <a:r>
              <a:rPr lang="en-US" dirty="0" err="1" smtClean="0"/>
              <a:t>pada</a:t>
            </a:r>
            <a:r>
              <a:rPr lang="en-US" dirty="0" smtClean="0"/>
              <a:t> </a:t>
            </a:r>
            <a:r>
              <a:rPr lang="en-US" dirty="0" err="1" smtClean="0"/>
              <a:t>diri</a:t>
            </a:r>
            <a:r>
              <a:rPr lang="en-US" dirty="0" smtClean="0"/>
              <a:t> </a:t>
            </a:r>
            <a:r>
              <a:rPr lang="en-US" dirty="0" err="1" smtClean="0"/>
              <a:t>seseorang</a:t>
            </a:r>
            <a:endParaRPr lang="en-US" dirty="0" smtClean="0"/>
          </a:p>
          <a:p>
            <a:r>
              <a:rPr lang="en-US" dirty="0" err="1" smtClean="0"/>
              <a:t>Faktor</a:t>
            </a:r>
            <a:r>
              <a:rPr lang="en-US" dirty="0" smtClean="0"/>
              <a:t> </a:t>
            </a:r>
            <a:r>
              <a:rPr lang="en-US" dirty="0" err="1" smtClean="0"/>
              <a:t>lingkungan</a:t>
            </a:r>
            <a:r>
              <a:rPr lang="en-US" dirty="0" smtClean="0"/>
              <a:t> intern </a:t>
            </a:r>
            <a:r>
              <a:rPr lang="en-US" dirty="0" err="1" smtClean="0"/>
              <a:t>organisasi</a:t>
            </a:r>
            <a:r>
              <a:rPr lang="en-US" dirty="0" smtClean="0"/>
              <a:t> </a:t>
            </a:r>
            <a:endParaRPr lang="en-US" dirty="0"/>
          </a:p>
        </p:txBody>
      </p:sp>
    </p:spTree>
    <p:extLst>
      <p:ext uri="{BB962C8B-B14F-4D97-AF65-F5344CB8AC3E}">
        <p14:creationId xmlns:p14="http://schemas.microsoft.com/office/powerpoint/2010/main" val="1521895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5389" y="529318"/>
            <a:ext cx="10943167" cy="1082675"/>
          </a:xfrm>
        </p:spPr>
        <p:txBody>
          <a:bodyPr/>
          <a:lstStyle/>
          <a:p>
            <a:r>
              <a:rPr lang="id-ID" dirty="0" smtClean="0"/>
              <a:t>BAB 5</a:t>
            </a:r>
            <a:br>
              <a:rPr lang="id-ID" dirty="0" smtClean="0"/>
            </a:br>
            <a:r>
              <a:rPr lang="en-US" dirty="0" err="1" smtClean="0"/>
              <a:t>Konflik</a:t>
            </a:r>
            <a:r>
              <a:rPr lang="en-US" dirty="0" smtClean="0"/>
              <a:t> </a:t>
            </a:r>
            <a:r>
              <a:rPr lang="en-US" dirty="0" err="1" smtClean="0"/>
              <a:t>Dalam</a:t>
            </a:r>
            <a:r>
              <a:rPr lang="en-US" dirty="0" smtClean="0"/>
              <a:t> </a:t>
            </a:r>
            <a:r>
              <a:rPr lang="en-US" dirty="0" err="1" smtClean="0"/>
              <a:t>Organisasi</a:t>
            </a:r>
            <a:endParaRPr lang="en-US" dirty="0"/>
          </a:p>
        </p:txBody>
      </p:sp>
      <p:sp>
        <p:nvSpPr>
          <p:cNvPr id="3" name="Subtitle 2"/>
          <p:cNvSpPr>
            <a:spLocks noGrp="1"/>
          </p:cNvSpPr>
          <p:nvPr>
            <p:ph type="subTitle" idx="1"/>
          </p:nvPr>
        </p:nvSpPr>
        <p:spPr>
          <a:xfrm>
            <a:off x="655561" y="2059667"/>
            <a:ext cx="10949517" cy="1752600"/>
          </a:xfrm>
        </p:spPr>
        <p:txBody>
          <a:bodyPr>
            <a:normAutofit fontScale="85000" lnSpcReduction="20000"/>
          </a:bodyPr>
          <a:lstStyle/>
          <a:p>
            <a:r>
              <a:rPr lang="en-US" dirty="0" smtClean="0"/>
              <a:t>John Aker </a:t>
            </a:r>
            <a:r>
              <a:rPr lang="en-US" dirty="0" err="1" smtClean="0"/>
              <a:t>dari</a:t>
            </a:r>
            <a:r>
              <a:rPr lang="en-US" dirty="0" smtClean="0"/>
              <a:t> IBM </a:t>
            </a:r>
            <a:r>
              <a:rPr lang="en-US" dirty="0" err="1" smtClean="0"/>
              <a:t>menjelaskan</a:t>
            </a:r>
            <a:r>
              <a:rPr lang="en-US" dirty="0" smtClean="0"/>
              <a:t> </a:t>
            </a:r>
            <a:r>
              <a:rPr lang="en-US" dirty="0" err="1" smtClean="0"/>
              <a:t>pandangan</a:t>
            </a:r>
            <a:r>
              <a:rPr lang="en-US" dirty="0" smtClean="0"/>
              <a:t> </a:t>
            </a:r>
            <a:r>
              <a:rPr lang="en-US" dirty="0" err="1" smtClean="0"/>
              <a:t>baru</a:t>
            </a:r>
            <a:r>
              <a:rPr lang="en-US" dirty="0" smtClean="0"/>
              <a:t> </a:t>
            </a:r>
            <a:r>
              <a:rPr lang="en-US" dirty="0" err="1" smtClean="0"/>
              <a:t>tentang</a:t>
            </a:r>
            <a:r>
              <a:rPr lang="en-US" dirty="0" smtClean="0"/>
              <a:t> </a:t>
            </a:r>
            <a:r>
              <a:rPr lang="en-US" dirty="0" err="1" smtClean="0"/>
              <a:t>konflik</a:t>
            </a:r>
            <a:r>
              <a:rPr lang="en-US" dirty="0" smtClean="0"/>
              <a:t> yang </a:t>
            </a:r>
            <a:r>
              <a:rPr lang="en-US" dirty="0" err="1" smtClean="0"/>
              <a:t>disebut</a:t>
            </a:r>
            <a:r>
              <a:rPr lang="en-US" dirty="0" smtClean="0"/>
              <a:t> </a:t>
            </a:r>
            <a:r>
              <a:rPr lang="en-US" dirty="0" err="1" smtClean="0"/>
              <a:t>sebagai</a:t>
            </a:r>
            <a:r>
              <a:rPr lang="en-US" dirty="0" smtClean="0"/>
              <a:t> </a:t>
            </a:r>
            <a:r>
              <a:rPr lang="en-US" dirty="0" err="1" smtClean="0"/>
              <a:t>perspektif</a:t>
            </a:r>
            <a:r>
              <a:rPr lang="en-US" dirty="0" smtClean="0"/>
              <a:t> </a:t>
            </a:r>
            <a:r>
              <a:rPr lang="en-US" dirty="0" err="1" smtClean="0"/>
              <a:t>interaksionis</a:t>
            </a:r>
            <a:r>
              <a:rPr lang="en-US" dirty="0" smtClean="0"/>
              <a:t>. </a:t>
            </a:r>
            <a:r>
              <a:rPr lang="en-US" dirty="0" err="1" smtClean="0"/>
              <a:t>Kalau</a:t>
            </a:r>
            <a:r>
              <a:rPr lang="en-US" dirty="0" smtClean="0"/>
              <a:t> </a:t>
            </a:r>
            <a:r>
              <a:rPr lang="en-US" dirty="0" err="1" smtClean="0"/>
              <a:t>pendekatan</a:t>
            </a:r>
            <a:r>
              <a:rPr lang="en-US" dirty="0" smtClean="0"/>
              <a:t> </a:t>
            </a:r>
            <a:r>
              <a:rPr lang="en-US" dirty="0" err="1" smtClean="0"/>
              <a:t>aliran</a:t>
            </a:r>
            <a:r>
              <a:rPr lang="en-US" dirty="0" smtClean="0"/>
              <a:t> </a:t>
            </a:r>
            <a:r>
              <a:rPr lang="en-US" dirty="0" err="1" smtClean="0"/>
              <a:t>hubungan</a:t>
            </a:r>
            <a:r>
              <a:rPr lang="en-US" dirty="0" smtClean="0"/>
              <a:t> </a:t>
            </a:r>
            <a:r>
              <a:rPr lang="en-US" dirty="0" err="1" smtClean="0"/>
              <a:t>manusiawi</a:t>
            </a:r>
            <a:r>
              <a:rPr lang="en-US" dirty="0" smtClean="0"/>
              <a:t> </a:t>
            </a:r>
            <a:r>
              <a:rPr lang="en-US" dirty="0" err="1" smtClean="0"/>
              <a:t>menerima</a:t>
            </a:r>
            <a:r>
              <a:rPr lang="en-US" dirty="0" smtClean="0"/>
              <a:t> </a:t>
            </a:r>
            <a:r>
              <a:rPr lang="en-US" dirty="0" err="1" smtClean="0"/>
              <a:t>keberadaan</a:t>
            </a:r>
            <a:r>
              <a:rPr lang="en-US" dirty="0" smtClean="0"/>
              <a:t> </a:t>
            </a:r>
            <a:r>
              <a:rPr lang="en-US" dirty="0" err="1" smtClean="0"/>
              <a:t>dari</a:t>
            </a:r>
            <a:r>
              <a:rPr lang="en-US" dirty="0" smtClean="0"/>
              <a:t> </a:t>
            </a:r>
            <a:r>
              <a:rPr lang="en-US" dirty="0" err="1" smtClean="0"/>
              <a:t>konflik</a:t>
            </a:r>
            <a:r>
              <a:rPr lang="en-US" dirty="0" smtClean="0"/>
              <a:t>, </a:t>
            </a:r>
            <a:r>
              <a:rPr lang="en-US" dirty="0" err="1" smtClean="0"/>
              <a:t>maka</a:t>
            </a:r>
            <a:r>
              <a:rPr lang="en-US" dirty="0" smtClean="0"/>
              <a:t> </a:t>
            </a:r>
            <a:r>
              <a:rPr lang="en-US" dirty="0" err="1" smtClean="0"/>
              <a:t>pendekatan</a:t>
            </a:r>
            <a:r>
              <a:rPr lang="en-US" dirty="0" smtClean="0"/>
              <a:t> </a:t>
            </a:r>
            <a:r>
              <a:rPr lang="en-US" dirty="0" err="1" smtClean="0"/>
              <a:t>interaksionis</a:t>
            </a:r>
            <a:r>
              <a:rPr lang="en-US" dirty="0" smtClean="0"/>
              <a:t> </a:t>
            </a:r>
            <a:r>
              <a:rPr lang="en-US" dirty="0" err="1" smtClean="0"/>
              <a:t>mendorong</a:t>
            </a:r>
            <a:r>
              <a:rPr lang="en-US" dirty="0" smtClean="0"/>
              <a:t> </a:t>
            </a:r>
            <a:r>
              <a:rPr lang="en-US" dirty="0" err="1" smtClean="0"/>
              <a:t>konflik</a:t>
            </a:r>
            <a:r>
              <a:rPr lang="en-US" dirty="0" smtClean="0"/>
              <a:t> </a:t>
            </a:r>
            <a:r>
              <a:rPr lang="en-US" dirty="0" err="1" smtClean="0"/>
              <a:t>pada</a:t>
            </a:r>
            <a:r>
              <a:rPr lang="en-US" dirty="0" smtClean="0"/>
              <a:t> </a:t>
            </a:r>
            <a:r>
              <a:rPr lang="en-US" dirty="0" err="1" smtClean="0"/>
              <a:t>pendekatan</a:t>
            </a:r>
            <a:r>
              <a:rPr lang="en-US" dirty="0" smtClean="0"/>
              <a:t> yang “</a:t>
            </a:r>
            <a:r>
              <a:rPr lang="en-US" dirty="0" err="1" smtClean="0"/>
              <a:t>harmonis</a:t>
            </a:r>
            <a:r>
              <a:rPr lang="en-US" dirty="0" smtClean="0"/>
              <a:t>”</a:t>
            </a:r>
            <a:endParaRPr lang="en-US" dirty="0"/>
          </a:p>
        </p:txBody>
      </p:sp>
    </p:spTree>
    <p:extLst>
      <p:ext uri="{BB962C8B-B14F-4D97-AF65-F5344CB8AC3E}">
        <p14:creationId xmlns:p14="http://schemas.microsoft.com/office/powerpoint/2010/main" val="326068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Konflik</a:t>
            </a:r>
            <a:r>
              <a:rPr lang="en-US" dirty="0"/>
              <a:t> </a:t>
            </a:r>
            <a:r>
              <a:rPr lang="en-US" dirty="0" err="1" smtClean="0"/>
              <a:t>Fungsional</a:t>
            </a:r>
            <a:r>
              <a:rPr lang="en-US" dirty="0" smtClean="0"/>
              <a:t> </a:t>
            </a:r>
            <a:r>
              <a:rPr lang="en-US" dirty="0" err="1" smtClean="0"/>
              <a:t>dan</a:t>
            </a:r>
            <a:r>
              <a:rPr lang="en-US" dirty="0" smtClean="0"/>
              <a:t> </a:t>
            </a:r>
            <a:r>
              <a:rPr lang="en-US" dirty="0" err="1" smtClean="0"/>
              <a:t>Disfungsional</a:t>
            </a:r>
            <a:endParaRPr lang="en-US" dirty="0"/>
          </a:p>
        </p:txBody>
      </p:sp>
      <p:sp>
        <p:nvSpPr>
          <p:cNvPr id="3" name="Content Placeholder 2"/>
          <p:cNvSpPr>
            <a:spLocks noGrp="1"/>
          </p:cNvSpPr>
          <p:nvPr>
            <p:ph idx="1"/>
          </p:nvPr>
        </p:nvSpPr>
        <p:spPr/>
        <p:txBody>
          <a:bodyPr/>
          <a:lstStyle/>
          <a:p>
            <a:r>
              <a:rPr lang="en-US" b="1" dirty="0" err="1" smtClean="0"/>
              <a:t>Konflik</a:t>
            </a:r>
            <a:r>
              <a:rPr lang="en-US" b="1" dirty="0" smtClean="0"/>
              <a:t> </a:t>
            </a:r>
            <a:r>
              <a:rPr lang="en-US" b="1" dirty="0" err="1" smtClean="0"/>
              <a:t>Fungsional</a:t>
            </a:r>
            <a:r>
              <a:rPr lang="en-US" b="1" dirty="0" smtClean="0"/>
              <a:t> </a:t>
            </a:r>
            <a:r>
              <a:rPr lang="en-US" dirty="0" err="1" smtClean="0"/>
              <a:t>berkaitan</a:t>
            </a:r>
            <a:r>
              <a:rPr lang="en-US" dirty="0" smtClean="0"/>
              <a:t> </a:t>
            </a:r>
            <a:r>
              <a:rPr lang="en-US" dirty="0" err="1" smtClean="0"/>
              <a:t>dengan</a:t>
            </a:r>
            <a:r>
              <a:rPr lang="en-US" dirty="0" smtClean="0"/>
              <a:t> </a:t>
            </a:r>
            <a:r>
              <a:rPr lang="en-US" dirty="0" err="1" smtClean="0"/>
              <a:t>pertentangan</a:t>
            </a:r>
            <a:r>
              <a:rPr lang="en-US" dirty="0" smtClean="0"/>
              <a:t> </a:t>
            </a:r>
            <a:r>
              <a:rPr lang="en-US" dirty="0" err="1" smtClean="0"/>
              <a:t>antar</a:t>
            </a:r>
            <a:r>
              <a:rPr lang="en-US" dirty="0" smtClean="0"/>
              <a:t> </a:t>
            </a:r>
            <a:r>
              <a:rPr lang="en-US" dirty="0" err="1" smtClean="0"/>
              <a:t>kelompok</a:t>
            </a:r>
            <a:r>
              <a:rPr lang="en-US" dirty="0" smtClean="0"/>
              <a:t> yang </a:t>
            </a:r>
            <a:r>
              <a:rPr lang="en-US" dirty="0" err="1" smtClean="0"/>
              <a:t>terjadi</a:t>
            </a:r>
            <a:r>
              <a:rPr lang="en-US" dirty="0" smtClean="0"/>
              <a:t> </a:t>
            </a:r>
            <a:r>
              <a:rPr lang="en-US" dirty="0" err="1" smtClean="0"/>
              <a:t>bermanfaat</a:t>
            </a:r>
            <a:r>
              <a:rPr lang="en-US" dirty="0" smtClean="0"/>
              <a:t> </a:t>
            </a:r>
            <a:r>
              <a:rPr lang="en-US" dirty="0" err="1" smtClean="0"/>
              <a:t>bagi</a:t>
            </a:r>
            <a:r>
              <a:rPr lang="en-US" dirty="0" smtClean="0"/>
              <a:t> </a:t>
            </a:r>
            <a:r>
              <a:rPr lang="en-US" dirty="0" err="1" smtClean="0"/>
              <a:t>peningkatan</a:t>
            </a:r>
            <a:r>
              <a:rPr lang="en-US" dirty="0" smtClean="0"/>
              <a:t> </a:t>
            </a:r>
            <a:r>
              <a:rPr lang="en-US" dirty="0" err="1" smtClean="0"/>
              <a:t>efektivitas</a:t>
            </a:r>
            <a:r>
              <a:rPr lang="en-US" dirty="0" smtClean="0"/>
              <a:t> </a:t>
            </a:r>
            <a:r>
              <a:rPr lang="en-US" dirty="0" err="1" smtClean="0"/>
              <a:t>dan</a:t>
            </a:r>
            <a:r>
              <a:rPr lang="en-US" dirty="0" smtClean="0"/>
              <a:t> </a:t>
            </a:r>
            <a:r>
              <a:rPr lang="en-US" dirty="0" err="1" smtClean="0"/>
              <a:t>prestasi</a:t>
            </a:r>
            <a:r>
              <a:rPr lang="en-US" dirty="0" smtClean="0"/>
              <a:t> </a:t>
            </a:r>
            <a:r>
              <a:rPr lang="en-US" dirty="0" err="1" smtClean="0"/>
              <a:t>organisasi</a:t>
            </a:r>
            <a:endParaRPr lang="en-US" dirty="0" smtClean="0"/>
          </a:p>
          <a:p>
            <a:r>
              <a:rPr lang="en-US" b="1" dirty="0" err="1" smtClean="0"/>
              <a:t>Konflik</a:t>
            </a:r>
            <a:r>
              <a:rPr lang="en-US" b="1" dirty="0" smtClean="0"/>
              <a:t> </a:t>
            </a:r>
            <a:r>
              <a:rPr lang="en-US" b="1" dirty="0" err="1" smtClean="0"/>
              <a:t>Disfungsional</a:t>
            </a:r>
            <a:r>
              <a:rPr lang="en-US" b="1" dirty="0" smtClean="0"/>
              <a:t> </a:t>
            </a:r>
            <a:r>
              <a:rPr lang="en-US" dirty="0" err="1" smtClean="0"/>
              <a:t>berkaitan</a:t>
            </a:r>
            <a:r>
              <a:rPr lang="en-US" dirty="0" smtClean="0"/>
              <a:t> </a:t>
            </a:r>
            <a:r>
              <a:rPr lang="en-US" dirty="0" err="1" smtClean="0"/>
              <a:t>dengan</a:t>
            </a:r>
            <a:r>
              <a:rPr lang="en-US" dirty="0" smtClean="0"/>
              <a:t> </a:t>
            </a:r>
            <a:r>
              <a:rPr lang="en-US" dirty="0" err="1" smtClean="0"/>
              <a:t>pertentangan</a:t>
            </a:r>
            <a:r>
              <a:rPr lang="en-US" dirty="0" smtClean="0"/>
              <a:t> </a:t>
            </a:r>
            <a:r>
              <a:rPr lang="en-US" dirty="0" err="1" smtClean="0"/>
              <a:t>antar</a:t>
            </a:r>
            <a:r>
              <a:rPr lang="en-US" dirty="0" smtClean="0"/>
              <a:t> </a:t>
            </a:r>
            <a:r>
              <a:rPr lang="en-US" dirty="0" err="1" smtClean="0"/>
              <a:t>kelompok</a:t>
            </a:r>
            <a:r>
              <a:rPr lang="en-US" dirty="0" smtClean="0"/>
              <a:t> yang </a:t>
            </a:r>
            <a:r>
              <a:rPr lang="en-US" dirty="0" err="1" smtClean="0"/>
              <a:t>merusak</a:t>
            </a:r>
            <a:r>
              <a:rPr lang="en-US" dirty="0" smtClean="0"/>
              <a:t> </a:t>
            </a:r>
            <a:r>
              <a:rPr lang="en-US" dirty="0" err="1" smtClean="0"/>
              <a:t>atau</a:t>
            </a:r>
            <a:r>
              <a:rPr lang="en-US" dirty="0" smtClean="0"/>
              <a:t> </a:t>
            </a:r>
            <a:r>
              <a:rPr lang="en-US" dirty="0" err="1" smtClean="0"/>
              <a:t>menghalangi</a:t>
            </a:r>
            <a:r>
              <a:rPr lang="en-US" dirty="0" smtClean="0"/>
              <a:t> </a:t>
            </a:r>
            <a:r>
              <a:rPr lang="en-US" dirty="0" err="1" smtClean="0"/>
              <a:t>pencapaian</a:t>
            </a:r>
            <a:r>
              <a:rPr lang="en-US" dirty="0" smtClean="0"/>
              <a:t> </a:t>
            </a:r>
            <a:r>
              <a:rPr lang="en-US" dirty="0" err="1" smtClean="0"/>
              <a:t>tujuan</a:t>
            </a:r>
            <a:r>
              <a:rPr lang="en-US" dirty="0" smtClean="0"/>
              <a:t> </a:t>
            </a:r>
            <a:r>
              <a:rPr lang="en-US" dirty="0" err="1" smtClean="0"/>
              <a:t>organisasi</a:t>
            </a:r>
            <a:endParaRPr lang="en-US" dirty="0"/>
          </a:p>
        </p:txBody>
      </p:sp>
    </p:spTree>
    <p:extLst>
      <p:ext uri="{BB962C8B-B14F-4D97-AF65-F5344CB8AC3E}">
        <p14:creationId xmlns:p14="http://schemas.microsoft.com/office/powerpoint/2010/main" val="173004006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Hubungan</a:t>
            </a:r>
            <a:r>
              <a:rPr lang="en-US" dirty="0" smtClean="0"/>
              <a:t> </a:t>
            </a:r>
            <a:r>
              <a:rPr lang="en-US" dirty="0" err="1" smtClean="0"/>
              <a:t>Konflik</a:t>
            </a:r>
            <a:r>
              <a:rPr lang="en-US" dirty="0" smtClean="0"/>
              <a:t> </a:t>
            </a:r>
            <a:r>
              <a:rPr lang="en-US" dirty="0" err="1" smtClean="0"/>
              <a:t>dengan</a:t>
            </a:r>
            <a:r>
              <a:rPr lang="en-US" dirty="0" smtClean="0"/>
              <a:t> </a:t>
            </a:r>
            <a:r>
              <a:rPr lang="en-US" dirty="0" err="1"/>
              <a:t>P</a:t>
            </a:r>
            <a:r>
              <a:rPr lang="en-US" dirty="0" err="1" smtClean="0"/>
              <a:t>restasi</a:t>
            </a:r>
            <a:r>
              <a:rPr lang="en-US" dirty="0" smtClean="0"/>
              <a:t> </a:t>
            </a:r>
            <a:r>
              <a:rPr lang="en-US" dirty="0" err="1"/>
              <a:t>K</a:t>
            </a:r>
            <a:r>
              <a:rPr lang="en-US" dirty="0" err="1" smtClean="0"/>
              <a:t>erja</a:t>
            </a:r>
            <a:endParaRPr lang="en-US" dirty="0"/>
          </a:p>
        </p:txBody>
      </p:sp>
      <p:cxnSp>
        <p:nvCxnSpPr>
          <p:cNvPr id="5" name="Straight Connector 4"/>
          <p:cNvCxnSpPr/>
          <p:nvPr/>
        </p:nvCxnSpPr>
        <p:spPr>
          <a:xfrm flipH="1">
            <a:off x="1865376" y="2182368"/>
            <a:ext cx="24384" cy="39945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1865376" y="6176963"/>
            <a:ext cx="6632448"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Freeform 33"/>
          <p:cNvSpPr/>
          <p:nvPr/>
        </p:nvSpPr>
        <p:spPr>
          <a:xfrm>
            <a:off x="2340864" y="2365123"/>
            <a:ext cx="5547360" cy="3206621"/>
          </a:xfrm>
          <a:custGeom>
            <a:avLst/>
            <a:gdLst>
              <a:gd name="connsiteX0" fmla="*/ 0 w 5547360"/>
              <a:gd name="connsiteY0" fmla="*/ 3206621 h 3206621"/>
              <a:gd name="connsiteX1" fmla="*/ 2645664 w 5547360"/>
              <a:gd name="connsiteY1" fmla="*/ 125 h 3206621"/>
              <a:gd name="connsiteX2" fmla="*/ 5547360 w 5547360"/>
              <a:gd name="connsiteY2" fmla="*/ 3109085 h 3206621"/>
            </a:gdLst>
            <a:ahLst/>
            <a:cxnLst>
              <a:cxn ang="0">
                <a:pos x="connsiteX0" y="connsiteY0"/>
              </a:cxn>
              <a:cxn ang="0">
                <a:pos x="connsiteX1" y="connsiteY1"/>
              </a:cxn>
              <a:cxn ang="0">
                <a:pos x="connsiteX2" y="connsiteY2"/>
              </a:cxn>
            </a:cxnLst>
            <a:rect l="l" t="t" r="r" b="b"/>
            <a:pathLst>
              <a:path w="5547360" h="3206621">
                <a:moveTo>
                  <a:pt x="0" y="3206621"/>
                </a:moveTo>
                <a:cubicBezTo>
                  <a:pt x="860552" y="1611501"/>
                  <a:pt x="1721104" y="16381"/>
                  <a:pt x="2645664" y="125"/>
                </a:cubicBezTo>
                <a:cubicBezTo>
                  <a:pt x="3570224" y="-16131"/>
                  <a:pt x="4558792" y="1546477"/>
                  <a:pt x="5547360" y="310908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5" name="Oval 34"/>
          <p:cNvSpPr/>
          <p:nvPr/>
        </p:nvSpPr>
        <p:spPr>
          <a:xfrm>
            <a:off x="2438400" y="5230368"/>
            <a:ext cx="109728" cy="9753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prstClr val="white"/>
              </a:solidFill>
            </a:endParaRPr>
          </a:p>
        </p:txBody>
      </p:sp>
      <p:sp>
        <p:nvSpPr>
          <p:cNvPr id="36" name="Oval 35"/>
          <p:cNvSpPr/>
          <p:nvPr/>
        </p:nvSpPr>
        <p:spPr>
          <a:xfrm>
            <a:off x="4870704" y="2316355"/>
            <a:ext cx="109728" cy="9753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prstClr val="white"/>
              </a:solidFill>
            </a:endParaRPr>
          </a:p>
        </p:txBody>
      </p:sp>
      <p:sp>
        <p:nvSpPr>
          <p:cNvPr id="37" name="Oval 36"/>
          <p:cNvSpPr/>
          <p:nvPr/>
        </p:nvSpPr>
        <p:spPr>
          <a:xfrm>
            <a:off x="7674864" y="5181600"/>
            <a:ext cx="109728" cy="9753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prstClr val="white"/>
              </a:solidFill>
            </a:endParaRPr>
          </a:p>
        </p:txBody>
      </p:sp>
      <p:sp>
        <p:nvSpPr>
          <p:cNvPr id="38" name="TextBox 37"/>
          <p:cNvSpPr txBox="1"/>
          <p:nvPr/>
        </p:nvSpPr>
        <p:spPr>
          <a:xfrm>
            <a:off x="1328928" y="1677572"/>
            <a:ext cx="1389888" cy="276999"/>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1200" dirty="0" smtClean="0">
                <a:solidFill>
                  <a:prstClr val="black"/>
                </a:solidFill>
              </a:rPr>
              <a:t>Tingkat </a:t>
            </a:r>
            <a:r>
              <a:rPr lang="en-US" sz="1200" dirty="0" err="1" smtClean="0">
                <a:solidFill>
                  <a:prstClr val="black"/>
                </a:solidFill>
              </a:rPr>
              <a:t>Prestasi</a:t>
            </a:r>
            <a:endParaRPr lang="en-US" sz="1200" dirty="0">
              <a:solidFill>
                <a:prstClr val="black"/>
              </a:solidFill>
            </a:endParaRPr>
          </a:p>
        </p:txBody>
      </p:sp>
      <p:sp>
        <p:nvSpPr>
          <p:cNvPr id="39" name="TextBox 38"/>
          <p:cNvSpPr txBox="1"/>
          <p:nvPr/>
        </p:nvSpPr>
        <p:spPr>
          <a:xfrm>
            <a:off x="2231136" y="4986528"/>
            <a:ext cx="316992" cy="369332"/>
          </a:xfrm>
          <a:prstGeom prst="rect">
            <a:avLst/>
          </a:prstGeom>
          <a:noFill/>
        </p:spPr>
        <p:txBody>
          <a:bodyPr wrap="square" rtlCol="0">
            <a:spAutoFit/>
          </a:bodyPr>
          <a:lstStyle/>
          <a:p>
            <a:r>
              <a:rPr lang="en-US" dirty="0">
                <a:solidFill>
                  <a:prstClr val="black"/>
                </a:solidFill>
              </a:rPr>
              <a:t>A</a:t>
            </a:r>
          </a:p>
        </p:txBody>
      </p:sp>
      <p:sp>
        <p:nvSpPr>
          <p:cNvPr id="40" name="TextBox 39"/>
          <p:cNvSpPr txBox="1"/>
          <p:nvPr/>
        </p:nvSpPr>
        <p:spPr>
          <a:xfrm>
            <a:off x="4803648" y="2365123"/>
            <a:ext cx="243840" cy="369332"/>
          </a:xfrm>
          <a:prstGeom prst="rect">
            <a:avLst/>
          </a:prstGeom>
          <a:noFill/>
        </p:spPr>
        <p:txBody>
          <a:bodyPr wrap="square" rtlCol="0">
            <a:spAutoFit/>
          </a:bodyPr>
          <a:lstStyle/>
          <a:p>
            <a:r>
              <a:rPr lang="en-US" dirty="0" smtClean="0">
                <a:solidFill>
                  <a:prstClr val="black"/>
                </a:solidFill>
              </a:rPr>
              <a:t>B</a:t>
            </a:r>
            <a:endParaRPr lang="en-US" dirty="0">
              <a:solidFill>
                <a:prstClr val="black"/>
              </a:solidFill>
            </a:endParaRPr>
          </a:p>
        </p:txBody>
      </p:sp>
      <p:sp>
        <p:nvSpPr>
          <p:cNvPr id="41" name="TextBox 40"/>
          <p:cNvSpPr txBox="1"/>
          <p:nvPr/>
        </p:nvSpPr>
        <p:spPr>
          <a:xfrm>
            <a:off x="7431024" y="5045702"/>
            <a:ext cx="280416" cy="369332"/>
          </a:xfrm>
          <a:prstGeom prst="rect">
            <a:avLst/>
          </a:prstGeom>
          <a:noFill/>
        </p:spPr>
        <p:txBody>
          <a:bodyPr wrap="square" rtlCol="0">
            <a:spAutoFit/>
          </a:bodyPr>
          <a:lstStyle/>
          <a:p>
            <a:r>
              <a:rPr lang="en-US" dirty="0" smtClean="0">
                <a:solidFill>
                  <a:prstClr val="black"/>
                </a:solidFill>
              </a:rPr>
              <a:t>C</a:t>
            </a:r>
            <a:endParaRPr lang="en-US" dirty="0">
              <a:solidFill>
                <a:prstClr val="black"/>
              </a:solidFill>
            </a:endParaRPr>
          </a:p>
        </p:txBody>
      </p:sp>
      <p:sp>
        <p:nvSpPr>
          <p:cNvPr id="42" name="TextBox 41"/>
          <p:cNvSpPr txBox="1"/>
          <p:nvPr/>
        </p:nvSpPr>
        <p:spPr>
          <a:xfrm>
            <a:off x="1228344" y="2150745"/>
            <a:ext cx="591312" cy="276999"/>
          </a:xfrm>
          <a:prstGeom prst="rect">
            <a:avLst/>
          </a:prstGeom>
          <a:noFill/>
        </p:spPr>
        <p:txBody>
          <a:bodyPr wrap="square" rtlCol="0">
            <a:spAutoFit/>
          </a:bodyPr>
          <a:lstStyle/>
          <a:p>
            <a:r>
              <a:rPr lang="en-US" sz="1200" dirty="0" err="1" smtClean="0">
                <a:solidFill>
                  <a:prstClr val="black"/>
                </a:solidFill>
              </a:rPr>
              <a:t>Tinggi</a:t>
            </a:r>
            <a:endParaRPr lang="en-US" sz="1200" dirty="0">
              <a:solidFill>
                <a:prstClr val="black"/>
              </a:solidFill>
            </a:endParaRPr>
          </a:p>
        </p:txBody>
      </p:sp>
      <p:cxnSp>
        <p:nvCxnSpPr>
          <p:cNvPr id="47" name="Straight Connector 46"/>
          <p:cNvCxnSpPr/>
          <p:nvPr/>
        </p:nvCxnSpPr>
        <p:spPr>
          <a:xfrm flipV="1">
            <a:off x="1889760" y="2354294"/>
            <a:ext cx="3093720" cy="108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1107948" y="5779008"/>
            <a:ext cx="734568" cy="276999"/>
          </a:xfrm>
          <a:prstGeom prst="rect">
            <a:avLst/>
          </a:prstGeom>
          <a:noFill/>
        </p:spPr>
        <p:txBody>
          <a:bodyPr wrap="square" rtlCol="0">
            <a:spAutoFit/>
          </a:bodyPr>
          <a:lstStyle/>
          <a:p>
            <a:r>
              <a:rPr lang="en-US" sz="1200" dirty="0" err="1" smtClean="0">
                <a:solidFill>
                  <a:prstClr val="black"/>
                </a:solidFill>
              </a:rPr>
              <a:t>Rendah</a:t>
            </a:r>
            <a:endParaRPr lang="en-US" sz="1200" dirty="0">
              <a:solidFill>
                <a:prstClr val="black"/>
              </a:solidFill>
            </a:endParaRPr>
          </a:p>
        </p:txBody>
      </p:sp>
      <p:sp>
        <p:nvSpPr>
          <p:cNvPr id="50" name="TextBox 49"/>
          <p:cNvSpPr txBox="1"/>
          <p:nvPr/>
        </p:nvSpPr>
        <p:spPr>
          <a:xfrm>
            <a:off x="1703832" y="6210389"/>
            <a:ext cx="734568" cy="276999"/>
          </a:xfrm>
          <a:prstGeom prst="rect">
            <a:avLst/>
          </a:prstGeom>
          <a:noFill/>
        </p:spPr>
        <p:txBody>
          <a:bodyPr wrap="square" rtlCol="0">
            <a:spAutoFit/>
          </a:bodyPr>
          <a:lstStyle/>
          <a:p>
            <a:r>
              <a:rPr lang="en-US" sz="1200" dirty="0" err="1" smtClean="0">
                <a:solidFill>
                  <a:prstClr val="black"/>
                </a:solidFill>
              </a:rPr>
              <a:t>Rendah</a:t>
            </a:r>
            <a:endParaRPr lang="en-US" sz="1200" dirty="0">
              <a:solidFill>
                <a:prstClr val="black"/>
              </a:solidFill>
            </a:endParaRPr>
          </a:p>
        </p:txBody>
      </p:sp>
      <p:sp>
        <p:nvSpPr>
          <p:cNvPr id="51" name="TextBox 50"/>
          <p:cNvSpPr txBox="1"/>
          <p:nvPr/>
        </p:nvSpPr>
        <p:spPr>
          <a:xfrm>
            <a:off x="4288536" y="6221217"/>
            <a:ext cx="1274064" cy="276999"/>
          </a:xfrm>
          <a:prstGeom prst="rect">
            <a:avLst/>
          </a:prstGeom>
          <a:noFill/>
        </p:spPr>
        <p:txBody>
          <a:bodyPr wrap="square" rtlCol="0">
            <a:spAutoFit/>
          </a:bodyPr>
          <a:lstStyle/>
          <a:p>
            <a:r>
              <a:rPr lang="en-US" sz="1200" dirty="0" smtClean="0">
                <a:solidFill>
                  <a:prstClr val="black"/>
                </a:solidFill>
              </a:rPr>
              <a:t>Tingkat </a:t>
            </a:r>
            <a:r>
              <a:rPr lang="en-US" sz="1200" dirty="0" err="1" smtClean="0">
                <a:solidFill>
                  <a:prstClr val="black"/>
                </a:solidFill>
              </a:rPr>
              <a:t>Konflik</a:t>
            </a:r>
            <a:endParaRPr lang="en-US" sz="1200" dirty="0">
              <a:solidFill>
                <a:prstClr val="black"/>
              </a:solidFill>
            </a:endParaRPr>
          </a:p>
        </p:txBody>
      </p:sp>
      <p:sp>
        <p:nvSpPr>
          <p:cNvPr id="52" name="TextBox 51"/>
          <p:cNvSpPr txBox="1"/>
          <p:nvPr/>
        </p:nvSpPr>
        <p:spPr>
          <a:xfrm>
            <a:off x="7592568" y="6176433"/>
            <a:ext cx="591312" cy="276999"/>
          </a:xfrm>
          <a:prstGeom prst="rect">
            <a:avLst/>
          </a:prstGeom>
          <a:noFill/>
        </p:spPr>
        <p:txBody>
          <a:bodyPr wrap="square" rtlCol="0">
            <a:spAutoFit/>
          </a:bodyPr>
          <a:lstStyle/>
          <a:p>
            <a:r>
              <a:rPr lang="en-US" sz="1200" dirty="0" err="1" smtClean="0">
                <a:solidFill>
                  <a:prstClr val="black"/>
                </a:solidFill>
              </a:rPr>
              <a:t>Tinggi</a:t>
            </a:r>
            <a:endParaRPr lang="en-US" sz="1200" dirty="0">
              <a:solidFill>
                <a:prstClr val="black"/>
              </a:solidFill>
            </a:endParaRPr>
          </a:p>
        </p:txBody>
      </p:sp>
      <p:graphicFrame>
        <p:nvGraphicFramePr>
          <p:cNvPr id="53" name="Table 52"/>
          <p:cNvGraphicFramePr>
            <a:graphicFrameLocks noGrp="1"/>
          </p:cNvGraphicFramePr>
          <p:nvPr>
            <p:extLst>
              <p:ext uri="{D42A27DB-BD31-4B8C-83A1-F6EECF244321}">
                <p14:modId xmlns:p14="http://schemas.microsoft.com/office/powerpoint/2010/main" val="177159469"/>
              </p:ext>
            </p:extLst>
          </p:nvPr>
        </p:nvGraphicFramePr>
        <p:xfrm>
          <a:off x="7309104" y="2601119"/>
          <a:ext cx="4882896" cy="2011680"/>
        </p:xfrm>
        <a:graphic>
          <a:graphicData uri="http://schemas.openxmlformats.org/drawingml/2006/table">
            <a:tbl>
              <a:tblPr firstRow="1" bandRow="1">
                <a:tableStyleId>{5C22544A-7EE6-4342-B048-85BDC9FD1C3A}</a:tableStyleId>
              </a:tblPr>
              <a:tblGrid>
                <a:gridCol w="645865"/>
                <a:gridCol w="758697"/>
                <a:gridCol w="1631246"/>
                <a:gridCol w="1060704"/>
                <a:gridCol w="786384"/>
              </a:tblGrid>
              <a:tr h="304462">
                <a:tc>
                  <a:txBody>
                    <a:bodyPr/>
                    <a:lstStyle/>
                    <a:p>
                      <a:pPr algn="ctr"/>
                      <a:r>
                        <a:rPr lang="en-US" sz="1200" b="0" dirty="0" err="1" smtClean="0"/>
                        <a:t>Kondisi</a:t>
                      </a:r>
                      <a:endParaRPr lang="en-US" sz="1200" b="0" dirty="0"/>
                    </a:p>
                  </a:txBody>
                  <a:tcPr/>
                </a:tc>
                <a:tc>
                  <a:txBody>
                    <a:bodyPr/>
                    <a:lstStyle/>
                    <a:p>
                      <a:pPr algn="ctr"/>
                      <a:r>
                        <a:rPr lang="en-US" sz="1200" dirty="0" smtClean="0"/>
                        <a:t>Tingkat </a:t>
                      </a:r>
                      <a:r>
                        <a:rPr lang="en-US" sz="1200" dirty="0" err="1" smtClean="0"/>
                        <a:t>Konflik</a:t>
                      </a:r>
                      <a:endParaRPr lang="en-US" sz="1200" dirty="0"/>
                    </a:p>
                  </a:txBody>
                  <a:tcPr/>
                </a:tc>
                <a:tc>
                  <a:txBody>
                    <a:bodyPr/>
                    <a:lstStyle/>
                    <a:p>
                      <a:pPr algn="ctr"/>
                      <a:r>
                        <a:rPr lang="en-US" sz="1200" dirty="0" err="1" smtClean="0"/>
                        <a:t>Karakteristik</a:t>
                      </a:r>
                      <a:r>
                        <a:rPr lang="en-US" sz="1200" dirty="0" smtClean="0"/>
                        <a:t> </a:t>
                      </a:r>
                      <a:r>
                        <a:rPr lang="en-US" sz="1200" dirty="0" err="1" smtClean="0"/>
                        <a:t>Perilaku</a:t>
                      </a:r>
                      <a:endParaRPr lang="en-US" sz="1200" dirty="0"/>
                    </a:p>
                  </a:txBody>
                  <a:tcPr/>
                </a:tc>
                <a:tc>
                  <a:txBody>
                    <a:bodyPr/>
                    <a:lstStyle/>
                    <a:p>
                      <a:pPr algn="ctr"/>
                      <a:r>
                        <a:rPr lang="en-US" sz="1200" dirty="0" err="1" smtClean="0"/>
                        <a:t>Sifat</a:t>
                      </a:r>
                      <a:r>
                        <a:rPr lang="en-US" sz="1200" dirty="0" smtClean="0"/>
                        <a:t> </a:t>
                      </a:r>
                      <a:r>
                        <a:rPr lang="en-US" sz="1200" dirty="0" err="1" smtClean="0"/>
                        <a:t>Konflik</a:t>
                      </a:r>
                      <a:endParaRPr lang="en-US" sz="1200" dirty="0"/>
                    </a:p>
                  </a:txBody>
                  <a:tcPr/>
                </a:tc>
                <a:tc>
                  <a:txBody>
                    <a:bodyPr/>
                    <a:lstStyle/>
                    <a:p>
                      <a:pPr algn="ctr"/>
                      <a:r>
                        <a:rPr lang="en-US" sz="1200" dirty="0" smtClean="0"/>
                        <a:t>Tingkat </a:t>
                      </a:r>
                      <a:r>
                        <a:rPr lang="en-US" sz="1200" dirty="0" err="1" smtClean="0"/>
                        <a:t>Prestsai</a:t>
                      </a:r>
                      <a:endParaRPr lang="en-US" sz="1200" dirty="0"/>
                    </a:p>
                  </a:txBody>
                  <a:tcPr/>
                </a:tc>
              </a:tr>
              <a:tr h="370840">
                <a:tc>
                  <a:txBody>
                    <a:bodyPr/>
                    <a:lstStyle/>
                    <a:p>
                      <a:pPr algn="ctr"/>
                      <a:r>
                        <a:rPr lang="en-US" sz="1200" dirty="0" smtClean="0"/>
                        <a:t>A</a:t>
                      </a:r>
                      <a:endParaRPr lang="en-US" sz="1200" dirty="0"/>
                    </a:p>
                  </a:txBody>
                  <a:tcPr/>
                </a:tc>
                <a:tc>
                  <a:txBody>
                    <a:bodyPr/>
                    <a:lstStyle/>
                    <a:p>
                      <a:pPr algn="ctr"/>
                      <a:r>
                        <a:rPr lang="en-US" sz="1200" dirty="0" err="1" smtClean="0"/>
                        <a:t>Rendah</a:t>
                      </a:r>
                      <a:endParaRPr lang="en-US" sz="1200" dirty="0"/>
                    </a:p>
                  </a:txBody>
                  <a:tcPr/>
                </a:tc>
                <a:tc>
                  <a:txBody>
                    <a:bodyPr/>
                    <a:lstStyle/>
                    <a:p>
                      <a:pPr algn="ctr"/>
                      <a:r>
                        <a:rPr lang="en-US" sz="1200" dirty="0" err="1" smtClean="0"/>
                        <a:t>Apatis</a:t>
                      </a:r>
                      <a:r>
                        <a:rPr lang="en-US" sz="1200" dirty="0" smtClean="0"/>
                        <a:t>,</a:t>
                      </a:r>
                      <a:r>
                        <a:rPr lang="en-US" sz="1200" baseline="0" dirty="0" smtClean="0"/>
                        <a:t> </a:t>
                      </a:r>
                      <a:r>
                        <a:rPr lang="en-US" sz="1200" baseline="0" dirty="0" err="1" smtClean="0"/>
                        <a:t>stagnasi</a:t>
                      </a:r>
                      <a:r>
                        <a:rPr lang="en-US" sz="1200" baseline="0" dirty="0" smtClean="0"/>
                        <a:t>, </a:t>
                      </a:r>
                      <a:r>
                        <a:rPr lang="en-US" sz="1200" baseline="0" dirty="0" err="1" smtClean="0"/>
                        <a:t>dll</a:t>
                      </a:r>
                      <a:endParaRPr lang="en-US" sz="1200" dirty="0"/>
                    </a:p>
                  </a:txBody>
                  <a:tcPr/>
                </a:tc>
                <a:tc>
                  <a:txBody>
                    <a:bodyPr/>
                    <a:lstStyle/>
                    <a:p>
                      <a:pPr algn="ctr"/>
                      <a:r>
                        <a:rPr lang="en-US" sz="1200" dirty="0" err="1" smtClean="0"/>
                        <a:t>Disfungsional</a:t>
                      </a:r>
                      <a:endParaRPr lang="en-US" sz="1200" dirty="0"/>
                    </a:p>
                  </a:txBody>
                  <a:tcPr/>
                </a:tc>
                <a:tc>
                  <a:txBody>
                    <a:bodyPr/>
                    <a:lstStyle/>
                    <a:p>
                      <a:pPr algn="ctr"/>
                      <a:r>
                        <a:rPr lang="en-US" sz="1200" dirty="0" err="1" smtClean="0"/>
                        <a:t>Rendah</a:t>
                      </a:r>
                      <a:r>
                        <a:rPr lang="en-US" sz="1200" dirty="0" smtClean="0"/>
                        <a:t> </a:t>
                      </a:r>
                      <a:endParaRPr lang="en-US" sz="1200" dirty="0"/>
                    </a:p>
                  </a:txBody>
                  <a:tcPr/>
                </a:tc>
              </a:tr>
              <a:tr h="370840">
                <a:tc>
                  <a:txBody>
                    <a:bodyPr/>
                    <a:lstStyle/>
                    <a:p>
                      <a:pPr algn="ctr"/>
                      <a:r>
                        <a:rPr lang="en-US" sz="1200" dirty="0" smtClean="0"/>
                        <a:t>B</a:t>
                      </a:r>
                      <a:endParaRPr lang="en-US" sz="1200" dirty="0"/>
                    </a:p>
                  </a:txBody>
                  <a:tcPr/>
                </a:tc>
                <a:tc>
                  <a:txBody>
                    <a:bodyPr/>
                    <a:lstStyle/>
                    <a:p>
                      <a:pPr algn="ctr"/>
                      <a:r>
                        <a:rPr lang="en-US" sz="1200" dirty="0" smtClean="0"/>
                        <a:t>Optimal</a:t>
                      </a:r>
                      <a:endParaRPr lang="en-US" sz="1200" dirty="0"/>
                    </a:p>
                  </a:txBody>
                  <a:tcPr/>
                </a:tc>
                <a:tc>
                  <a:txBody>
                    <a:bodyPr/>
                    <a:lstStyle/>
                    <a:p>
                      <a:pPr algn="ctr"/>
                      <a:r>
                        <a:rPr lang="en-US" sz="1200" dirty="0" err="1" smtClean="0"/>
                        <a:t>Bersemangat</a:t>
                      </a:r>
                      <a:r>
                        <a:rPr lang="en-US" sz="1200" dirty="0" smtClean="0"/>
                        <a:t>,</a:t>
                      </a:r>
                      <a:r>
                        <a:rPr lang="en-US" sz="1200" baseline="0" dirty="0" smtClean="0"/>
                        <a:t> </a:t>
                      </a:r>
                      <a:r>
                        <a:rPr lang="en-US" sz="1200" baseline="0" dirty="0" err="1" smtClean="0"/>
                        <a:t>inovasi</a:t>
                      </a:r>
                      <a:r>
                        <a:rPr lang="en-US" sz="1200" baseline="0" dirty="0" smtClean="0"/>
                        <a:t>, </a:t>
                      </a:r>
                      <a:r>
                        <a:rPr lang="en-US" sz="1200" baseline="0" dirty="0" err="1" smtClean="0"/>
                        <a:t>dorongan</a:t>
                      </a:r>
                      <a:r>
                        <a:rPr lang="en-US" sz="1200" baseline="0" dirty="0" smtClean="0"/>
                        <a:t> </a:t>
                      </a:r>
                      <a:r>
                        <a:rPr lang="en-US" sz="1200" baseline="0" dirty="0" err="1" smtClean="0"/>
                        <a:t>perubahan</a:t>
                      </a:r>
                      <a:endParaRPr lang="en-US" sz="1200" dirty="0"/>
                    </a:p>
                  </a:txBody>
                  <a:tcPr/>
                </a:tc>
                <a:tc>
                  <a:txBody>
                    <a:bodyPr/>
                    <a:lstStyle/>
                    <a:p>
                      <a:pPr algn="ctr"/>
                      <a:r>
                        <a:rPr lang="en-US" sz="1200" dirty="0" err="1" smtClean="0"/>
                        <a:t>Fungsional</a:t>
                      </a:r>
                      <a:endParaRPr lang="en-US" sz="1200" dirty="0"/>
                    </a:p>
                  </a:txBody>
                  <a:tcPr/>
                </a:tc>
                <a:tc>
                  <a:txBody>
                    <a:bodyPr/>
                    <a:lstStyle/>
                    <a:p>
                      <a:pPr algn="ctr"/>
                      <a:r>
                        <a:rPr lang="en-US" sz="1200" dirty="0" err="1" smtClean="0"/>
                        <a:t>Tinggi</a:t>
                      </a:r>
                      <a:r>
                        <a:rPr lang="en-US" sz="1200" dirty="0" smtClean="0"/>
                        <a:t> </a:t>
                      </a:r>
                      <a:endParaRPr lang="en-US" sz="1200" dirty="0"/>
                    </a:p>
                  </a:txBody>
                  <a:tcPr/>
                </a:tc>
              </a:tr>
              <a:tr h="370840">
                <a:tc>
                  <a:txBody>
                    <a:bodyPr/>
                    <a:lstStyle/>
                    <a:p>
                      <a:pPr algn="ctr"/>
                      <a:r>
                        <a:rPr lang="en-US" sz="1200" dirty="0" smtClean="0"/>
                        <a:t>C</a:t>
                      </a:r>
                      <a:endParaRPr lang="en-US" sz="1200" dirty="0"/>
                    </a:p>
                  </a:txBody>
                  <a:tcPr/>
                </a:tc>
                <a:tc>
                  <a:txBody>
                    <a:bodyPr/>
                    <a:lstStyle/>
                    <a:p>
                      <a:pPr algn="ctr"/>
                      <a:r>
                        <a:rPr lang="en-US" sz="1200" dirty="0" err="1" smtClean="0"/>
                        <a:t>Tinggi</a:t>
                      </a:r>
                      <a:endParaRPr lang="en-US" sz="1200" dirty="0"/>
                    </a:p>
                  </a:txBody>
                  <a:tcPr/>
                </a:tc>
                <a:tc>
                  <a:txBody>
                    <a:bodyPr/>
                    <a:lstStyle/>
                    <a:p>
                      <a:pPr algn="ctr"/>
                      <a:r>
                        <a:rPr lang="en-US" sz="1200" dirty="0" err="1" smtClean="0"/>
                        <a:t>Kekacauan</a:t>
                      </a:r>
                      <a:r>
                        <a:rPr lang="en-US" sz="1200" dirty="0" smtClean="0"/>
                        <a:t>, </a:t>
                      </a:r>
                      <a:r>
                        <a:rPr lang="en-US" sz="1200" dirty="0" err="1" smtClean="0"/>
                        <a:t>tidak</a:t>
                      </a:r>
                      <a:r>
                        <a:rPr lang="en-US" sz="1200" dirty="0" smtClean="0"/>
                        <a:t> </a:t>
                      </a:r>
                      <a:r>
                        <a:rPr lang="en-US" sz="1200" dirty="0" err="1" smtClean="0"/>
                        <a:t>adanya</a:t>
                      </a:r>
                      <a:r>
                        <a:rPr lang="en-US" sz="1200" baseline="0" dirty="0" smtClean="0"/>
                        <a:t> </a:t>
                      </a:r>
                      <a:r>
                        <a:rPr lang="en-US" sz="1200" baseline="0" dirty="0" err="1" smtClean="0"/>
                        <a:t>kerja</a:t>
                      </a:r>
                      <a:r>
                        <a:rPr lang="en-US" sz="1200" baseline="0" dirty="0" smtClean="0"/>
                        <a:t> </a:t>
                      </a:r>
                      <a:r>
                        <a:rPr lang="en-US" sz="1200" baseline="0" dirty="0" err="1" smtClean="0"/>
                        <a:t>sama</a:t>
                      </a:r>
                      <a:endParaRPr lang="en-US" sz="1200" dirty="0"/>
                    </a:p>
                  </a:txBody>
                  <a:tcPr/>
                </a:tc>
                <a:tc>
                  <a:txBody>
                    <a:bodyPr/>
                    <a:lstStyle/>
                    <a:p>
                      <a:pPr algn="ctr"/>
                      <a:r>
                        <a:rPr lang="en-US" sz="1200" dirty="0" err="1" smtClean="0"/>
                        <a:t>Disfungsional</a:t>
                      </a:r>
                      <a:endParaRPr lang="en-US" sz="1200" dirty="0"/>
                    </a:p>
                  </a:txBody>
                  <a:tcPr/>
                </a:tc>
                <a:tc>
                  <a:txBody>
                    <a:bodyPr/>
                    <a:lstStyle/>
                    <a:p>
                      <a:pPr algn="ctr"/>
                      <a:r>
                        <a:rPr lang="en-US" sz="1200" dirty="0" err="1" smtClean="0"/>
                        <a:t>rendah</a:t>
                      </a:r>
                      <a:endParaRPr lang="en-US" sz="1200" dirty="0"/>
                    </a:p>
                  </a:txBody>
                  <a:tcPr/>
                </a:tc>
              </a:tr>
            </a:tbl>
          </a:graphicData>
        </a:graphic>
      </p:graphicFrame>
    </p:spTree>
    <p:extLst>
      <p:ext uri="{BB962C8B-B14F-4D97-AF65-F5344CB8AC3E}">
        <p14:creationId xmlns:p14="http://schemas.microsoft.com/office/powerpoint/2010/main" val="5930676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Jenis-Jenis</a:t>
            </a:r>
            <a:r>
              <a:rPr lang="en-US" dirty="0" smtClean="0"/>
              <a:t> </a:t>
            </a:r>
            <a:r>
              <a:rPr lang="en-US" dirty="0" err="1" smtClean="0"/>
              <a:t>Konflik</a:t>
            </a:r>
            <a:r>
              <a:rPr lang="en-US" dirty="0" smtClean="0"/>
              <a:t> </a:t>
            </a:r>
            <a:r>
              <a:rPr lang="en-US" dirty="0" err="1" smtClean="0"/>
              <a:t>Dalam</a:t>
            </a:r>
            <a:r>
              <a:rPr lang="en-US" dirty="0" smtClean="0"/>
              <a:t> </a:t>
            </a:r>
            <a:r>
              <a:rPr lang="en-US" dirty="0" err="1" smtClean="0"/>
              <a:t>Organisasi</a:t>
            </a:r>
            <a:endParaRPr lang="en-US" dirty="0"/>
          </a:p>
        </p:txBody>
      </p:sp>
      <p:sp>
        <p:nvSpPr>
          <p:cNvPr id="3" name="Content Placeholder 2"/>
          <p:cNvSpPr>
            <a:spLocks noGrp="1"/>
          </p:cNvSpPr>
          <p:nvPr>
            <p:ph idx="1"/>
          </p:nvPr>
        </p:nvSpPr>
        <p:spPr/>
        <p:txBody>
          <a:bodyPr/>
          <a:lstStyle/>
          <a:p>
            <a:r>
              <a:rPr lang="en-US" dirty="0" err="1" smtClean="0"/>
              <a:t>Konflik</a:t>
            </a:r>
            <a:r>
              <a:rPr lang="en-US" dirty="0" smtClean="0"/>
              <a:t> </a:t>
            </a:r>
            <a:r>
              <a:rPr lang="en-US" dirty="0" err="1" smtClean="0"/>
              <a:t>dalam</a:t>
            </a:r>
            <a:r>
              <a:rPr lang="en-US" dirty="0" smtClean="0"/>
              <a:t> </a:t>
            </a:r>
            <a:r>
              <a:rPr lang="en-US" dirty="0" err="1" smtClean="0"/>
              <a:t>diri</a:t>
            </a:r>
            <a:r>
              <a:rPr lang="en-US" dirty="0" smtClean="0"/>
              <a:t> </a:t>
            </a:r>
            <a:r>
              <a:rPr lang="en-US" dirty="0" err="1" smtClean="0"/>
              <a:t>seseorang</a:t>
            </a:r>
            <a:endParaRPr lang="en-US" dirty="0"/>
          </a:p>
          <a:p>
            <a:r>
              <a:rPr lang="en-US" dirty="0" err="1" smtClean="0"/>
              <a:t>Konflik</a:t>
            </a:r>
            <a:r>
              <a:rPr lang="en-US" dirty="0" smtClean="0"/>
              <a:t> </a:t>
            </a:r>
            <a:r>
              <a:rPr lang="en-US" dirty="0" err="1" smtClean="0"/>
              <a:t>antar</a:t>
            </a:r>
            <a:r>
              <a:rPr lang="en-US" dirty="0" smtClean="0"/>
              <a:t> </a:t>
            </a:r>
            <a:r>
              <a:rPr lang="en-US" dirty="0" err="1" smtClean="0"/>
              <a:t>individu</a:t>
            </a:r>
            <a:endParaRPr lang="en-US" dirty="0" smtClean="0"/>
          </a:p>
          <a:p>
            <a:r>
              <a:rPr lang="en-US" dirty="0" err="1" smtClean="0"/>
              <a:t>Konflik</a:t>
            </a:r>
            <a:r>
              <a:rPr lang="en-US" dirty="0" smtClean="0"/>
              <a:t> </a:t>
            </a:r>
            <a:r>
              <a:rPr lang="en-US" dirty="0" err="1" smtClean="0"/>
              <a:t>antar</a:t>
            </a:r>
            <a:r>
              <a:rPr lang="en-US" dirty="0" smtClean="0"/>
              <a:t> </a:t>
            </a:r>
            <a:r>
              <a:rPr lang="en-US" dirty="0" err="1" smtClean="0"/>
              <a:t>anggota</a:t>
            </a:r>
            <a:r>
              <a:rPr lang="en-US" dirty="0" smtClean="0"/>
              <a:t> </a:t>
            </a:r>
            <a:r>
              <a:rPr lang="en-US" dirty="0" err="1" smtClean="0"/>
              <a:t>kelompok</a:t>
            </a:r>
            <a:endParaRPr lang="en-US" dirty="0" smtClean="0"/>
          </a:p>
          <a:p>
            <a:r>
              <a:rPr lang="en-US" dirty="0" err="1" smtClean="0"/>
              <a:t>Konflik</a:t>
            </a:r>
            <a:r>
              <a:rPr lang="en-US" dirty="0" smtClean="0"/>
              <a:t> </a:t>
            </a:r>
            <a:r>
              <a:rPr lang="en-US" dirty="0" err="1" smtClean="0"/>
              <a:t>antar</a:t>
            </a:r>
            <a:r>
              <a:rPr lang="en-US" dirty="0" smtClean="0"/>
              <a:t> </a:t>
            </a:r>
            <a:r>
              <a:rPr lang="en-US" dirty="0" err="1" smtClean="0"/>
              <a:t>kelompok</a:t>
            </a:r>
            <a:endParaRPr lang="en-US" dirty="0" smtClean="0"/>
          </a:p>
          <a:p>
            <a:r>
              <a:rPr lang="en-US" dirty="0" err="1" smtClean="0"/>
              <a:t>Konflik</a:t>
            </a:r>
            <a:r>
              <a:rPr lang="en-US" dirty="0" smtClean="0"/>
              <a:t> intra </a:t>
            </a:r>
            <a:r>
              <a:rPr lang="en-US" dirty="0" err="1" smtClean="0"/>
              <a:t>organisasi</a:t>
            </a:r>
            <a:endParaRPr lang="en-US" dirty="0" smtClean="0"/>
          </a:p>
          <a:p>
            <a:r>
              <a:rPr lang="en-US" dirty="0" err="1" smtClean="0"/>
              <a:t>Konflik</a:t>
            </a:r>
            <a:r>
              <a:rPr lang="en-US" dirty="0" smtClean="0"/>
              <a:t> </a:t>
            </a:r>
            <a:r>
              <a:rPr lang="en-US" dirty="0" err="1" smtClean="0"/>
              <a:t>antar</a:t>
            </a:r>
            <a:r>
              <a:rPr lang="en-US" dirty="0" smtClean="0"/>
              <a:t> </a:t>
            </a:r>
            <a:r>
              <a:rPr lang="en-US" dirty="0" err="1" smtClean="0"/>
              <a:t>organisasi</a:t>
            </a:r>
            <a:endParaRPr lang="en-US" dirty="0"/>
          </a:p>
        </p:txBody>
      </p:sp>
    </p:spTree>
    <p:extLst>
      <p:ext uri="{BB962C8B-B14F-4D97-AF65-F5344CB8AC3E}">
        <p14:creationId xmlns:p14="http://schemas.microsoft.com/office/powerpoint/2010/main" val="2986349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Tahapan-Tahapan</a:t>
            </a:r>
            <a:r>
              <a:rPr lang="en-US" dirty="0" smtClean="0"/>
              <a:t> </a:t>
            </a:r>
            <a:r>
              <a:rPr lang="en-US" dirty="0" err="1" smtClean="0"/>
              <a:t>Konflik</a:t>
            </a:r>
            <a:r>
              <a:rPr lang="en-US" dirty="0" smtClean="0"/>
              <a:t> </a:t>
            </a:r>
            <a:r>
              <a:rPr lang="en-US" dirty="0" err="1" smtClean="0"/>
              <a:t>Dalam</a:t>
            </a:r>
            <a:r>
              <a:rPr lang="en-US" dirty="0" smtClean="0"/>
              <a:t> </a:t>
            </a:r>
            <a:r>
              <a:rPr lang="en-US" dirty="0" err="1" smtClean="0"/>
              <a:t>Organisai</a:t>
            </a:r>
            <a:endParaRPr lang="en-US" dirty="0"/>
          </a:p>
        </p:txBody>
      </p:sp>
      <p:sp>
        <p:nvSpPr>
          <p:cNvPr id="3" name="Content Placeholder 2"/>
          <p:cNvSpPr>
            <a:spLocks noGrp="1"/>
          </p:cNvSpPr>
          <p:nvPr>
            <p:ph idx="1"/>
          </p:nvPr>
        </p:nvSpPr>
        <p:spPr/>
        <p:txBody>
          <a:bodyPr numCol="3" spcCol="180000">
            <a:noAutofit/>
          </a:bodyPr>
          <a:lstStyle/>
          <a:p>
            <a:pPr marL="0" indent="0">
              <a:buNone/>
            </a:pPr>
            <a:r>
              <a:rPr lang="en-US" sz="1600" b="1" dirty="0" err="1" smtClean="0"/>
              <a:t>Tahap</a:t>
            </a:r>
            <a:r>
              <a:rPr lang="en-US" sz="1600" b="1" dirty="0" smtClean="0"/>
              <a:t> 1:</a:t>
            </a:r>
          </a:p>
          <a:p>
            <a:pPr marL="0" indent="0">
              <a:buNone/>
            </a:pPr>
            <a:r>
              <a:rPr lang="en-US" sz="1600" b="1" dirty="0" err="1" smtClean="0"/>
              <a:t>Konflik</a:t>
            </a:r>
            <a:r>
              <a:rPr lang="en-US" sz="1600" b="1" dirty="0" smtClean="0"/>
              <a:t> </a:t>
            </a:r>
            <a:r>
              <a:rPr lang="en-US" sz="1600" b="1" dirty="0" err="1" smtClean="0"/>
              <a:t>laten</a:t>
            </a:r>
            <a:endParaRPr lang="en-US" sz="1600" b="1" dirty="0" smtClean="0"/>
          </a:p>
          <a:p>
            <a:pPr marL="0" indent="0">
              <a:buNone/>
            </a:pPr>
            <a:r>
              <a:rPr lang="en-US" sz="1600" dirty="0" err="1" smtClean="0"/>
              <a:t>Tidak</a:t>
            </a:r>
            <a:r>
              <a:rPr lang="en-US" sz="1600" dirty="0" smtClean="0"/>
              <a:t> </a:t>
            </a:r>
            <a:r>
              <a:rPr lang="en-US" sz="1600" dirty="0" err="1" smtClean="0"/>
              <a:t>ada</a:t>
            </a:r>
            <a:r>
              <a:rPr lang="en-US" sz="1600" dirty="0" smtClean="0"/>
              <a:t> </a:t>
            </a:r>
            <a:r>
              <a:rPr lang="en-US" sz="1600" dirty="0" err="1" smtClean="0"/>
              <a:t>konflik</a:t>
            </a:r>
            <a:r>
              <a:rPr lang="en-US" sz="1600" dirty="0" smtClean="0"/>
              <a:t> yang </a:t>
            </a:r>
            <a:r>
              <a:rPr lang="en-US" sz="1600" dirty="0" err="1" smtClean="0"/>
              <a:t>muncul</a:t>
            </a:r>
            <a:r>
              <a:rPr lang="en-US" sz="1600" dirty="0" smtClean="0"/>
              <a:t> </a:t>
            </a:r>
            <a:r>
              <a:rPr lang="en-US" sz="1600" dirty="0" err="1" smtClean="0"/>
              <a:t>secara</a:t>
            </a:r>
            <a:r>
              <a:rPr lang="en-US" sz="1600" dirty="0" smtClean="0"/>
              <a:t> </a:t>
            </a:r>
            <a:r>
              <a:rPr lang="en-US" sz="1600" dirty="0" err="1" smtClean="0"/>
              <a:t>seketika</a:t>
            </a:r>
            <a:r>
              <a:rPr lang="en-US" sz="1600" dirty="0" smtClean="0"/>
              <a:t>, </a:t>
            </a:r>
            <a:r>
              <a:rPr lang="en-US" sz="1600" dirty="0" err="1" smtClean="0"/>
              <a:t>akan</a:t>
            </a:r>
            <a:r>
              <a:rPr lang="en-US" sz="1600" dirty="0" smtClean="0"/>
              <a:t> </a:t>
            </a:r>
            <a:r>
              <a:rPr lang="en-US" sz="1600" dirty="0" err="1" smtClean="0"/>
              <a:t>tetapi</a:t>
            </a:r>
            <a:r>
              <a:rPr lang="en-US" sz="1600" dirty="0" smtClean="0"/>
              <a:t> </a:t>
            </a:r>
            <a:r>
              <a:rPr lang="en-US" sz="1600" dirty="0" err="1" smtClean="0"/>
              <a:t>ada</a:t>
            </a:r>
            <a:r>
              <a:rPr lang="en-US" sz="1600" dirty="0" smtClean="0"/>
              <a:t> </a:t>
            </a:r>
            <a:r>
              <a:rPr lang="en-US" sz="1600" dirty="0" err="1" smtClean="0"/>
              <a:t>suatu</a:t>
            </a:r>
            <a:r>
              <a:rPr lang="en-US" sz="1600" dirty="0" smtClean="0"/>
              <a:t> </a:t>
            </a:r>
            <a:r>
              <a:rPr lang="en-US" sz="1600" dirty="0" err="1" smtClean="0"/>
              <a:t>potensi</a:t>
            </a:r>
            <a:r>
              <a:rPr lang="en-US" sz="1600" dirty="0" smtClean="0"/>
              <a:t> </a:t>
            </a:r>
            <a:r>
              <a:rPr lang="en-US" sz="1600" dirty="0" err="1" smtClean="0"/>
              <a:t>munculnya</a:t>
            </a:r>
            <a:r>
              <a:rPr lang="en-US" sz="1600" dirty="0" smtClean="0"/>
              <a:t> </a:t>
            </a:r>
            <a:r>
              <a:rPr lang="en-US" sz="1600" dirty="0" err="1" smtClean="0"/>
              <a:t>konflik</a:t>
            </a:r>
            <a:r>
              <a:rPr lang="en-US" sz="1600" dirty="0" smtClean="0"/>
              <a:t> </a:t>
            </a:r>
            <a:r>
              <a:rPr lang="en-US" sz="1600" dirty="0" err="1" smtClean="0"/>
              <a:t>karena</a:t>
            </a:r>
            <a:r>
              <a:rPr lang="en-US" sz="1600" dirty="0" smtClean="0"/>
              <a:t> </a:t>
            </a:r>
            <a:r>
              <a:rPr lang="en-US" sz="1600" dirty="0" err="1" smtClean="0"/>
              <a:t>beberapa</a:t>
            </a:r>
            <a:r>
              <a:rPr lang="en-US" sz="1600" dirty="0" smtClean="0"/>
              <a:t> factor</a:t>
            </a:r>
          </a:p>
          <a:p>
            <a:pPr marL="0" indent="0">
              <a:buNone/>
            </a:pPr>
            <a:endParaRPr lang="en-US" sz="1600" dirty="0"/>
          </a:p>
          <a:p>
            <a:pPr marL="0" indent="0">
              <a:buNone/>
            </a:pPr>
            <a:r>
              <a:rPr lang="en-US" sz="1600" dirty="0" err="1" smtClean="0"/>
              <a:t>Sumber-sumber</a:t>
            </a:r>
            <a:r>
              <a:rPr lang="en-US" sz="1600" dirty="0" smtClean="0"/>
              <a:t> </a:t>
            </a:r>
            <a:r>
              <a:rPr lang="en-US" sz="1600" dirty="0" err="1" smtClean="0"/>
              <a:t>konflik</a:t>
            </a:r>
            <a:r>
              <a:rPr lang="en-US" sz="1600" dirty="0" smtClean="0"/>
              <a:t>:</a:t>
            </a:r>
          </a:p>
          <a:p>
            <a:pPr>
              <a:buAutoNum type="arabicPeriod"/>
            </a:pPr>
            <a:r>
              <a:rPr lang="en-US" sz="1600" dirty="0" err="1" smtClean="0"/>
              <a:t>Saling</a:t>
            </a:r>
            <a:r>
              <a:rPr lang="en-US" sz="1600" dirty="0" smtClean="0"/>
              <a:t> </a:t>
            </a:r>
            <a:r>
              <a:rPr lang="en-US" sz="1600" dirty="0" err="1" smtClean="0"/>
              <a:t>ketergantungan</a:t>
            </a:r>
            <a:endParaRPr lang="en-US" sz="1600" dirty="0" smtClean="0"/>
          </a:p>
          <a:p>
            <a:pPr>
              <a:buAutoNum type="arabicPeriod"/>
            </a:pPr>
            <a:r>
              <a:rPr lang="en-US" sz="1600" dirty="0" err="1" smtClean="0"/>
              <a:t>Perbedaan</a:t>
            </a:r>
            <a:r>
              <a:rPr lang="en-US" sz="1600" dirty="0" smtClean="0"/>
              <a:t> </a:t>
            </a:r>
            <a:r>
              <a:rPr lang="en-US" sz="1600" dirty="0" err="1" smtClean="0"/>
              <a:t>tujuan</a:t>
            </a:r>
            <a:r>
              <a:rPr lang="en-US" sz="1600" dirty="0" smtClean="0"/>
              <a:t> </a:t>
            </a:r>
            <a:r>
              <a:rPr lang="en-US" sz="1600" dirty="0" err="1" smtClean="0"/>
              <a:t>dan</a:t>
            </a:r>
            <a:r>
              <a:rPr lang="en-US" sz="1600" dirty="0" smtClean="0"/>
              <a:t> </a:t>
            </a:r>
            <a:r>
              <a:rPr lang="en-US" sz="1600" dirty="0" err="1" smtClean="0"/>
              <a:t>prioritas</a:t>
            </a:r>
            <a:endParaRPr lang="en-US" sz="1600" dirty="0" smtClean="0"/>
          </a:p>
          <a:p>
            <a:pPr>
              <a:buAutoNum type="arabicPeriod"/>
            </a:pPr>
            <a:r>
              <a:rPr lang="en-US" sz="1600" dirty="0" err="1" smtClean="0"/>
              <a:t>Faktor</a:t>
            </a:r>
            <a:r>
              <a:rPr lang="en-US" sz="1600" dirty="0" smtClean="0"/>
              <a:t>-factor </a:t>
            </a:r>
            <a:r>
              <a:rPr lang="en-US" sz="1600" dirty="0" err="1" smtClean="0"/>
              <a:t>birokrasi</a:t>
            </a:r>
            <a:endParaRPr lang="en-US" sz="1600" dirty="0" smtClean="0"/>
          </a:p>
          <a:p>
            <a:pPr>
              <a:buAutoNum type="arabicPeriod"/>
            </a:pPr>
            <a:r>
              <a:rPr lang="en-US" sz="1600" dirty="0" err="1" smtClean="0"/>
              <a:t>Persaingan</a:t>
            </a:r>
            <a:r>
              <a:rPr lang="en-US" sz="1600" dirty="0" smtClean="0"/>
              <a:t> </a:t>
            </a:r>
            <a:r>
              <a:rPr lang="en-US" sz="1600" dirty="0" err="1" smtClean="0"/>
              <a:t>atas</a:t>
            </a:r>
            <a:r>
              <a:rPr lang="en-US" sz="1600" dirty="0" smtClean="0"/>
              <a:t> </a:t>
            </a:r>
            <a:r>
              <a:rPr lang="en-US" sz="1600" dirty="0" err="1" smtClean="0"/>
              <a:t>sumber-sumber</a:t>
            </a:r>
            <a:endParaRPr lang="en-US" sz="1600" dirty="0" smtClean="0"/>
          </a:p>
          <a:p>
            <a:pPr>
              <a:buAutoNum type="arabicPeriod"/>
            </a:pPr>
            <a:endParaRPr lang="en-US" sz="1600" dirty="0"/>
          </a:p>
          <a:p>
            <a:pPr marL="0" indent="0">
              <a:buNone/>
            </a:pPr>
            <a:endParaRPr lang="en-US" sz="1600" dirty="0" smtClean="0"/>
          </a:p>
          <a:p>
            <a:pPr marL="0" indent="0">
              <a:buNone/>
            </a:pPr>
            <a:r>
              <a:rPr lang="en-US" sz="1600" b="1" dirty="0" err="1" smtClean="0"/>
              <a:t>Tahap</a:t>
            </a:r>
            <a:r>
              <a:rPr lang="en-US" sz="1600" b="1" dirty="0" smtClean="0"/>
              <a:t> 2:</a:t>
            </a:r>
          </a:p>
          <a:p>
            <a:pPr marL="0" indent="0">
              <a:buNone/>
            </a:pPr>
            <a:r>
              <a:rPr lang="en-US" sz="1600" b="1" dirty="0" err="1" smtClean="0"/>
              <a:t>Konflik</a:t>
            </a:r>
            <a:r>
              <a:rPr lang="en-US" sz="1600" b="1" dirty="0" smtClean="0"/>
              <a:t> </a:t>
            </a:r>
            <a:r>
              <a:rPr lang="en-US" sz="1600" b="1" dirty="0" err="1" smtClean="0"/>
              <a:t>dipersepsikan</a:t>
            </a:r>
            <a:endParaRPr lang="en-US" sz="1600" b="1" dirty="0" smtClean="0"/>
          </a:p>
          <a:p>
            <a:pPr marL="0" indent="0">
              <a:buNone/>
            </a:pPr>
            <a:r>
              <a:rPr lang="en-US" sz="1600" dirty="0" smtClean="0"/>
              <a:t>Subunit </a:t>
            </a:r>
            <a:r>
              <a:rPr lang="en-US" sz="1600" dirty="0" err="1" smtClean="0"/>
              <a:t>menyadari</a:t>
            </a:r>
            <a:r>
              <a:rPr lang="en-US" sz="1600" dirty="0" smtClean="0"/>
              <a:t> </a:t>
            </a:r>
            <a:r>
              <a:rPr lang="en-US" sz="1600" dirty="0" err="1" smtClean="0"/>
              <a:t>adanya</a:t>
            </a:r>
            <a:r>
              <a:rPr lang="en-US" sz="1600" dirty="0" smtClean="0"/>
              <a:t> </a:t>
            </a:r>
            <a:r>
              <a:rPr lang="en-US" sz="1600" dirty="0" err="1" smtClean="0"/>
              <a:t>konflik</a:t>
            </a:r>
            <a:r>
              <a:rPr lang="en-US" sz="1600" dirty="0" smtClean="0"/>
              <a:t> </a:t>
            </a:r>
            <a:r>
              <a:rPr lang="en-US" sz="1600" dirty="0" err="1" smtClean="0"/>
              <a:t>dan</a:t>
            </a:r>
            <a:r>
              <a:rPr lang="en-US" sz="1600" dirty="0" smtClean="0"/>
              <a:t> </a:t>
            </a:r>
            <a:r>
              <a:rPr lang="en-US" sz="1600" dirty="0" err="1" smtClean="0"/>
              <a:t>mulai</a:t>
            </a:r>
            <a:r>
              <a:rPr lang="en-US" sz="1600" dirty="0" smtClean="0"/>
              <a:t> </a:t>
            </a:r>
            <a:r>
              <a:rPr lang="en-US" sz="1600" dirty="0" err="1" smtClean="0"/>
              <a:t>menganalisisnya</a:t>
            </a:r>
            <a:r>
              <a:rPr lang="en-US" sz="1600" dirty="0" smtClean="0"/>
              <a:t>. </a:t>
            </a:r>
            <a:r>
              <a:rPr lang="en-US" sz="1600" dirty="0" err="1" smtClean="0"/>
              <a:t>Konflik</a:t>
            </a:r>
            <a:r>
              <a:rPr lang="en-US" sz="1600" dirty="0" smtClean="0"/>
              <a:t> </a:t>
            </a:r>
            <a:r>
              <a:rPr lang="en-US" sz="1600" dirty="0" err="1" smtClean="0"/>
              <a:t>meningkat</a:t>
            </a:r>
            <a:r>
              <a:rPr lang="en-US" sz="1600" dirty="0" smtClean="0"/>
              <a:t> </a:t>
            </a:r>
            <a:r>
              <a:rPr lang="en-US" sz="1600" dirty="0" err="1" smtClean="0"/>
              <a:t>selama</a:t>
            </a:r>
            <a:r>
              <a:rPr lang="en-US" sz="1600" dirty="0" smtClean="0"/>
              <a:t> </a:t>
            </a:r>
            <a:r>
              <a:rPr lang="en-US" sz="1600" dirty="0" err="1" smtClean="0"/>
              <a:t>kelompok</a:t>
            </a:r>
            <a:r>
              <a:rPr lang="en-US" sz="1600" dirty="0" smtClean="0"/>
              <a:t> </a:t>
            </a:r>
            <a:r>
              <a:rPr lang="en-US" sz="1600" dirty="0" err="1" smtClean="0"/>
              <a:t>bersitegang</a:t>
            </a:r>
            <a:r>
              <a:rPr lang="en-US" sz="1600" dirty="0" smtClean="0"/>
              <a:t> </a:t>
            </a:r>
            <a:r>
              <a:rPr lang="en-US" sz="1600" dirty="0" err="1" smtClean="0"/>
              <a:t>atas</a:t>
            </a:r>
            <a:r>
              <a:rPr lang="en-US" sz="1600" dirty="0" smtClean="0"/>
              <a:t> </a:t>
            </a:r>
            <a:r>
              <a:rPr lang="en-US" sz="1600" dirty="0" err="1" smtClean="0"/>
              <a:t>sumber</a:t>
            </a:r>
            <a:r>
              <a:rPr lang="en-US" sz="1600" dirty="0" smtClean="0"/>
              <a:t> </a:t>
            </a:r>
            <a:r>
              <a:rPr lang="en-US" sz="1600" dirty="0" err="1" smtClean="0"/>
              <a:t>dari</a:t>
            </a:r>
            <a:r>
              <a:rPr lang="en-US" sz="1600" dirty="0" smtClean="0"/>
              <a:t> </a:t>
            </a:r>
            <a:r>
              <a:rPr lang="en-US" sz="1600" dirty="0" err="1" smtClean="0"/>
              <a:t>konflik</a:t>
            </a:r>
            <a:r>
              <a:rPr lang="en-US" sz="1600" dirty="0" smtClean="0"/>
              <a:t>.</a:t>
            </a:r>
          </a:p>
          <a:p>
            <a:pPr marL="0" indent="0">
              <a:buNone/>
            </a:pPr>
            <a:endParaRPr lang="en-US" sz="1600" dirty="0"/>
          </a:p>
          <a:p>
            <a:pPr marL="0" indent="0">
              <a:buNone/>
            </a:pPr>
            <a:r>
              <a:rPr lang="en-US" sz="1600" b="1" dirty="0" err="1" smtClean="0"/>
              <a:t>Tahap</a:t>
            </a:r>
            <a:r>
              <a:rPr lang="en-US" sz="1600" b="1" dirty="0" smtClean="0"/>
              <a:t> 5: </a:t>
            </a:r>
          </a:p>
          <a:p>
            <a:pPr marL="0" indent="0">
              <a:buNone/>
            </a:pPr>
            <a:r>
              <a:rPr lang="en-US" sz="1600" b="1" dirty="0" err="1" smtClean="0"/>
              <a:t>Buntut</a:t>
            </a:r>
            <a:r>
              <a:rPr lang="en-US" sz="1600" b="1" dirty="0" smtClean="0"/>
              <a:t> </a:t>
            </a:r>
            <a:r>
              <a:rPr lang="en-US" sz="1600" b="1" dirty="0" err="1" smtClean="0"/>
              <a:t>konflik</a:t>
            </a:r>
            <a:endParaRPr lang="en-US" sz="1600" b="1" dirty="0" smtClean="0"/>
          </a:p>
          <a:p>
            <a:pPr marL="0" indent="0">
              <a:buNone/>
            </a:pPr>
            <a:r>
              <a:rPr lang="en-US" sz="1600" dirty="0" err="1" smtClean="0"/>
              <a:t>Konflik</a:t>
            </a:r>
            <a:r>
              <a:rPr lang="en-US" sz="1600" dirty="0" smtClean="0"/>
              <a:t> </a:t>
            </a:r>
            <a:r>
              <a:rPr lang="en-US" sz="1600" dirty="0" err="1" smtClean="0"/>
              <a:t>diatasi</a:t>
            </a:r>
            <a:r>
              <a:rPr lang="en-US" sz="1600" dirty="0" smtClean="0"/>
              <a:t> </a:t>
            </a:r>
            <a:r>
              <a:rPr lang="en-US" sz="1600" dirty="0" err="1" smtClean="0"/>
              <a:t>dengan</a:t>
            </a:r>
            <a:r>
              <a:rPr lang="en-US" sz="1600" dirty="0" smtClean="0"/>
              <a:t> </a:t>
            </a:r>
            <a:r>
              <a:rPr lang="en-US" sz="1600" dirty="0" err="1" smtClean="0"/>
              <a:t>menghilangkan</a:t>
            </a:r>
            <a:r>
              <a:rPr lang="en-US" sz="1600" dirty="0" smtClean="0"/>
              <a:t> </a:t>
            </a:r>
            <a:r>
              <a:rPr lang="en-US" sz="1600" dirty="0" err="1" smtClean="0"/>
              <a:t>perasaan</a:t>
            </a:r>
            <a:r>
              <a:rPr lang="en-US" sz="1600" dirty="0" smtClean="0"/>
              <a:t> </a:t>
            </a:r>
            <a:r>
              <a:rPr lang="en-US" sz="1600" dirty="0" err="1" smtClean="0"/>
              <a:t>bermusuhan</a:t>
            </a:r>
            <a:r>
              <a:rPr lang="en-US" sz="1600" dirty="0" smtClean="0"/>
              <a:t> </a:t>
            </a:r>
            <a:r>
              <a:rPr lang="en-US" sz="1600" dirty="0" err="1" smtClean="0"/>
              <a:t>dengan</a:t>
            </a:r>
            <a:r>
              <a:rPr lang="en-US" sz="1600" dirty="0" smtClean="0"/>
              <a:t> </a:t>
            </a:r>
            <a:r>
              <a:rPr lang="en-US" sz="1600" dirty="0" err="1" smtClean="0"/>
              <a:t>menggantinya</a:t>
            </a:r>
            <a:r>
              <a:rPr lang="en-US" sz="1600" dirty="0" smtClean="0"/>
              <a:t> </a:t>
            </a:r>
            <a:r>
              <a:rPr lang="en-US" sz="1600" dirty="0" err="1" smtClean="0"/>
              <a:t>dengan</a:t>
            </a:r>
            <a:r>
              <a:rPr lang="en-US" sz="1600" dirty="0" smtClean="0"/>
              <a:t> </a:t>
            </a:r>
            <a:r>
              <a:rPr lang="en-US" sz="1600" dirty="0" err="1" smtClean="0"/>
              <a:t>kerjasama</a:t>
            </a:r>
            <a:endParaRPr lang="en-US" sz="1600" dirty="0" smtClean="0"/>
          </a:p>
          <a:p>
            <a:pPr marL="0" indent="0">
              <a:buNone/>
            </a:pPr>
            <a:endParaRPr lang="en-US" sz="1600" dirty="0"/>
          </a:p>
          <a:p>
            <a:pPr marL="0" indent="0">
              <a:buNone/>
            </a:pPr>
            <a:endParaRPr lang="en-US" sz="1600" dirty="0" smtClean="0"/>
          </a:p>
          <a:p>
            <a:pPr marL="0" indent="0">
              <a:buNone/>
            </a:pPr>
            <a:r>
              <a:rPr lang="en-US" sz="1600" b="1" dirty="0" err="1" smtClean="0"/>
              <a:t>Tahap</a:t>
            </a:r>
            <a:r>
              <a:rPr lang="en-US" sz="1600" b="1" dirty="0" smtClean="0"/>
              <a:t> 3: </a:t>
            </a:r>
          </a:p>
          <a:p>
            <a:pPr marL="0" indent="0">
              <a:buNone/>
            </a:pPr>
            <a:r>
              <a:rPr lang="en-US" sz="1600" b="1" dirty="0" err="1" smtClean="0"/>
              <a:t>Konflik</a:t>
            </a:r>
            <a:r>
              <a:rPr lang="en-US" sz="1600" b="1" dirty="0" smtClean="0"/>
              <a:t> </a:t>
            </a:r>
            <a:r>
              <a:rPr lang="en-US" sz="1600" b="1" dirty="0" err="1" smtClean="0"/>
              <a:t>dirasakan</a:t>
            </a:r>
            <a:r>
              <a:rPr lang="en-US" sz="1600" b="1" dirty="0" smtClean="0"/>
              <a:t> </a:t>
            </a:r>
          </a:p>
          <a:p>
            <a:pPr marL="0" indent="0">
              <a:buNone/>
            </a:pPr>
            <a:r>
              <a:rPr lang="en-US" sz="1600" dirty="0" err="1" smtClean="0"/>
              <a:t>Masing-masing</a:t>
            </a:r>
            <a:r>
              <a:rPr lang="en-US" sz="1600" dirty="0" smtClean="0"/>
              <a:t> </a:t>
            </a:r>
            <a:r>
              <a:rPr lang="en-US" sz="1600" dirty="0" err="1" smtClean="0"/>
              <a:t>subnunit</a:t>
            </a:r>
            <a:r>
              <a:rPr lang="en-US" sz="1600" dirty="0" smtClean="0"/>
              <a:t> </a:t>
            </a:r>
            <a:r>
              <a:rPr lang="en-US" sz="1600" dirty="0" err="1" smtClean="0"/>
              <a:t>memberikan</a:t>
            </a:r>
            <a:r>
              <a:rPr lang="en-US" sz="1600" dirty="0" smtClean="0"/>
              <a:t> </a:t>
            </a:r>
            <a:r>
              <a:rPr lang="en-US" sz="1600" dirty="0" err="1" smtClean="0"/>
              <a:t>tanggapan</a:t>
            </a:r>
            <a:r>
              <a:rPr lang="en-US" sz="1600" dirty="0" smtClean="0"/>
              <a:t> </a:t>
            </a:r>
            <a:r>
              <a:rPr lang="en-US" sz="1600" dirty="0" err="1" smtClean="0"/>
              <a:t>secara</a:t>
            </a:r>
            <a:r>
              <a:rPr lang="en-US" sz="1600" dirty="0" smtClean="0"/>
              <a:t> </a:t>
            </a:r>
            <a:r>
              <a:rPr lang="en-US" sz="1600" dirty="0" err="1" smtClean="0"/>
              <a:t>emosional</a:t>
            </a:r>
            <a:r>
              <a:rPr lang="en-US" sz="1600" dirty="0" smtClean="0"/>
              <a:t>, </a:t>
            </a:r>
            <a:r>
              <a:rPr lang="en-US" sz="1600" dirty="0" err="1" smtClean="0"/>
              <a:t>dan</a:t>
            </a:r>
            <a:r>
              <a:rPr lang="en-US" sz="1600" dirty="0" smtClean="0"/>
              <a:t>  </a:t>
            </a:r>
            <a:r>
              <a:rPr lang="en-US" sz="1600" dirty="0" err="1" smtClean="0"/>
              <a:t>menunjukkan</a:t>
            </a:r>
            <a:r>
              <a:rPr lang="en-US" sz="1600" dirty="0" smtClean="0"/>
              <a:t> </a:t>
            </a:r>
            <a:r>
              <a:rPr lang="en-US" sz="1600" dirty="0" err="1" smtClean="0"/>
              <a:t>sikap</a:t>
            </a:r>
            <a:r>
              <a:rPr lang="en-US" sz="1600" dirty="0" smtClean="0"/>
              <a:t> yang </a:t>
            </a:r>
            <a:r>
              <a:rPr lang="en-US" sz="1600" dirty="0" err="1" smtClean="0"/>
              <a:t>bertentangan</a:t>
            </a:r>
            <a:r>
              <a:rPr lang="en-US" sz="1600" dirty="0" smtClean="0"/>
              <a:t>. </a:t>
            </a:r>
            <a:r>
              <a:rPr lang="en-US" sz="1600" dirty="0" err="1" smtClean="0"/>
              <a:t>Apa</a:t>
            </a:r>
            <a:r>
              <a:rPr lang="en-US" sz="1600" dirty="0" smtClean="0"/>
              <a:t> yang </a:t>
            </a:r>
            <a:r>
              <a:rPr lang="en-US" sz="1600" dirty="0" err="1" smtClean="0"/>
              <a:t>terjadi</a:t>
            </a:r>
            <a:r>
              <a:rPr lang="en-US" sz="1600" dirty="0" smtClean="0"/>
              <a:t> </a:t>
            </a:r>
            <a:r>
              <a:rPr lang="en-US" sz="1600" dirty="0" err="1" smtClean="0"/>
              <a:t>pada</a:t>
            </a:r>
            <a:r>
              <a:rPr lang="en-US" sz="1600" dirty="0" smtClean="0"/>
              <a:t> </a:t>
            </a:r>
            <a:r>
              <a:rPr lang="en-US" sz="1600" dirty="0" err="1" smtClean="0"/>
              <a:t>awlanya</a:t>
            </a:r>
            <a:r>
              <a:rPr lang="en-US" sz="1600" dirty="0" smtClean="0"/>
              <a:t> </a:t>
            </a:r>
            <a:r>
              <a:rPr lang="en-US" sz="1600" dirty="0" err="1" smtClean="0"/>
              <a:t>merupakan</a:t>
            </a:r>
            <a:r>
              <a:rPr lang="en-US" sz="1600" dirty="0" smtClean="0"/>
              <a:t> </a:t>
            </a:r>
            <a:r>
              <a:rPr lang="en-US" sz="1600" dirty="0" err="1" smtClean="0"/>
              <a:t>maslah</a:t>
            </a:r>
            <a:r>
              <a:rPr lang="en-US" sz="1600" dirty="0" smtClean="0"/>
              <a:t> </a:t>
            </a:r>
            <a:r>
              <a:rPr lang="en-US" sz="1600" dirty="0" err="1" smtClean="0"/>
              <a:t>kecil</a:t>
            </a:r>
            <a:r>
              <a:rPr lang="en-US" sz="1600" dirty="0" smtClean="0"/>
              <a:t> </a:t>
            </a:r>
            <a:r>
              <a:rPr lang="en-US" sz="1600" dirty="0" err="1" smtClean="0"/>
              <a:t>berkembang</a:t>
            </a:r>
            <a:r>
              <a:rPr lang="en-US" sz="1600" dirty="0" smtClean="0"/>
              <a:t> </a:t>
            </a:r>
            <a:r>
              <a:rPr lang="en-US" sz="1600" dirty="0" err="1" smtClean="0"/>
              <a:t>menjadi</a:t>
            </a:r>
            <a:r>
              <a:rPr lang="en-US" sz="1600" dirty="0" smtClean="0"/>
              <a:t> </a:t>
            </a:r>
            <a:r>
              <a:rPr lang="en-US" sz="1600" dirty="0" err="1" smtClean="0"/>
              <a:t>masalah</a:t>
            </a:r>
            <a:r>
              <a:rPr lang="en-US" sz="1600" dirty="0" smtClean="0"/>
              <a:t> </a:t>
            </a:r>
            <a:r>
              <a:rPr lang="en-US" sz="1600" dirty="0" err="1" smtClean="0"/>
              <a:t>besar</a:t>
            </a:r>
            <a:endParaRPr lang="en-US" sz="1600" dirty="0" smtClean="0"/>
          </a:p>
          <a:p>
            <a:pPr marL="0" indent="0">
              <a:buNone/>
            </a:pPr>
            <a:endParaRPr lang="en-US" sz="1600" dirty="0"/>
          </a:p>
          <a:p>
            <a:pPr marL="0" indent="0">
              <a:buNone/>
            </a:pPr>
            <a:r>
              <a:rPr lang="en-US" sz="1600" b="1" dirty="0" err="1" smtClean="0"/>
              <a:t>Tahap</a:t>
            </a:r>
            <a:r>
              <a:rPr lang="en-US" sz="1600" b="1" dirty="0" smtClean="0"/>
              <a:t> 4:</a:t>
            </a:r>
          </a:p>
          <a:p>
            <a:pPr marL="0" indent="0">
              <a:buNone/>
            </a:pPr>
            <a:r>
              <a:rPr lang="en-US" sz="1600" b="1" dirty="0" err="1" smtClean="0"/>
              <a:t>Konflik</a:t>
            </a:r>
            <a:r>
              <a:rPr lang="en-US" sz="1600" b="1" dirty="0" smtClean="0"/>
              <a:t> </a:t>
            </a:r>
            <a:r>
              <a:rPr lang="en-US" sz="1600" b="1" dirty="0" err="1" smtClean="0"/>
              <a:t>dimanifestasikan</a:t>
            </a:r>
            <a:endParaRPr lang="en-US" sz="1600" b="1" dirty="0" smtClean="0"/>
          </a:p>
          <a:p>
            <a:pPr marL="0" indent="0">
              <a:buNone/>
            </a:pPr>
            <a:r>
              <a:rPr lang="en-US" sz="1600" dirty="0" err="1" smtClean="0"/>
              <a:t>Masing-masing</a:t>
            </a:r>
            <a:r>
              <a:rPr lang="en-US" sz="1600" dirty="0" smtClean="0"/>
              <a:t> </a:t>
            </a:r>
            <a:r>
              <a:rPr lang="en-US" sz="1600" dirty="0" err="1" smtClean="0"/>
              <a:t>subnunit</a:t>
            </a:r>
            <a:r>
              <a:rPr lang="en-US" sz="1600" dirty="0" smtClean="0"/>
              <a:t> </a:t>
            </a:r>
            <a:r>
              <a:rPr lang="en-US" sz="1600" dirty="0" err="1" smtClean="0"/>
              <a:t>melakukan</a:t>
            </a:r>
            <a:r>
              <a:rPr lang="en-US" sz="1600" dirty="0" smtClean="0"/>
              <a:t> </a:t>
            </a:r>
            <a:r>
              <a:rPr lang="en-US" sz="1600" dirty="0" err="1" smtClean="0"/>
              <a:t>agresi</a:t>
            </a:r>
            <a:r>
              <a:rPr lang="en-US" sz="1600" dirty="0" smtClean="0"/>
              <a:t> </a:t>
            </a:r>
            <a:r>
              <a:rPr lang="en-US" sz="1600" dirty="0" err="1" smtClean="0"/>
              <a:t>secara</a:t>
            </a:r>
            <a:r>
              <a:rPr lang="en-US" sz="1600" dirty="0" smtClean="0"/>
              <a:t> </a:t>
            </a:r>
            <a:r>
              <a:rPr lang="en-US" sz="1600" dirty="0" err="1" smtClean="0"/>
              <a:t>terbuka</a:t>
            </a:r>
            <a:r>
              <a:rPr lang="en-US" sz="1600" dirty="0" smtClean="0"/>
              <a:t>, </a:t>
            </a:r>
            <a:r>
              <a:rPr lang="en-US" sz="1600" dirty="0" err="1" smtClean="0"/>
              <a:t>sehingga</a:t>
            </a:r>
            <a:r>
              <a:rPr lang="en-US" sz="1600" dirty="0" smtClean="0"/>
              <a:t> </a:t>
            </a:r>
            <a:r>
              <a:rPr lang="en-US" sz="1600" dirty="0" err="1" smtClean="0"/>
              <a:t>efektivitas</a:t>
            </a:r>
            <a:r>
              <a:rPr lang="en-US" sz="1600" dirty="0" smtClean="0"/>
              <a:t>/</a:t>
            </a:r>
            <a:r>
              <a:rPr lang="en-US" sz="1600" dirty="0" err="1" smtClean="0"/>
              <a:t>prestasi</a:t>
            </a:r>
            <a:r>
              <a:rPr lang="en-US" sz="1600" dirty="0" smtClean="0"/>
              <a:t> </a:t>
            </a:r>
            <a:r>
              <a:rPr lang="en-US" sz="1600" dirty="0" err="1" smtClean="0"/>
              <a:t>organisasi</a:t>
            </a:r>
            <a:r>
              <a:rPr lang="en-US" sz="1600" dirty="0" smtClean="0"/>
              <a:t> </a:t>
            </a:r>
            <a:r>
              <a:rPr lang="en-US" sz="1600" dirty="0" err="1" smtClean="0"/>
              <a:t>menurun</a:t>
            </a:r>
            <a:endParaRPr lang="en-US" sz="1600" dirty="0"/>
          </a:p>
        </p:txBody>
      </p:sp>
    </p:spTree>
    <p:extLst>
      <p:ext uri="{BB962C8B-B14F-4D97-AF65-F5344CB8AC3E}">
        <p14:creationId xmlns:p14="http://schemas.microsoft.com/office/powerpoint/2010/main" val="18460142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Sumber-Sumber</a:t>
            </a:r>
            <a:r>
              <a:rPr lang="en-US" dirty="0" smtClean="0"/>
              <a:t> </a:t>
            </a:r>
            <a:r>
              <a:rPr lang="en-US" dirty="0" err="1" smtClean="0"/>
              <a:t>Konflik</a:t>
            </a:r>
            <a:endParaRPr lang="en-US" dirty="0"/>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US" dirty="0" err="1" smtClean="0"/>
              <a:t>Saling</a:t>
            </a:r>
            <a:r>
              <a:rPr lang="en-US" dirty="0" smtClean="0"/>
              <a:t> </a:t>
            </a:r>
            <a:r>
              <a:rPr lang="en-US" dirty="0" err="1" smtClean="0"/>
              <a:t>ketergantungan</a:t>
            </a:r>
            <a:r>
              <a:rPr lang="en-US" dirty="0" smtClean="0"/>
              <a:t> </a:t>
            </a:r>
            <a:r>
              <a:rPr lang="en-US" dirty="0" err="1" smtClean="0"/>
              <a:t>tugas</a:t>
            </a:r>
            <a:endParaRPr lang="en-US" dirty="0" smtClean="0"/>
          </a:p>
          <a:p>
            <a:pPr marL="0" indent="0">
              <a:buNone/>
            </a:pPr>
            <a:r>
              <a:rPr lang="en-US" dirty="0"/>
              <a:t>	</a:t>
            </a:r>
            <a:r>
              <a:rPr lang="en-US" dirty="0" smtClean="0"/>
              <a:t>a. </a:t>
            </a:r>
            <a:r>
              <a:rPr lang="en-US" dirty="0" err="1" smtClean="0"/>
              <a:t>Ketergantungan</a:t>
            </a:r>
            <a:r>
              <a:rPr lang="en-US" dirty="0" smtClean="0"/>
              <a:t> yang </a:t>
            </a:r>
            <a:r>
              <a:rPr lang="en-US" dirty="0" err="1" smtClean="0"/>
              <a:t>dikelompokkan</a:t>
            </a:r>
            <a:endParaRPr lang="en-US" dirty="0" smtClean="0"/>
          </a:p>
          <a:p>
            <a:pPr marL="0" indent="0">
              <a:buNone/>
            </a:pPr>
            <a:r>
              <a:rPr lang="en-US" dirty="0"/>
              <a:t>	</a:t>
            </a:r>
            <a:r>
              <a:rPr lang="en-US" dirty="0" smtClean="0"/>
              <a:t>b. </a:t>
            </a:r>
            <a:r>
              <a:rPr lang="en-US" dirty="0" err="1" smtClean="0"/>
              <a:t>Ketergantungan</a:t>
            </a:r>
            <a:r>
              <a:rPr lang="en-US" dirty="0" smtClean="0"/>
              <a:t> </a:t>
            </a:r>
            <a:r>
              <a:rPr lang="en-US" dirty="0" err="1" smtClean="0"/>
              <a:t>berurutan</a:t>
            </a:r>
            <a:endParaRPr lang="en-US" dirty="0" smtClean="0"/>
          </a:p>
          <a:p>
            <a:pPr marL="0" indent="0">
              <a:buNone/>
            </a:pPr>
            <a:r>
              <a:rPr lang="en-US" dirty="0"/>
              <a:t>	</a:t>
            </a:r>
            <a:r>
              <a:rPr lang="en-US" dirty="0" smtClean="0"/>
              <a:t>c. </a:t>
            </a:r>
            <a:r>
              <a:rPr lang="en-US" dirty="0" err="1" smtClean="0"/>
              <a:t>Ketergantungan</a:t>
            </a:r>
            <a:r>
              <a:rPr lang="en-US" dirty="0" smtClean="0"/>
              <a:t> </a:t>
            </a:r>
            <a:r>
              <a:rPr lang="en-US" dirty="0" err="1" smtClean="0"/>
              <a:t>timbal</a:t>
            </a:r>
            <a:r>
              <a:rPr lang="en-US" dirty="0" smtClean="0"/>
              <a:t> </a:t>
            </a:r>
            <a:r>
              <a:rPr lang="en-US" dirty="0" err="1" smtClean="0"/>
              <a:t>balik</a:t>
            </a:r>
            <a:endParaRPr lang="en-US" dirty="0" smtClean="0"/>
          </a:p>
          <a:p>
            <a:pPr marL="0" indent="0">
              <a:buNone/>
            </a:pPr>
            <a:r>
              <a:rPr lang="en-US" dirty="0" smtClean="0"/>
              <a:t>2. </a:t>
            </a:r>
            <a:r>
              <a:rPr lang="en-US" dirty="0" err="1" smtClean="0"/>
              <a:t>Perbedaan</a:t>
            </a:r>
            <a:r>
              <a:rPr lang="en-US" dirty="0" smtClean="0"/>
              <a:t> </a:t>
            </a:r>
            <a:r>
              <a:rPr lang="en-US" dirty="0" err="1" smtClean="0"/>
              <a:t>tujuan</a:t>
            </a:r>
            <a:r>
              <a:rPr lang="en-US" dirty="0" smtClean="0"/>
              <a:t> </a:t>
            </a:r>
            <a:r>
              <a:rPr lang="en-US" dirty="0" err="1" smtClean="0"/>
              <a:t>dan</a:t>
            </a:r>
            <a:r>
              <a:rPr lang="en-US" dirty="0" smtClean="0"/>
              <a:t> </a:t>
            </a:r>
            <a:r>
              <a:rPr lang="en-US" dirty="0" err="1" smtClean="0"/>
              <a:t>Prioritas</a:t>
            </a:r>
            <a:endParaRPr lang="en-US" dirty="0" smtClean="0"/>
          </a:p>
          <a:p>
            <a:pPr marL="0" indent="0">
              <a:buNone/>
            </a:pPr>
            <a:r>
              <a:rPr lang="en-US" dirty="0" smtClean="0"/>
              <a:t>3. </a:t>
            </a:r>
            <a:r>
              <a:rPr lang="en-US" dirty="0" err="1" smtClean="0"/>
              <a:t>Faktor-faktor</a:t>
            </a:r>
            <a:r>
              <a:rPr lang="en-US" dirty="0" smtClean="0"/>
              <a:t> </a:t>
            </a:r>
            <a:r>
              <a:rPr lang="en-US" dirty="0" err="1" smtClean="0"/>
              <a:t>birokratik</a:t>
            </a:r>
            <a:endParaRPr lang="en-US" dirty="0" smtClean="0"/>
          </a:p>
          <a:p>
            <a:pPr marL="0" indent="0">
              <a:buNone/>
            </a:pPr>
            <a:r>
              <a:rPr lang="en-US" dirty="0" smtClean="0"/>
              <a:t>4. </a:t>
            </a:r>
            <a:r>
              <a:rPr lang="en-US" dirty="0" err="1" smtClean="0"/>
              <a:t>Kriteria</a:t>
            </a:r>
            <a:r>
              <a:rPr lang="en-US" dirty="0" smtClean="0"/>
              <a:t> </a:t>
            </a:r>
            <a:r>
              <a:rPr lang="en-US" dirty="0" err="1" smtClean="0"/>
              <a:t>penilaian</a:t>
            </a:r>
            <a:r>
              <a:rPr lang="en-US" dirty="0" smtClean="0"/>
              <a:t> yang </a:t>
            </a:r>
            <a:r>
              <a:rPr lang="en-US" dirty="0" err="1" smtClean="0"/>
              <a:t>saling</a:t>
            </a:r>
            <a:r>
              <a:rPr lang="en-US" dirty="0" smtClean="0"/>
              <a:t> </a:t>
            </a:r>
            <a:r>
              <a:rPr lang="en-US" dirty="0" err="1" smtClean="0"/>
              <a:t>bertentangan</a:t>
            </a:r>
            <a:endParaRPr lang="en-US" dirty="0" smtClean="0"/>
          </a:p>
          <a:p>
            <a:pPr marL="0" indent="0">
              <a:buNone/>
            </a:pPr>
            <a:r>
              <a:rPr lang="en-US" dirty="0" smtClean="0"/>
              <a:t>5. </a:t>
            </a:r>
            <a:r>
              <a:rPr lang="en-US" dirty="0" err="1" smtClean="0"/>
              <a:t>Persaingan</a:t>
            </a:r>
            <a:r>
              <a:rPr lang="en-US" dirty="0" smtClean="0"/>
              <a:t> </a:t>
            </a:r>
            <a:r>
              <a:rPr lang="en-US" dirty="0" err="1" smtClean="0"/>
              <a:t>terhadap</a:t>
            </a:r>
            <a:r>
              <a:rPr lang="en-US" dirty="0" smtClean="0"/>
              <a:t> </a:t>
            </a:r>
            <a:r>
              <a:rPr lang="en-US" dirty="0" err="1" smtClean="0"/>
              <a:t>sumber</a:t>
            </a:r>
            <a:r>
              <a:rPr lang="en-US" dirty="0" smtClean="0"/>
              <a:t> </a:t>
            </a:r>
            <a:r>
              <a:rPr lang="en-US" dirty="0" err="1" smtClean="0"/>
              <a:t>daya</a:t>
            </a:r>
            <a:r>
              <a:rPr lang="en-US" dirty="0" smtClean="0"/>
              <a:t> yang </a:t>
            </a:r>
            <a:r>
              <a:rPr lang="en-US" dirty="0" err="1" smtClean="0"/>
              <a:t>langka</a:t>
            </a:r>
            <a:endParaRPr lang="en-US" dirty="0" smtClean="0"/>
          </a:p>
          <a:p>
            <a:pPr marL="0" indent="0">
              <a:buNone/>
            </a:pPr>
            <a:r>
              <a:rPr lang="en-US" dirty="0" smtClean="0"/>
              <a:t>6. </a:t>
            </a:r>
            <a:r>
              <a:rPr lang="en-US" dirty="0" err="1" smtClean="0"/>
              <a:t>Sikap</a:t>
            </a:r>
            <a:r>
              <a:rPr lang="en-US" dirty="0" smtClean="0"/>
              <a:t> </a:t>
            </a:r>
            <a:r>
              <a:rPr lang="en-US" dirty="0" err="1" smtClean="0"/>
              <a:t>menang-kalah</a:t>
            </a:r>
            <a:endParaRPr lang="en-US" dirty="0"/>
          </a:p>
        </p:txBody>
      </p:sp>
    </p:spTree>
    <p:extLst>
      <p:ext uri="{BB962C8B-B14F-4D97-AF65-F5344CB8AC3E}">
        <p14:creationId xmlns:p14="http://schemas.microsoft.com/office/powerpoint/2010/main" val="1528090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10"/>
          <p:cNvSpPr/>
          <p:nvPr/>
        </p:nvSpPr>
        <p:spPr bwMode="auto">
          <a:xfrm>
            <a:off x="7115905" y="1733546"/>
            <a:ext cx="3821723" cy="3719149"/>
          </a:xfrm>
          <a:prstGeom prst="ellipse">
            <a:avLst/>
          </a:prstGeom>
          <a:solidFill>
            <a:schemeClr val="bg1"/>
          </a:solidFill>
          <a:ln w="9525" cap="flat" cmpd="sng" algn="ctr">
            <a:solidFill>
              <a:schemeClr val="accent1"/>
            </a:solidFill>
            <a:prstDash val="solid"/>
            <a:round/>
            <a:headEnd type="none" w="med" len="med"/>
            <a:tailEnd type="none" w="med" len="med"/>
          </a:ln>
        </p:spPr>
        <p:txBody>
          <a:bodyPr vert="horz" wrap="none" lIns="91440" tIns="45720" rIns="91440" bIns="45720" numCol="1" rtlCol="0"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id-ID"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2" name="Title 1"/>
          <p:cNvSpPr>
            <a:spLocks noGrp="1"/>
          </p:cNvSpPr>
          <p:nvPr>
            <p:ph type="title"/>
          </p:nvPr>
        </p:nvSpPr>
        <p:spPr/>
        <p:txBody>
          <a:bodyPr/>
          <a:lstStyle/>
          <a:p>
            <a:pPr marL="571500" indent="-571500">
              <a:buFont typeface="Wingdings" pitchFamily="2" charset="2"/>
              <a:buChar char="v"/>
            </a:pPr>
            <a:r>
              <a:rPr lang="id-ID" dirty="0" smtClean="0"/>
              <a:t>Tingkatan Analisis Dalam Perilaku Keorganisasian</a:t>
            </a:r>
            <a:endParaRPr lang="id-ID" dirty="0"/>
          </a:p>
        </p:txBody>
      </p:sp>
      <p:sp>
        <p:nvSpPr>
          <p:cNvPr id="3" name="Content Placeholder 2"/>
          <p:cNvSpPr>
            <a:spLocks noGrp="1"/>
          </p:cNvSpPr>
          <p:nvPr>
            <p:ph idx="1"/>
          </p:nvPr>
        </p:nvSpPr>
        <p:spPr>
          <a:ln>
            <a:solidFill>
              <a:schemeClr val="accent1"/>
            </a:solidFill>
          </a:ln>
        </p:spPr>
        <p:txBody>
          <a:bodyPr/>
          <a:lstStyle/>
          <a:p>
            <a:r>
              <a:rPr lang="id-ID" dirty="0" smtClean="0"/>
              <a:t>Ada tiga tingkatan analisis dalam mempelajari perilaku organisasi:</a:t>
            </a:r>
          </a:p>
          <a:p>
            <a:endParaRPr lang="id-ID" dirty="0" smtClean="0"/>
          </a:p>
          <a:p>
            <a:pPr marL="0" indent="0">
              <a:buNone/>
            </a:pPr>
            <a:r>
              <a:rPr lang="id-ID" dirty="0" smtClean="0"/>
              <a:t>	1. Tingkat Individu</a:t>
            </a:r>
          </a:p>
          <a:p>
            <a:pPr marL="0" indent="0">
              <a:buNone/>
            </a:pPr>
            <a:r>
              <a:rPr lang="id-ID" dirty="0"/>
              <a:t>	</a:t>
            </a:r>
            <a:r>
              <a:rPr lang="id-ID" dirty="0" smtClean="0"/>
              <a:t>2. Tingkat Kelompok</a:t>
            </a:r>
          </a:p>
          <a:p>
            <a:pPr marL="0" indent="0">
              <a:buNone/>
            </a:pPr>
            <a:r>
              <a:rPr lang="id-ID" dirty="0"/>
              <a:t>	</a:t>
            </a:r>
            <a:r>
              <a:rPr lang="id-ID" dirty="0" smtClean="0"/>
              <a:t>3. Tingkat Organisasi</a:t>
            </a:r>
          </a:p>
          <a:p>
            <a:pPr marL="0" indent="0">
              <a:buNone/>
            </a:pPr>
            <a:endParaRPr lang="id-ID" dirty="0"/>
          </a:p>
        </p:txBody>
      </p:sp>
      <p:sp>
        <p:nvSpPr>
          <p:cNvPr id="9" name="Oval 8"/>
          <p:cNvSpPr/>
          <p:nvPr/>
        </p:nvSpPr>
        <p:spPr bwMode="auto">
          <a:xfrm>
            <a:off x="8229597" y="2766644"/>
            <a:ext cx="1594339" cy="1652954"/>
          </a:xfrm>
          <a:prstGeom prst="ellipse">
            <a:avLst/>
          </a:prstGeom>
          <a:solidFill>
            <a:schemeClr val="bg1"/>
          </a:solidFill>
          <a:ln w="9525" cap="flat" cmpd="sng" algn="ctr">
            <a:solidFill>
              <a:schemeClr val="accent1"/>
            </a:solidFill>
            <a:prstDash val="solid"/>
            <a:round/>
            <a:headEnd type="none" w="med" len="med"/>
            <a:tailEnd type="none" w="med" len="med"/>
          </a:ln>
        </p:spPr>
        <p:txBody>
          <a:bodyPr vert="horz" wrap="none" lIns="91440" tIns="45720" rIns="91440" bIns="45720" numCol="1" rtlCol="0"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id-ID"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10" name="Oval 9"/>
          <p:cNvSpPr/>
          <p:nvPr/>
        </p:nvSpPr>
        <p:spPr bwMode="auto">
          <a:xfrm>
            <a:off x="7643443" y="2209798"/>
            <a:ext cx="2766646" cy="2766647"/>
          </a:xfrm>
          <a:prstGeom prst="ellipse">
            <a:avLst/>
          </a:prstGeom>
          <a:solidFill>
            <a:schemeClr val="bg1"/>
          </a:solidFill>
          <a:ln w="9525" cap="flat" cmpd="sng" algn="ctr">
            <a:solidFill>
              <a:schemeClr val="accent1"/>
            </a:solidFill>
            <a:prstDash val="solid"/>
            <a:round/>
            <a:headEnd type="none" w="med" len="med"/>
            <a:tailEnd type="none" w="med" len="med"/>
          </a:ln>
        </p:spPr>
        <p:txBody>
          <a:bodyPr vert="horz" wrap="none" lIns="91440" tIns="45720" rIns="91440" bIns="45720" numCol="1" rtlCol="0"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id-ID"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12" name="Oval 11"/>
          <p:cNvSpPr/>
          <p:nvPr/>
        </p:nvSpPr>
        <p:spPr bwMode="auto">
          <a:xfrm>
            <a:off x="8276489" y="2930766"/>
            <a:ext cx="1500554" cy="1324710"/>
          </a:xfrm>
          <a:prstGeom prst="ellipse">
            <a:avLst/>
          </a:prstGeom>
          <a:solidFill>
            <a:schemeClr val="bg1"/>
          </a:solidFill>
          <a:ln w="9525" cap="flat" cmpd="sng" algn="ctr">
            <a:solidFill>
              <a:schemeClr val="accent1"/>
            </a:solidFill>
            <a:prstDash val="solid"/>
            <a:round/>
            <a:headEnd type="none" w="med" len="med"/>
            <a:tailEnd type="none" w="med" len="med"/>
          </a:ln>
        </p:spPr>
        <p:txBody>
          <a:bodyPr vert="horz" wrap="none" lIns="91440" tIns="45720" rIns="91440" bIns="45720" numCol="1" rtlCol="0"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id-ID"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13" name="TextBox 12"/>
          <p:cNvSpPr txBox="1"/>
          <p:nvPr/>
        </p:nvSpPr>
        <p:spPr>
          <a:xfrm>
            <a:off x="8499229" y="3317631"/>
            <a:ext cx="1055074" cy="369332"/>
          </a:xfrm>
          <a:prstGeom prst="rect">
            <a:avLst/>
          </a:prstGeom>
          <a:noFill/>
        </p:spPr>
        <p:txBody>
          <a:bodyPr wrap="square" rtlCol="0">
            <a:spAutoFit/>
          </a:bodyPr>
          <a:lstStyle/>
          <a:p>
            <a:r>
              <a:rPr lang="id-ID" dirty="0" smtClean="0">
                <a:solidFill>
                  <a:schemeClr val="accent1"/>
                </a:solidFill>
              </a:rPr>
              <a:t>Individu</a:t>
            </a:r>
            <a:endParaRPr lang="id-ID" dirty="0">
              <a:solidFill>
                <a:schemeClr val="accent1"/>
              </a:solidFill>
            </a:endParaRPr>
          </a:p>
        </p:txBody>
      </p:sp>
      <p:sp>
        <p:nvSpPr>
          <p:cNvPr id="14" name="TextBox 13"/>
          <p:cNvSpPr txBox="1"/>
          <p:nvPr/>
        </p:nvSpPr>
        <p:spPr>
          <a:xfrm>
            <a:off x="8387859" y="2461842"/>
            <a:ext cx="1277814" cy="369332"/>
          </a:xfrm>
          <a:prstGeom prst="rect">
            <a:avLst/>
          </a:prstGeom>
          <a:noFill/>
        </p:spPr>
        <p:txBody>
          <a:bodyPr wrap="square" rtlCol="0">
            <a:spAutoFit/>
          </a:bodyPr>
          <a:lstStyle/>
          <a:p>
            <a:r>
              <a:rPr lang="id-ID" dirty="0" smtClean="0">
                <a:solidFill>
                  <a:schemeClr val="accent1"/>
                </a:solidFill>
              </a:rPr>
              <a:t>Kelompok</a:t>
            </a:r>
            <a:endParaRPr lang="id-ID" dirty="0">
              <a:solidFill>
                <a:schemeClr val="accent1"/>
              </a:solidFill>
            </a:endParaRPr>
          </a:p>
        </p:txBody>
      </p:sp>
      <p:sp>
        <p:nvSpPr>
          <p:cNvPr id="15" name="TextBox 14"/>
          <p:cNvSpPr txBox="1"/>
          <p:nvPr/>
        </p:nvSpPr>
        <p:spPr>
          <a:xfrm>
            <a:off x="8402651" y="1840466"/>
            <a:ext cx="1421285" cy="369332"/>
          </a:xfrm>
          <a:prstGeom prst="rect">
            <a:avLst/>
          </a:prstGeom>
          <a:noFill/>
        </p:spPr>
        <p:txBody>
          <a:bodyPr wrap="square" rtlCol="0">
            <a:spAutoFit/>
          </a:bodyPr>
          <a:lstStyle/>
          <a:p>
            <a:r>
              <a:rPr lang="id-ID" dirty="0" smtClean="0">
                <a:solidFill>
                  <a:schemeClr val="accent1"/>
                </a:solidFill>
              </a:rPr>
              <a:t>Organisasi</a:t>
            </a:r>
            <a:endParaRPr lang="id-ID" dirty="0">
              <a:solidFill>
                <a:schemeClr val="accent1"/>
              </a:solidFill>
            </a:endParaRPr>
          </a:p>
        </p:txBody>
      </p:sp>
      <p:sp>
        <p:nvSpPr>
          <p:cNvPr id="16" name="TextBox 15"/>
          <p:cNvSpPr txBox="1"/>
          <p:nvPr/>
        </p:nvSpPr>
        <p:spPr>
          <a:xfrm>
            <a:off x="10410089" y="1733546"/>
            <a:ext cx="1609971" cy="646331"/>
          </a:xfrm>
          <a:prstGeom prst="rect">
            <a:avLst/>
          </a:prstGeom>
          <a:noFill/>
        </p:spPr>
        <p:txBody>
          <a:bodyPr wrap="square" rtlCol="0">
            <a:spAutoFit/>
          </a:bodyPr>
          <a:lstStyle/>
          <a:p>
            <a:r>
              <a:rPr lang="id-ID" dirty="0" smtClean="0">
                <a:solidFill>
                  <a:schemeClr val="accent1"/>
                </a:solidFill>
              </a:rPr>
              <a:t>Faktor Lingkungan</a:t>
            </a:r>
            <a:endParaRPr lang="id-ID" dirty="0">
              <a:solidFill>
                <a:schemeClr val="accent1"/>
              </a:solidFill>
            </a:endParaRPr>
          </a:p>
        </p:txBody>
      </p:sp>
    </p:spTree>
    <p:extLst>
      <p:ext uri="{BB962C8B-B14F-4D97-AF65-F5344CB8AC3E}">
        <p14:creationId xmlns:p14="http://schemas.microsoft.com/office/powerpoint/2010/main" val="32582524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Dampak</a:t>
            </a:r>
            <a:r>
              <a:rPr lang="en-US" dirty="0" smtClean="0"/>
              <a:t> </a:t>
            </a:r>
            <a:r>
              <a:rPr lang="en-US" dirty="0" err="1" smtClean="0"/>
              <a:t>Konflik</a:t>
            </a:r>
            <a:r>
              <a:rPr lang="en-US" dirty="0" smtClean="0"/>
              <a:t> </a:t>
            </a:r>
            <a:r>
              <a:rPr lang="en-US" dirty="0" err="1" smtClean="0"/>
              <a:t>Terhadap</a:t>
            </a:r>
            <a:r>
              <a:rPr lang="en-US" dirty="0" smtClean="0"/>
              <a:t> </a:t>
            </a:r>
            <a:r>
              <a:rPr lang="en-US" dirty="0" err="1" smtClean="0"/>
              <a:t>Perilaku</a:t>
            </a:r>
            <a:r>
              <a:rPr lang="en-US" dirty="0" smtClean="0"/>
              <a:t> </a:t>
            </a:r>
            <a:r>
              <a:rPr lang="en-US" dirty="0" err="1" smtClean="0"/>
              <a:t>Kelompok</a:t>
            </a:r>
            <a:endParaRPr lang="en-US" dirty="0"/>
          </a:p>
        </p:txBody>
      </p:sp>
      <p:sp>
        <p:nvSpPr>
          <p:cNvPr id="3" name="Content Placeholder 2"/>
          <p:cNvSpPr>
            <a:spLocks noGrp="1"/>
          </p:cNvSpPr>
          <p:nvPr>
            <p:ph idx="1"/>
          </p:nvPr>
        </p:nvSpPr>
        <p:spPr/>
        <p:txBody>
          <a:bodyPr/>
          <a:lstStyle/>
          <a:p>
            <a:pPr marL="457200" lvl="1" indent="0">
              <a:buNone/>
            </a:pPr>
            <a:r>
              <a:rPr lang="en-US" dirty="0" smtClean="0"/>
              <a:t>1. </a:t>
            </a:r>
            <a:r>
              <a:rPr lang="en-US" dirty="0" err="1" smtClean="0"/>
              <a:t>Perubahan</a:t>
            </a:r>
            <a:r>
              <a:rPr lang="en-US" dirty="0" smtClean="0"/>
              <a:t> </a:t>
            </a:r>
            <a:r>
              <a:rPr lang="en-US" dirty="0" err="1" smtClean="0"/>
              <a:t>perilaku</a:t>
            </a:r>
            <a:r>
              <a:rPr lang="en-US" dirty="0" smtClean="0"/>
              <a:t> yang </a:t>
            </a:r>
            <a:r>
              <a:rPr lang="en-US" dirty="0" err="1" smtClean="0"/>
              <a:t>terjadi</a:t>
            </a:r>
            <a:r>
              <a:rPr lang="en-US" dirty="0" smtClean="0"/>
              <a:t> </a:t>
            </a:r>
            <a:r>
              <a:rPr lang="en-US" dirty="0" err="1" smtClean="0"/>
              <a:t>interen</a:t>
            </a:r>
            <a:r>
              <a:rPr lang="en-US" dirty="0" smtClean="0"/>
              <a:t> </a:t>
            </a:r>
            <a:r>
              <a:rPr lang="en-US" dirty="0" err="1" smtClean="0"/>
              <a:t>kelompok</a:t>
            </a:r>
            <a:r>
              <a:rPr lang="en-US" dirty="0" smtClean="0"/>
              <a:t> </a:t>
            </a:r>
            <a:r>
              <a:rPr lang="en-US" dirty="0" err="1" smtClean="0"/>
              <a:t>itu</a:t>
            </a:r>
            <a:r>
              <a:rPr lang="en-US" dirty="0" smtClean="0"/>
              <a:t> </a:t>
            </a:r>
            <a:r>
              <a:rPr lang="en-US" dirty="0" err="1" smtClean="0"/>
              <a:t>sendiri</a:t>
            </a:r>
            <a:endParaRPr lang="en-US" dirty="0" smtClean="0"/>
          </a:p>
          <a:p>
            <a:pPr marL="1371600" lvl="2" indent="-457200">
              <a:buAutoNum type="alphaLcPeriod"/>
            </a:pPr>
            <a:r>
              <a:rPr lang="en-US" dirty="0" err="1" smtClean="0"/>
              <a:t>Meningkatnya</a:t>
            </a:r>
            <a:r>
              <a:rPr lang="en-US" dirty="0" smtClean="0"/>
              <a:t> </a:t>
            </a:r>
            <a:r>
              <a:rPr lang="en-US" dirty="0" err="1" smtClean="0"/>
              <a:t>kohesivitas</a:t>
            </a:r>
            <a:r>
              <a:rPr lang="en-US" dirty="0" smtClean="0"/>
              <a:t> </a:t>
            </a:r>
            <a:r>
              <a:rPr lang="en-US" dirty="0" err="1" smtClean="0"/>
              <a:t>atau</a:t>
            </a:r>
            <a:r>
              <a:rPr lang="en-US" dirty="0" smtClean="0"/>
              <a:t> </a:t>
            </a:r>
            <a:r>
              <a:rPr lang="en-US" dirty="0" err="1" smtClean="0"/>
              <a:t>kepaduan</a:t>
            </a:r>
            <a:endParaRPr lang="en-US" dirty="0" smtClean="0"/>
          </a:p>
          <a:p>
            <a:pPr marL="1371600" lvl="2" indent="-457200">
              <a:buAutoNum type="alphaLcPeriod"/>
            </a:pPr>
            <a:r>
              <a:rPr lang="en-US" dirty="0" err="1" smtClean="0"/>
              <a:t>Meningkatnya</a:t>
            </a:r>
            <a:r>
              <a:rPr lang="en-US" dirty="0" smtClean="0"/>
              <a:t> </a:t>
            </a:r>
            <a:r>
              <a:rPr lang="en-US" dirty="0" err="1" smtClean="0"/>
              <a:t>loyalitas</a:t>
            </a:r>
            <a:endParaRPr lang="en-US" dirty="0" smtClean="0"/>
          </a:p>
          <a:p>
            <a:pPr marL="1371600" lvl="2" indent="-457200">
              <a:buAutoNum type="alphaLcPeriod"/>
            </a:pPr>
            <a:r>
              <a:rPr lang="en-US" dirty="0" err="1" smtClean="0"/>
              <a:t>Meningkatnya</a:t>
            </a:r>
            <a:r>
              <a:rPr lang="en-US" dirty="0" smtClean="0"/>
              <a:t> </a:t>
            </a:r>
            <a:r>
              <a:rPr lang="en-US" dirty="0" err="1" smtClean="0"/>
              <a:t>kepimimpinan</a:t>
            </a:r>
            <a:r>
              <a:rPr lang="en-US" dirty="0" smtClean="0"/>
              <a:t> yang </a:t>
            </a:r>
            <a:r>
              <a:rPr lang="en-US" dirty="0" err="1" smtClean="0"/>
              <a:t>bersifat</a:t>
            </a:r>
            <a:r>
              <a:rPr lang="en-US" dirty="0" smtClean="0"/>
              <a:t> </a:t>
            </a:r>
            <a:r>
              <a:rPr lang="en-US" dirty="0" err="1" smtClean="0"/>
              <a:t>otokratis</a:t>
            </a:r>
            <a:endParaRPr lang="en-US" dirty="0" smtClean="0"/>
          </a:p>
          <a:p>
            <a:pPr marL="1371600" lvl="2" indent="-457200">
              <a:buAutoNum type="alphaLcPeriod"/>
            </a:pPr>
            <a:r>
              <a:rPr lang="en-US" dirty="0" err="1" smtClean="0"/>
              <a:t>Orientasi</a:t>
            </a:r>
            <a:r>
              <a:rPr lang="en-US" dirty="0" smtClean="0"/>
              <a:t> </a:t>
            </a:r>
            <a:r>
              <a:rPr lang="en-US" dirty="0" err="1" smtClean="0"/>
              <a:t>aktivitas</a:t>
            </a:r>
            <a:endParaRPr lang="en-US" dirty="0" smtClean="0"/>
          </a:p>
          <a:p>
            <a:pPr marL="1371600" lvl="2" indent="-457200">
              <a:buAutoNum type="alphaLcPeriod"/>
            </a:pPr>
            <a:r>
              <a:rPr lang="en-US" dirty="0" err="1" smtClean="0"/>
              <a:t>Penilaian</a:t>
            </a:r>
            <a:r>
              <a:rPr lang="en-US" dirty="0" smtClean="0"/>
              <a:t> </a:t>
            </a:r>
            <a:r>
              <a:rPr lang="en-US" dirty="0" err="1" smtClean="0"/>
              <a:t>berlebihan</a:t>
            </a:r>
            <a:endParaRPr lang="en-US" dirty="0" smtClean="0"/>
          </a:p>
          <a:p>
            <a:pPr marL="457200" lvl="1" indent="0">
              <a:buNone/>
            </a:pPr>
            <a:r>
              <a:rPr lang="en-US" dirty="0" smtClean="0"/>
              <a:t>2. </a:t>
            </a:r>
            <a:r>
              <a:rPr lang="en-US" dirty="0" err="1" smtClean="0"/>
              <a:t>Perubahan</a:t>
            </a:r>
            <a:r>
              <a:rPr lang="en-US" dirty="0" smtClean="0"/>
              <a:t> yang </a:t>
            </a:r>
            <a:r>
              <a:rPr lang="en-US" dirty="0" err="1" smtClean="0"/>
              <a:t>terjadi</a:t>
            </a:r>
            <a:r>
              <a:rPr lang="en-US" dirty="0" smtClean="0"/>
              <a:t> </a:t>
            </a:r>
            <a:r>
              <a:rPr lang="en-US" dirty="0" err="1" smtClean="0"/>
              <a:t>diantara</a:t>
            </a:r>
            <a:r>
              <a:rPr lang="en-US" dirty="0" smtClean="0"/>
              <a:t> </a:t>
            </a:r>
            <a:r>
              <a:rPr lang="en-US" dirty="0" err="1" smtClean="0"/>
              <a:t>kelompok</a:t>
            </a:r>
            <a:endParaRPr lang="en-US" dirty="0" smtClean="0"/>
          </a:p>
          <a:p>
            <a:pPr marL="1371600" lvl="2" indent="-457200">
              <a:buFont typeface="+mj-lt"/>
              <a:buAutoNum type="alphaLcPeriod"/>
            </a:pPr>
            <a:r>
              <a:rPr lang="en-US" dirty="0" err="1" smtClean="0"/>
              <a:t>Menurunnya</a:t>
            </a:r>
            <a:r>
              <a:rPr lang="en-US" dirty="0" smtClean="0"/>
              <a:t> </a:t>
            </a:r>
            <a:r>
              <a:rPr lang="en-US" dirty="0" err="1" smtClean="0"/>
              <a:t>komunikasi</a:t>
            </a:r>
            <a:endParaRPr lang="en-US" dirty="0" smtClean="0"/>
          </a:p>
          <a:p>
            <a:pPr marL="1371600" lvl="2" indent="-457200">
              <a:buFont typeface="+mj-lt"/>
              <a:buAutoNum type="alphaLcPeriod"/>
            </a:pPr>
            <a:r>
              <a:rPr lang="en-US" dirty="0" err="1" smtClean="0"/>
              <a:t>Penyimpangan</a:t>
            </a:r>
            <a:r>
              <a:rPr lang="en-US" dirty="0" smtClean="0"/>
              <a:t> </a:t>
            </a:r>
            <a:r>
              <a:rPr lang="en-US" dirty="0" err="1" smtClean="0"/>
              <a:t>persepsi</a:t>
            </a:r>
            <a:endParaRPr lang="en-US" dirty="0" smtClean="0"/>
          </a:p>
          <a:p>
            <a:pPr marL="1371600" lvl="2" indent="-457200">
              <a:buFont typeface="+mj-lt"/>
              <a:buAutoNum type="alphaLcPeriod"/>
            </a:pPr>
            <a:r>
              <a:rPr lang="en-US" dirty="0" err="1" smtClean="0"/>
              <a:t>Stereotip</a:t>
            </a:r>
            <a:r>
              <a:rPr lang="en-US" dirty="0" smtClean="0"/>
              <a:t> yang negative</a:t>
            </a:r>
          </a:p>
          <a:p>
            <a:pPr marL="914400" lvl="2" indent="0">
              <a:buNone/>
            </a:pPr>
            <a:endParaRPr lang="en-US" dirty="0" smtClean="0"/>
          </a:p>
          <a:p>
            <a:pPr marL="457200" lvl="1" indent="0">
              <a:buNone/>
            </a:pPr>
            <a:endParaRPr lang="en-US" dirty="0" smtClean="0"/>
          </a:p>
        </p:txBody>
      </p:sp>
    </p:spTree>
    <p:extLst>
      <p:ext uri="{BB962C8B-B14F-4D97-AF65-F5344CB8AC3E}">
        <p14:creationId xmlns:p14="http://schemas.microsoft.com/office/powerpoint/2010/main" val="4055637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Mengelola</a:t>
            </a:r>
            <a:r>
              <a:rPr lang="en-US" dirty="0" smtClean="0"/>
              <a:t> </a:t>
            </a:r>
            <a:r>
              <a:rPr lang="en-US" dirty="0" err="1" smtClean="0"/>
              <a:t>Konflik</a:t>
            </a:r>
            <a:r>
              <a:rPr lang="en-US" dirty="0" smtClean="0"/>
              <a:t> </a:t>
            </a:r>
            <a:r>
              <a:rPr lang="en-US" dirty="0" err="1" smtClean="0"/>
              <a:t>Antar</a:t>
            </a:r>
            <a:r>
              <a:rPr lang="en-US" dirty="0" smtClean="0"/>
              <a:t> </a:t>
            </a:r>
            <a:r>
              <a:rPr lang="en-US" dirty="0" err="1" smtClean="0"/>
              <a:t>Kelompok</a:t>
            </a:r>
            <a:endParaRPr lang="en-US" dirty="0"/>
          </a:p>
        </p:txBody>
      </p:sp>
      <p:sp>
        <p:nvSpPr>
          <p:cNvPr id="3" name="Content Placeholder 2"/>
          <p:cNvSpPr>
            <a:spLocks noGrp="1"/>
          </p:cNvSpPr>
          <p:nvPr>
            <p:ph idx="1"/>
          </p:nvPr>
        </p:nvSpPr>
        <p:spPr>
          <a:xfrm>
            <a:off x="-719328" y="1825625"/>
            <a:ext cx="12797028" cy="4351338"/>
          </a:xfrm>
        </p:spPr>
        <p:txBody>
          <a:bodyPr numCol="2">
            <a:normAutofit/>
          </a:bodyPr>
          <a:lstStyle/>
          <a:p>
            <a:pPr marL="914400" lvl="2" indent="0">
              <a:buNone/>
            </a:pPr>
            <a:r>
              <a:rPr lang="en-US" sz="1800" dirty="0" smtClean="0"/>
              <a:t>1. </a:t>
            </a:r>
            <a:r>
              <a:rPr lang="en-US" sz="1800" dirty="0" err="1" smtClean="0"/>
              <a:t>Strategi</a:t>
            </a:r>
            <a:r>
              <a:rPr lang="en-US" sz="1800" dirty="0" smtClean="0"/>
              <a:t> </a:t>
            </a:r>
            <a:r>
              <a:rPr lang="en-US" sz="1800" dirty="0" err="1" smtClean="0"/>
              <a:t>penghindaran</a:t>
            </a:r>
            <a:endParaRPr lang="en-US" sz="1800" dirty="0" smtClean="0"/>
          </a:p>
          <a:p>
            <a:pPr marL="0" indent="0">
              <a:buNone/>
            </a:pPr>
            <a:r>
              <a:rPr lang="en-US" sz="1800" dirty="0" smtClean="0"/>
              <a:t>		a. </a:t>
            </a:r>
            <a:r>
              <a:rPr lang="en-US" sz="1800" dirty="0" err="1" smtClean="0"/>
              <a:t>Mengabaikan</a:t>
            </a:r>
            <a:r>
              <a:rPr lang="en-US" sz="1800" dirty="0" smtClean="0"/>
              <a:t> </a:t>
            </a:r>
            <a:r>
              <a:rPr lang="en-US" sz="1800" dirty="0" err="1" smtClean="0"/>
              <a:t>konflik</a:t>
            </a:r>
            <a:endParaRPr lang="en-US" sz="1800" dirty="0" smtClean="0"/>
          </a:p>
          <a:p>
            <a:pPr marL="0" indent="0">
              <a:buNone/>
            </a:pPr>
            <a:r>
              <a:rPr lang="en-US" sz="1800" dirty="0"/>
              <a:t>	</a:t>
            </a:r>
            <a:r>
              <a:rPr lang="en-US" sz="1800" dirty="0" smtClean="0"/>
              <a:t>	b. </a:t>
            </a:r>
            <a:r>
              <a:rPr lang="en-US" sz="1800" dirty="0" err="1" smtClean="0"/>
              <a:t>Pemisahan</a:t>
            </a:r>
            <a:r>
              <a:rPr lang="en-US" sz="1800" dirty="0" smtClean="0"/>
              <a:t> </a:t>
            </a:r>
            <a:r>
              <a:rPr lang="en-US" sz="1800" dirty="0" err="1" smtClean="0"/>
              <a:t>secara</a:t>
            </a:r>
            <a:r>
              <a:rPr lang="en-US" sz="1800" dirty="0" smtClean="0"/>
              <a:t> </a:t>
            </a:r>
            <a:r>
              <a:rPr lang="en-US" sz="1800" dirty="0" err="1" smtClean="0"/>
              <a:t>fisik</a:t>
            </a:r>
            <a:endParaRPr lang="en-US" sz="1800" dirty="0" smtClean="0"/>
          </a:p>
          <a:p>
            <a:pPr marL="1428750" lvl="2" indent="-514350">
              <a:buAutoNum type="arabicPeriod" startAt="2"/>
            </a:pPr>
            <a:endParaRPr lang="en-US" sz="1800" dirty="0" smtClean="0"/>
          </a:p>
          <a:p>
            <a:pPr marL="914400" lvl="2" indent="0">
              <a:buNone/>
            </a:pPr>
            <a:r>
              <a:rPr lang="en-US" sz="1800" dirty="0" smtClean="0"/>
              <a:t>2. </a:t>
            </a:r>
            <a:r>
              <a:rPr lang="en-US" sz="1800" dirty="0" err="1" smtClean="0"/>
              <a:t>Strategi</a:t>
            </a:r>
            <a:r>
              <a:rPr lang="en-US" sz="1800" dirty="0" smtClean="0"/>
              <a:t> </a:t>
            </a:r>
            <a:r>
              <a:rPr lang="en-US" sz="1800" dirty="0" err="1" smtClean="0"/>
              <a:t>intervensi</a:t>
            </a:r>
            <a:r>
              <a:rPr lang="en-US" sz="1800" dirty="0" smtClean="0"/>
              <a:t> </a:t>
            </a:r>
            <a:r>
              <a:rPr lang="en-US" sz="1800" dirty="0" err="1" smtClean="0"/>
              <a:t>kekuasaan</a:t>
            </a:r>
            <a:endParaRPr lang="en-US" sz="1800" dirty="0" smtClean="0"/>
          </a:p>
          <a:p>
            <a:pPr marL="457200" lvl="1" indent="0">
              <a:buNone/>
            </a:pPr>
            <a:r>
              <a:rPr lang="en-US" sz="1800" dirty="0" smtClean="0"/>
              <a:t>	a. </a:t>
            </a:r>
            <a:r>
              <a:rPr lang="en-US" sz="1800" dirty="0" err="1"/>
              <a:t>M</a:t>
            </a:r>
            <a:r>
              <a:rPr lang="en-US" sz="1800" dirty="0" err="1" smtClean="0"/>
              <a:t>enggunakan</a:t>
            </a:r>
            <a:r>
              <a:rPr lang="en-US" sz="1800" dirty="0" smtClean="0"/>
              <a:t> </a:t>
            </a:r>
            <a:r>
              <a:rPr lang="en-US" sz="1800" dirty="0" err="1" smtClean="0"/>
              <a:t>perintah</a:t>
            </a:r>
            <a:r>
              <a:rPr lang="en-US" sz="1800" dirty="0" smtClean="0"/>
              <a:t> </a:t>
            </a:r>
            <a:r>
              <a:rPr lang="en-US" sz="1800" dirty="0" err="1" smtClean="0"/>
              <a:t>otoritatif</a:t>
            </a:r>
            <a:r>
              <a:rPr lang="en-US" sz="1800" dirty="0" smtClean="0"/>
              <a:t> </a:t>
            </a:r>
            <a:r>
              <a:rPr lang="en-US" sz="1800" dirty="0" err="1" smtClean="0"/>
              <a:t>dan</a:t>
            </a:r>
            <a:r>
              <a:rPr lang="en-US" sz="1800" dirty="0" smtClean="0"/>
              <a:t> </a:t>
            </a:r>
            <a:r>
              <a:rPr lang="en-US" sz="1800" dirty="0" err="1" smtClean="0"/>
              <a:t>penerapan</a:t>
            </a:r>
            <a:r>
              <a:rPr lang="en-US" sz="1800" dirty="0" smtClean="0"/>
              <a:t> 	    </a:t>
            </a:r>
            <a:r>
              <a:rPr lang="en-US" sz="1800" dirty="0" err="1" smtClean="0"/>
              <a:t>peraturan</a:t>
            </a:r>
            <a:endParaRPr lang="en-US" sz="1800" dirty="0" smtClean="0"/>
          </a:p>
          <a:p>
            <a:pPr marL="457200" lvl="1" indent="0">
              <a:buNone/>
            </a:pPr>
            <a:r>
              <a:rPr lang="en-US" sz="1800" dirty="0"/>
              <a:t>	</a:t>
            </a:r>
            <a:r>
              <a:rPr lang="en-US" sz="1800" dirty="0" smtClean="0"/>
              <a:t>b. </a:t>
            </a:r>
            <a:r>
              <a:rPr lang="en-US" sz="1800" dirty="0" err="1" smtClean="0"/>
              <a:t>Manuver</a:t>
            </a:r>
            <a:r>
              <a:rPr lang="en-US" sz="1800" dirty="0" smtClean="0"/>
              <a:t> </a:t>
            </a:r>
            <a:r>
              <a:rPr lang="en-US" sz="1800" dirty="0" err="1" smtClean="0"/>
              <a:t>politik</a:t>
            </a:r>
            <a:endParaRPr lang="en-US" sz="1800" dirty="0" smtClean="0"/>
          </a:p>
          <a:p>
            <a:pPr marL="914400" lvl="2" indent="0">
              <a:buNone/>
            </a:pPr>
            <a:endParaRPr lang="en-US" sz="1800" dirty="0" smtClean="0"/>
          </a:p>
          <a:p>
            <a:pPr marL="914400" lvl="2" indent="0">
              <a:buNone/>
            </a:pPr>
            <a:endParaRPr lang="en-US" sz="1800" dirty="0"/>
          </a:p>
          <a:p>
            <a:pPr marL="914400" lvl="2" indent="0">
              <a:buNone/>
            </a:pPr>
            <a:endParaRPr lang="en-US" sz="1800" dirty="0" smtClean="0"/>
          </a:p>
          <a:p>
            <a:pPr marL="914400" lvl="2" indent="0">
              <a:buNone/>
            </a:pPr>
            <a:endParaRPr lang="en-US" sz="1800" dirty="0"/>
          </a:p>
          <a:p>
            <a:pPr marL="914400" lvl="2" indent="0">
              <a:buNone/>
            </a:pPr>
            <a:endParaRPr lang="en-US" sz="1800" dirty="0" smtClean="0"/>
          </a:p>
          <a:p>
            <a:pPr marL="914400" lvl="2" indent="0">
              <a:buNone/>
            </a:pPr>
            <a:r>
              <a:rPr lang="en-US" sz="1800" dirty="0" smtClean="0"/>
              <a:t>3. </a:t>
            </a:r>
            <a:r>
              <a:rPr lang="en-US" sz="1800" dirty="0" err="1" smtClean="0"/>
              <a:t>Strategi</a:t>
            </a:r>
            <a:r>
              <a:rPr lang="en-US" sz="1800" dirty="0" smtClean="0"/>
              <a:t> </a:t>
            </a:r>
            <a:r>
              <a:rPr lang="en-US" sz="1800" dirty="0" err="1" smtClean="0"/>
              <a:t>penggembosan</a:t>
            </a:r>
            <a:endParaRPr lang="en-US" sz="1800" dirty="0" smtClean="0"/>
          </a:p>
          <a:p>
            <a:pPr marL="1371600" lvl="2" indent="-457200">
              <a:buAutoNum type="alphaLcPeriod"/>
            </a:pPr>
            <a:r>
              <a:rPr lang="en-US" sz="1800" dirty="0" err="1" smtClean="0"/>
              <a:t>Pelunakan</a:t>
            </a:r>
            <a:endParaRPr lang="en-US" sz="1800" dirty="0"/>
          </a:p>
          <a:p>
            <a:pPr marL="1371600" lvl="2" indent="-457200">
              <a:buAutoNum type="alphaLcPeriod"/>
            </a:pPr>
            <a:r>
              <a:rPr lang="en-US" sz="1800" dirty="0" err="1" smtClean="0"/>
              <a:t>Kompromi</a:t>
            </a:r>
            <a:endParaRPr lang="en-US" sz="1800" dirty="0" smtClean="0"/>
          </a:p>
          <a:p>
            <a:pPr marL="1371600" lvl="2" indent="-457200">
              <a:buAutoNum type="alphaLcPeriod"/>
            </a:pPr>
            <a:r>
              <a:rPr lang="en-US" sz="1800" dirty="0" err="1" smtClean="0"/>
              <a:t>Mengidentifikasi</a:t>
            </a:r>
            <a:r>
              <a:rPr lang="en-US" sz="1800" dirty="0" smtClean="0"/>
              <a:t> </a:t>
            </a:r>
            <a:r>
              <a:rPr lang="en-US" sz="1800" dirty="0" err="1" smtClean="0"/>
              <a:t>musuh</a:t>
            </a:r>
            <a:r>
              <a:rPr lang="en-US" sz="1800" dirty="0" smtClean="0"/>
              <a:t> </a:t>
            </a:r>
            <a:r>
              <a:rPr lang="en-US" sz="1800" dirty="0" err="1" smtClean="0"/>
              <a:t>bersama</a:t>
            </a:r>
            <a:endParaRPr lang="en-US" sz="1800" dirty="0" smtClean="0"/>
          </a:p>
          <a:p>
            <a:pPr marL="914400" lvl="2" indent="0">
              <a:buNone/>
            </a:pPr>
            <a:endParaRPr lang="en-US" sz="1800" dirty="0" smtClean="0"/>
          </a:p>
          <a:p>
            <a:pPr marL="914400" lvl="2" indent="0">
              <a:buNone/>
            </a:pPr>
            <a:r>
              <a:rPr lang="en-US" sz="1800" dirty="0" smtClean="0"/>
              <a:t>4. </a:t>
            </a:r>
            <a:r>
              <a:rPr lang="en-US" sz="1800" dirty="0" err="1" smtClean="0"/>
              <a:t>Strategi</a:t>
            </a:r>
            <a:r>
              <a:rPr lang="en-US" sz="1800" dirty="0" smtClean="0"/>
              <a:t> </a:t>
            </a:r>
            <a:r>
              <a:rPr lang="en-US" sz="1800" dirty="0" err="1" smtClean="0"/>
              <a:t>resolusi</a:t>
            </a:r>
            <a:r>
              <a:rPr lang="en-US" sz="1800" dirty="0" smtClean="0"/>
              <a:t> </a:t>
            </a:r>
          </a:p>
          <a:p>
            <a:pPr marL="1371600" lvl="2" indent="-457200">
              <a:buAutoNum type="alphaLcPeriod"/>
            </a:pPr>
            <a:r>
              <a:rPr lang="en-US" sz="1800" dirty="0" err="1" smtClean="0"/>
              <a:t>Interaksi</a:t>
            </a:r>
            <a:r>
              <a:rPr lang="en-US" sz="1800" dirty="0" smtClean="0"/>
              <a:t> </a:t>
            </a:r>
            <a:r>
              <a:rPr lang="en-US" sz="1800" dirty="0" err="1" smtClean="0"/>
              <a:t>antar</a:t>
            </a:r>
            <a:r>
              <a:rPr lang="en-US" sz="1800" dirty="0" smtClean="0"/>
              <a:t> </a:t>
            </a:r>
            <a:r>
              <a:rPr lang="en-US" sz="1800" dirty="0" err="1" smtClean="0"/>
              <a:t>kelompok</a:t>
            </a:r>
            <a:endParaRPr lang="en-US" sz="1800" dirty="0" smtClean="0"/>
          </a:p>
          <a:p>
            <a:pPr marL="1371600" lvl="2" indent="-457200">
              <a:buAutoNum type="alphaLcPeriod"/>
            </a:pPr>
            <a:r>
              <a:rPr lang="en-US" sz="1800" dirty="0" err="1" smtClean="0"/>
              <a:t>Tujuan</a:t>
            </a:r>
            <a:r>
              <a:rPr lang="en-US" sz="1800" dirty="0" smtClean="0"/>
              <a:t> yang </a:t>
            </a:r>
            <a:r>
              <a:rPr lang="en-US" sz="1800" dirty="0" err="1" smtClean="0"/>
              <a:t>lebih</a:t>
            </a:r>
            <a:r>
              <a:rPr lang="en-US" sz="1800" dirty="0" smtClean="0"/>
              <a:t> </a:t>
            </a:r>
            <a:r>
              <a:rPr lang="en-US" sz="1800" dirty="0" err="1" smtClean="0"/>
              <a:t>tinggi</a:t>
            </a:r>
            <a:endParaRPr lang="en-US" sz="1800" dirty="0" smtClean="0"/>
          </a:p>
          <a:p>
            <a:pPr marL="1371600" lvl="2" indent="-457200">
              <a:buAutoNum type="alphaLcPeriod"/>
            </a:pPr>
            <a:r>
              <a:rPr lang="en-US" sz="1800" dirty="0" err="1" smtClean="0"/>
              <a:t>Penyelesaian</a:t>
            </a:r>
            <a:r>
              <a:rPr lang="en-US" sz="1800" dirty="0" smtClean="0"/>
              <a:t> </a:t>
            </a:r>
            <a:r>
              <a:rPr lang="en-US" sz="1800" dirty="0" err="1" smtClean="0"/>
              <a:t>masalah</a:t>
            </a:r>
            <a:endParaRPr lang="en-US" sz="1800" dirty="0" smtClean="0"/>
          </a:p>
          <a:p>
            <a:pPr marL="1371600" lvl="2" indent="-457200">
              <a:buAutoNum type="alphaLcPeriod"/>
            </a:pPr>
            <a:r>
              <a:rPr lang="en-US" sz="1800" dirty="0" err="1" smtClean="0"/>
              <a:t>Mengubah</a:t>
            </a:r>
            <a:r>
              <a:rPr lang="en-US" sz="1800" dirty="0" smtClean="0"/>
              <a:t> </a:t>
            </a:r>
            <a:r>
              <a:rPr lang="en-US" sz="1800" dirty="0" err="1" smtClean="0"/>
              <a:t>struktur</a:t>
            </a:r>
            <a:endParaRPr lang="en-US" sz="1800" dirty="0" smtClean="0"/>
          </a:p>
        </p:txBody>
      </p:sp>
    </p:spTree>
    <p:extLst>
      <p:ext uri="{BB962C8B-B14F-4D97-AF65-F5344CB8AC3E}">
        <p14:creationId xmlns:p14="http://schemas.microsoft.com/office/powerpoint/2010/main" val="40604834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Menciptakan</a:t>
            </a:r>
            <a:r>
              <a:rPr lang="en-US" dirty="0" smtClean="0"/>
              <a:t> </a:t>
            </a:r>
            <a:r>
              <a:rPr lang="en-US" dirty="0" err="1" smtClean="0"/>
              <a:t>Konflik</a:t>
            </a:r>
            <a:r>
              <a:rPr lang="en-US" dirty="0" smtClean="0"/>
              <a:t> yang </a:t>
            </a:r>
            <a:r>
              <a:rPr lang="en-US" dirty="0" err="1" smtClean="0"/>
              <a:t>Bersifat</a:t>
            </a:r>
            <a:r>
              <a:rPr lang="en-US" dirty="0" smtClean="0"/>
              <a:t> </a:t>
            </a:r>
            <a:r>
              <a:rPr lang="en-US" dirty="0" err="1" smtClean="0"/>
              <a:t>Fungsional</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err="1" smtClean="0"/>
              <a:t>Menciptakan</a:t>
            </a:r>
            <a:r>
              <a:rPr lang="en-US" dirty="0" smtClean="0"/>
              <a:t> </a:t>
            </a:r>
            <a:r>
              <a:rPr lang="en-US" dirty="0" err="1" smtClean="0"/>
              <a:t>persaingan</a:t>
            </a:r>
            <a:endParaRPr lang="en-US" dirty="0" smtClean="0"/>
          </a:p>
          <a:p>
            <a:pPr marL="514350" indent="-514350">
              <a:buAutoNum type="arabicPeriod"/>
            </a:pPr>
            <a:r>
              <a:rPr lang="en-US" dirty="0" err="1" smtClean="0"/>
              <a:t>Mengubah</a:t>
            </a:r>
            <a:r>
              <a:rPr lang="en-US" dirty="0" smtClean="0"/>
              <a:t> </a:t>
            </a:r>
            <a:r>
              <a:rPr lang="en-US" dirty="0" err="1" smtClean="0"/>
              <a:t>struktur</a:t>
            </a:r>
            <a:r>
              <a:rPr lang="en-US" dirty="0" smtClean="0"/>
              <a:t> </a:t>
            </a:r>
            <a:r>
              <a:rPr lang="en-US" dirty="0" err="1" smtClean="0"/>
              <a:t>organisasi</a:t>
            </a:r>
            <a:endParaRPr lang="en-US" dirty="0" smtClean="0"/>
          </a:p>
          <a:p>
            <a:pPr marL="514350" indent="-514350">
              <a:buAutoNum type="arabicPeriod"/>
            </a:pPr>
            <a:r>
              <a:rPr lang="en-US" dirty="0" err="1" smtClean="0"/>
              <a:t>Mendatangkan</a:t>
            </a:r>
            <a:r>
              <a:rPr lang="en-US" dirty="0" smtClean="0"/>
              <a:t> </a:t>
            </a:r>
            <a:r>
              <a:rPr lang="en-US" dirty="0" err="1" smtClean="0"/>
              <a:t>ahli-ahli</a:t>
            </a:r>
            <a:r>
              <a:rPr lang="en-US" dirty="0" smtClean="0"/>
              <a:t> </a:t>
            </a:r>
            <a:r>
              <a:rPr lang="en-US" dirty="0" err="1" smtClean="0"/>
              <a:t>luar</a:t>
            </a:r>
            <a:endParaRPr lang="en-US" dirty="0"/>
          </a:p>
        </p:txBody>
      </p:sp>
    </p:spTree>
    <p:extLst>
      <p:ext uri="{BB962C8B-B14F-4D97-AF65-F5344CB8AC3E}">
        <p14:creationId xmlns:p14="http://schemas.microsoft.com/office/powerpoint/2010/main" val="36456579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39296" y="0"/>
            <a:ext cx="7766936" cy="2210313"/>
          </a:xfrm>
        </p:spPr>
        <p:txBody>
          <a:bodyPr/>
          <a:lstStyle/>
          <a:p>
            <a:r>
              <a:rPr lang="id-ID" dirty="0" smtClean="0"/>
              <a:t>BAB 6</a:t>
            </a:r>
            <a:br>
              <a:rPr lang="id-ID" dirty="0" smtClean="0"/>
            </a:br>
            <a:r>
              <a:rPr lang="en-US" dirty="0" err="1" smtClean="0"/>
              <a:t>Kepemimpinan</a:t>
            </a:r>
            <a:r>
              <a:rPr lang="en-US" dirty="0" smtClean="0"/>
              <a:t> </a:t>
            </a:r>
            <a:endParaRPr lang="en-US" dirty="0"/>
          </a:p>
        </p:txBody>
      </p:sp>
      <p:sp>
        <p:nvSpPr>
          <p:cNvPr id="3" name="Subtitle 2"/>
          <p:cNvSpPr>
            <a:spLocks noGrp="1"/>
          </p:cNvSpPr>
          <p:nvPr>
            <p:ph type="subTitle" idx="1"/>
          </p:nvPr>
        </p:nvSpPr>
        <p:spPr>
          <a:xfrm>
            <a:off x="699105" y="1694543"/>
            <a:ext cx="10949517" cy="1752600"/>
          </a:xfrm>
        </p:spPr>
        <p:txBody>
          <a:bodyPr/>
          <a:lstStyle/>
          <a:p>
            <a:r>
              <a:rPr lang="en-US" dirty="0" err="1" smtClean="0"/>
              <a:t>Didefinisikan</a:t>
            </a:r>
            <a:r>
              <a:rPr lang="en-US" dirty="0" smtClean="0"/>
              <a:t> </a:t>
            </a:r>
            <a:r>
              <a:rPr lang="en-US" dirty="0" err="1" smtClean="0"/>
              <a:t>sebagai</a:t>
            </a:r>
            <a:r>
              <a:rPr lang="en-US" dirty="0" smtClean="0"/>
              <a:t> </a:t>
            </a:r>
            <a:r>
              <a:rPr lang="en-US" dirty="0" err="1" smtClean="0"/>
              <a:t>suatu</a:t>
            </a:r>
            <a:r>
              <a:rPr lang="en-US" dirty="0" smtClean="0"/>
              <a:t> proses </a:t>
            </a:r>
            <a:r>
              <a:rPr lang="en-US" dirty="0" err="1" smtClean="0"/>
              <a:t>mempengaruhi</a:t>
            </a:r>
            <a:r>
              <a:rPr lang="en-US" dirty="0" smtClean="0"/>
              <a:t> </a:t>
            </a:r>
            <a:r>
              <a:rPr lang="en-US" dirty="0" err="1" smtClean="0"/>
              <a:t>aktivitas</a:t>
            </a:r>
            <a:r>
              <a:rPr lang="en-US" dirty="0" smtClean="0"/>
              <a:t> </a:t>
            </a:r>
            <a:r>
              <a:rPr lang="en-US" dirty="0" err="1" smtClean="0"/>
              <a:t>dari</a:t>
            </a:r>
            <a:r>
              <a:rPr lang="en-US" dirty="0" smtClean="0"/>
              <a:t> </a:t>
            </a:r>
            <a:r>
              <a:rPr lang="en-US" dirty="0" err="1" smtClean="0"/>
              <a:t>individu</a:t>
            </a:r>
            <a:r>
              <a:rPr lang="en-US" dirty="0" smtClean="0"/>
              <a:t> </a:t>
            </a:r>
            <a:r>
              <a:rPr lang="en-US" dirty="0" err="1" smtClean="0"/>
              <a:t>atau</a:t>
            </a:r>
            <a:r>
              <a:rPr lang="en-US" dirty="0" smtClean="0"/>
              <a:t> </a:t>
            </a:r>
            <a:r>
              <a:rPr lang="en-US" dirty="0" err="1" smtClean="0"/>
              <a:t>kelompok</a:t>
            </a:r>
            <a:r>
              <a:rPr lang="en-US" dirty="0" smtClean="0"/>
              <a:t> </a:t>
            </a:r>
            <a:r>
              <a:rPr lang="en-US" dirty="0" err="1" smtClean="0"/>
              <a:t>untuk</a:t>
            </a:r>
            <a:r>
              <a:rPr lang="en-US" dirty="0" smtClean="0"/>
              <a:t> </a:t>
            </a:r>
            <a:r>
              <a:rPr lang="en-US" dirty="0" err="1" smtClean="0"/>
              <a:t>mencapai</a:t>
            </a:r>
            <a:r>
              <a:rPr lang="en-US" dirty="0" smtClean="0"/>
              <a:t> </a:t>
            </a:r>
            <a:r>
              <a:rPr lang="en-US" dirty="0" err="1" smtClean="0"/>
              <a:t>tujuan</a:t>
            </a:r>
            <a:r>
              <a:rPr lang="en-US" dirty="0" smtClean="0"/>
              <a:t> </a:t>
            </a:r>
            <a:r>
              <a:rPr lang="en-US" dirty="0" err="1" smtClean="0"/>
              <a:t>dalam</a:t>
            </a:r>
            <a:r>
              <a:rPr lang="en-US" dirty="0" smtClean="0"/>
              <a:t> </a:t>
            </a:r>
            <a:r>
              <a:rPr lang="en-US" dirty="0" err="1" smtClean="0"/>
              <a:t>situasi</a:t>
            </a:r>
            <a:r>
              <a:rPr lang="en-US" dirty="0" smtClean="0"/>
              <a:t> </a:t>
            </a:r>
            <a:r>
              <a:rPr lang="en-US" dirty="0" err="1" smtClean="0"/>
              <a:t>tertentu</a:t>
            </a:r>
            <a:r>
              <a:rPr lang="en-US" dirty="0" smtClean="0"/>
              <a:t>.</a:t>
            </a:r>
            <a:endParaRPr lang="en-US" dirty="0"/>
          </a:p>
        </p:txBody>
      </p:sp>
    </p:spTree>
    <p:extLst>
      <p:ext uri="{BB962C8B-B14F-4D97-AF65-F5344CB8AC3E}">
        <p14:creationId xmlns:p14="http://schemas.microsoft.com/office/powerpoint/2010/main" val="393248072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5125"/>
            <a:ext cx="11010900" cy="1325563"/>
          </a:xfrm>
        </p:spPr>
        <p:txBody>
          <a:bodyPr/>
          <a:lstStyle/>
          <a:p>
            <a:r>
              <a:rPr lang="en-US" dirty="0" err="1" smtClean="0"/>
              <a:t>Teori-Teori</a:t>
            </a:r>
            <a:r>
              <a:rPr lang="en-US" dirty="0" smtClean="0"/>
              <a:t> </a:t>
            </a:r>
            <a:r>
              <a:rPr lang="en-US" dirty="0" err="1" smtClean="0"/>
              <a:t>Kepemimpinan</a:t>
            </a:r>
            <a:endParaRPr lang="en-US" dirty="0"/>
          </a:p>
        </p:txBody>
      </p:sp>
      <p:sp>
        <p:nvSpPr>
          <p:cNvPr id="4" name="Content Placeholder 3"/>
          <p:cNvSpPr>
            <a:spLocks noGrp="1"/>
          </p:cNvSpPr>
          <p:nvPr>
            <p:ph idx="1"/>
          </p:nvPr>
        </p:nvSpPr>
        <p:spPr>
          <a:xfrm>
            <a:off x="838200" y="1825625"/>
            <a:ext cx="11074400" cy="4351338"/>
          </a:xfrm>
        </p:spPr>
        <p:txBody>
          <a:bodyPr/>
          <a:lstStyle/>
          <a:p>
            <a:endParaRPr lang="en-US" dirty="0"/>
          </a:p>
        </p:txBody>
      </p:sp>
      <p:sp>
        <p:nvSpPr>
          <p:cNvPr id="5" name="Content Placeholder 2"/>
          <p:cNvSpPr txBox="1">
            <a:spLocks/>
          </p:cNvSpPr>
          <p:nvPr/>
        </p:nvSpPr>
        <p:spPr>
          <a:xfrm>
            <a:off x="342900" y="1825624"/>
            <a:ext cx="11010900" cy="4778375"/>
          </a:xfrm>
          <a:prstGeom prst="rect">
            <a:avLst/>
          </a:prstGeom>
        </p:spPr>
        <p:txBody>
          <a:bodyPr vert="horz" lIns="91440" tIns="45720" rIns="91440" bIns="45720" numCol="1"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tabLst>
                <a:tab pos="4000500" algn="l"/>
              </a:tabLst>
            </a:pPr>
            <a:r>
              <a:rPr lang="en-US" b="1" dirty="0" err="1" smtClean="0">
                <a:solidFill>
                  <a:prstClr val="black"/>
                </a:solidFill>
              </a:rPr>
              <a:t>Teori</a:t>
            </a:r>
            <a:r>
              <a:rPr lang="en-US" b="1" dirty="0" smtClean="0">
                <a:solidFill>
                  <a:prstClr val="black"/>
                </a:solidFill>
              </a:rPr>
              <a:t> </a:t>
            </a:r>
            <a:r>
              <a:rPr lang="en-US" b="1" dirty="0" err="1" smtClean="0">
                <a:solidFill>
                  <a:prstClr val="black"/>
                </a:solidFill>
              </a:rPr>
              <a:t>sifat</a:t>
            </a:r>
            <a:r>
              <a:rPr lang="en-US" b="1" dirty="0" smtClean="0">
                <a:solidFill>
                  <a:prstClr val="black"/>
                </a:solidFill>
              </a:rPr>
              <a:t> (1940an-1950an)</a:t>
            </a:r>
          </a:p>
          <a:p>
            <a:pPr marL="0" indent="0">
              <a:buFont typeface="Arial" panose="020B0604020202020204" pitchFamily="34" charset="0"/>
              <a:buNone/>
              <a:tabLst>
                <a:tab pos="4000500" algn="l"/>
              </a:tabLst>
            </a:pPr>
            <a:r>
              <a:rPr lang="en-US" dirty="0" smtClean="0">
                <a:solidFill>
                  <a:prstClr val="black"/>
                </a:solidFill>
              </a:rPr>
              <a:t>Ada </a:t>
            </a:r>
            <a:r>
              <a:rPr lang="en-US" dirty="0" err="1" smtClean="0">
                <a:solidFill>
                  <a:prstClr val="black"/>
                </a:solidFill>
              </a:rPr>
              <a:t>sejumlah</a:t>
            </a:r>
            <a:r>
              <a:rPr lang="en-US" dirty="0" smtClean="0">
                <a:solidFill>
                  <a:prstClr val="black"/>
                </a:solidFill>
              </a:rPr>
              <a:t> </a:t>
            </a:r>
            <a:r>
              <a:rPr lang="en-US" dirty="0" err="1" smtClean="0">
                <a:solidFill>
                  <a:prstClr val="black"/>
                </a:solidFill>
              </a:rPr>
              <a:t>sifat</a:t>
            </a:r>
            <a:r>
              <a:rPr lang="en-US" dirty="0" smtClean="0">
                <a:solidFill>
                  <a:prstClr val="black"/>
                </a:solidFill>
              </a:rPr>
              <a:t> </a:t>
            </a:r>
            <a:r>
              <a:rPr lang="en-US" dirty="0" err="1" smtClean="0">
                <a:solidFill>
                  <a:prstClr val="black"/>
                </a:solidFill>
              </a:rPr>
              <a:t>atau</a:t>
            </a:r>
            <a:r>
              <a:rPr lang="en-US" dirty="0" smtClean="0">
                <a:solidFill>
                  <a:prstClr val="black"/>
                </a:solidFill>
              </a:rPr>
              <a:t> </a:t>
            </a:r>
            <a:r>
              <a:rPr lang="en-US" dirty="0" err="1" smtClean="0">
                <a:solidFill>
                  <a:prstClr val="black"/>
                </a:solidFill>
              </a:rPr>
              <a:t>karakteristik</a:t>
            </a:r>
            <a:r>
              <a:rPr lang="en-US" dirty="0" smtClean="0">
                <a:solidFill>
                  <a:prstClr val="black"/>
                </a:solidFill>
              </a:rPr>
              <a:t> </a:t>
            </a:r>
            <a:r>
              <a:rPr lang="en-US" dirty="0" err="1" smtClean="0">
                <a:solidFill>
                  <a:prstClr val="black"/>
                </a:solidFill>
              </a:rPr>
              <a:t>tertentu</a:t>
            </a:r>
            <a:r>
              <a:rPr lang="en-US" dirty="0" smtClean="0">
                <a:solidFill>
                  <a:prstClr val="black"/>
                </a:solidFill>
              </a:rPr>
              <a:t> yang </a:t>
            </a:r>
            <a:r>
              <a:rPr lang="en-US" dirty="0" err="1" smtClean="0">
                <a:solidFill>
                  <a:prstClr val="black"/>
                </a:solidFill>
              </a:rPr>
              <a:t>berkaitan</a:t>
            </a:r>
            <a:r>
              <a:rPr lang="en-US" dirty="0" smtClean="0">
                <a:solidFill>
                  <a:prstClr val="black"/>
                </a:solidFill>
              </a:rPr>
              <a:t> </a:t>
            </a:r>
            <a:r>
              <a:rPr lang="en-US" dirty="0" err="1" smtClean="0">
                <a:solidFill>
                  <a:prstClr val="black"/>
                </a:solidFill>
              </a:rPr>
              <a:t>dengan</a:t>
            </a:r>
            <a:r>
              <a:rPr lang="en-US" dirty="0" smtClean="0">
                <a:solidFill>
                  <a:prstClr val="black"/>
                </a:solidFill>
              </a:rPr>
              <a:t> </a:t>
            </a:r>
            <a:r>
              <a:rPr lang="en-US" dirty="0" err="1" smtClean="0">
                <a:solidFill>
                  <a:prstClr val="black"/>
                </a:solidFill>
              </a:rPr>
              <a:t>keberhasilan</a:t>
            </a:r>
            <a:r>
              <a:rPr lang="en-US" dirty="0" smtClean="0">
                <a:solidFill>
                  <a:prstClr val="black"/>
                </a:solidFill>
              </a:rPr>
              <a:t> </a:t>
            </a:r>
            <a:r>
              <a:rPr lang="en-US" dirty="0" err="1" smtClean="0">
                <a:solidFill>
                  <a:prstClr val="black"/>
                </a:solidFill>
              </a:rPr>
              <a:t>dan</a:t>
            </a:r>
            <a:r>
              <a:rPr lang="en-US" dirty="0" smtClean="0">
                <a:solidFill>
                  <a:prstClr val="black"/>
                </a:solidFill>
              </a:rPr>
              <a:t> </a:t>
            </a:r>
            <a:r>
              <a:rPr lang="en-US" dirty="0" err="1" smtClean="0">
                <a:solidFill>
                  <a:prstClr val="black"/>
                </a:solidFill>
              </a:rPr>
              <a:t>kegagalan</a:t>
            </a:r>
            <a:r>
              <a:rPr lang="en-US" dirty="0" smtClean="0">
                <a:solidFill>
                  <a:prstClr val="black"/>
                </a:solidFill>
              </a:rPr>
              <a:t> </a:t>
            </a:r>
            <a:r>
              <a:rPr lang="en-US" dirty="0" err="1" smtClean="0">
                <a:solidFill>
                  <a:prstClr val="black"/>
                </a:solidFill>
              </a:rPr>
              <a:t>darii</a:t>
            </a:r>
            <a:r>
              <a:rPr lang="en-US" dirty="0" smtClean="0">
                <a:solidFill>
                  <a:prstClr val="black"/>
                </a:solidFill>
              </a:rPr>
              <a:t> </a:t>
            </a:r>
            <a:r>
              <a:rPr lang="en-US" dirty="0" err="1" smtClean="0">
                <a:solidFill>
                  <a:prstClr val="black"/>
                </a:solidFill>
              </a:rPr>
              <a:t>pemimpin</a:t>
            </a:r>
            <a:r>
              <a:rPr lang="en-US" dirty="0" smtClean="0">
                <a:solidFill>
                  <a:prstClr val="black"/>
                </a:solidFill>
              </a:rPr>
              <a:t>.</a:t>
            </a:r>
          </a:p>
          <a:p>
            <a:pPr marL="0" indent="0">
              <a:buFont typeface="Arial" panose="020B0604020202020204" pitchFamily="34" charset="0"/>
              <a:buNone/>
              <a:tabLst>
                <a:tab pos="4000500" algn="l"/>
              </a:tabLst>
            </a:pPr>
            <a:r>
              <a:rPr lang="en-US" b="1" dirty="0" err="1" smtClean="0">
                <a:solidFill>
                  <a:prstClr val="black"/>
                </a:solidFill>
              </a:rPr>
              <a:t>Teori</a:t>
            </a:r>
            <a:r>
              <a:rPr lang="en-US" b="1" dirty="0" smtClean="0">
                <a:solidFill>
                  <a:prstClr val="black"/>
                </a:solidFill>
              </a:rPr>
              <a:t> </a:t>
            </a:r>
            <a:r>
              <a:rPr lang="en-US" b="1" dirty="0" err="1" smtClean="0">
                <a:solidFill>
                  <a:prstClr val="black"/>
                </a:solidFill>
              </a:rPr>
              <a:t>perilaku</a:t>
            </a:r>
            <a:r>
              <a:rPr lang="en-US" b="1" dirty="0" smtClean="0">
                <a:solidFill>
                  <a:prstClr val="black"/>
                </a:solidFill>
              </a:rPr>
              <a:t> (1950an-1960an)</a:t>
            </a:r>
          </a:p>
          <a:p>
            <a:pPr marL="0" indent="0">
              <a:buFont typeface="Arial" panose="020B0604020202020204" pitchFamily="34" charset="0"/>
              <a:buNone/>
              <a:tabLst>
                <a:tab pos="4000500" algn="l"/>
              </a:tabLst>
            </a:pPr>
            <a:r>
              <a:rPr lang="en-US" dirty="0" err="1" smtClean="0">
                <a:solidFill>
                  <a:prstClr val="black"/>
                </a:solidFill>
              </a:rPr>
              <a:t>Aspek</a:t>
            </a:r>
            <a:r>
              <a:rPr lang="en-US" dirty="0" smtClean="0">
                <a:solidFill>
                  <a:prstClr val="black"/>
                </a:solidFill>
              </a:rPr>
              <a:t> </a:t>
            </a:r>
            <a:r>
              <a:rPr lang="en-US" dirty="0" err="1" smtClean="0">
                <a:solidFill>
                  <a:prstClr val="black"/>
                </a:solidFill>
              </a:rPr>
              <a:t>terpenting</a:t>
            </a:r>
            <a:r>
              <a:rPr lang="en-US" dirty="0" smtClean="0">
                <a:solidFill>
                  <a:prstClr val="black"/>
                </a:solidFill>
              </a:rPr>
              <a:t> </a:t>
            </a:r>
            <a:r>
              <a:rPr lang="en-US" dirty="0" err="1" smtClean="0">
                <a:solidFill>
                  <a:prstClr val="black"/>
                </a:solidFill>
              </a:rPr>
              <a:t>dari</a:t>
            </a:r>
            <a:r>
              <a:rPr lang="en-US" dirty="0" smtClean="0">
                <a:solidFill>
                  <a:prstClr val="black"/>
                </a:solidFill>
              </a:rPr>
              <a:t> </a:t>
            </a:r>
            <a:r>
              <a:rPr lang="en-US" dirty="0" err="1" smtClean="0">
                <a:solidFill>
                  <a:prstClr val="black"/>
                </a:solidFill>
              </a:rPr>
              <a:t>kepemimpinan</a:t>
            </a:r>
            <a:r>
              <a:rPr lang="en-US" dirty="0" smtClean="0">
                <a:solidFill>
                  <a:prstClr val="black"/>
                </a:solidFill>
              </a:rPr>
              <a:t> </a:t>
            </a:r>
            <a:r>
              <a:rPr lang="en-US" dirty="0" err="1" smtClean="0">
                <a:solidFill>
                  <a:prstClr val="black"/>
                </a:solidFill>
              </a:rPr>
              <a:t>bukan</a:t>
            </a:r>
            <a:r>
              <a:rPr lang="en-US" dirty="0" smtClean="0">
                <a:solidFill>
                  <a:prstClr val="black"/>
                </a:solidFill>
              </a:rPr>
              <a:t> </a:t>
            </a:r>
            <a:r>
              <a:rPr lang="en-US" dirty="0" err="1" smtClean="0">
                <a:solidFill>
                  <a:prstClr val="black"/>
                </a:solidFill>
              </a:rPr>
              <a:t>pada</a:t>
            </a:r>
            <a:r>
              <a:rPr lang="en-US" dirty="0" smtClean="0">
                <a:solidFill>
                  <a:prstClr val="black"/>
                </a:solidFill>
              </a:rPr>
              <a:t> </a:t>
            </a:r>
            <a:r>
              <a:rPr lang="en-US" dirty="0" err="1" smtClean="0">
                <a:solidFill>
                  <a:prstClr val="black"/>
                </a:solidFill>
              </a:rPr>
              <a:t>sifat</a:t>
            </a:r>
            <a:r>
              <a:rPr lang="en-US" dirty="0" smtClean="0">
                <a:solidFill>
                  <a:prstClr val="black"/>
                </a:solidFill>
              </a:rPr>
              <a:t> </a:t>
            </a:r>
            <a:r>
              <a:rPr lang="en-US" dirty="0" err="1" smtClean="0">
                <a:solidFill>
                  <a:prstClr val="black"/>
                </a:solidFill>
              </a:rPr>
              <a:t>atau</a:t>
            </a:r>
            <a:r>
              <a:rPr lang="en-US" dirty="0" smtClean="0">
                <a:solidFill>
                  <a:prstClr val="black"/>
                </a:solidFill>
              </a:rPr>
              <a:t> </a:t>
            </a:r>
            <a:r>
              <a:rPr lang="en-US" dirty="0" err="1" smtClean="0">
                <a:solidFill>
                  <a:prstClr val="black"/>
                </a:solidFill>
              </a:rPr>
              <a:t>karakteristik</a:t>
            </a:r>
            <a:r>
              <a:rPr lang="en-US" dirty="0" smtClean="0">
                <a:solidFill>
                  <a:prstClr val="black"/>
                </a:solidFill>
              </a:rPr>
              <a:t> </a:t>
            </a:r>
            <a:r>
              <a:rPr lang="en-US" dirty="0" err="1" smtClean="0">
                <a:solidFill>
                  <a:prstClr val="black"/>
                </a:solidFill>
              </a:rPr>
              <a:t>dari</a:t>
            </a:r>
            <a:r>
              <a:rPr lang="en-US" dirty="0" smtClean="0">
                <a:solidFill>
                  <a:prstClr val="black"/>
                </a:solidFill>
              </a:rPr>
              <a:t> </a:t>
            </a:r>
            <a:r>
              <a:rPr lang="en-US" dirty="0" err="1" smtClean="0">
                <a:solidFill>
                  <a:prstClr val="black"/>
                </a:solidFill>
              </a:rPr>
              <a:t>pemimpin</a:t>
            </a:r>
            <a:r>
              <a:rPr lang="en-US" dirty="0" smtClean="0">
                <a:solidFill>
                  <a:prstClr val="black"/>
                </a:solidFill>
              </a:rPr>
              <a:t>, </a:t>
            </a:r>
            <a:r>
              <a:rPr lang="en-US" dirty="0" err="1" smtClean="0">
                <a:solidFill>
                  <a:prstClr val="black"/>
                </a:solidFill>
              </a:rPr>
              <a:t>tetapi</a:t>
            </a:r>
            <a:r>
              <a:rPr lang="en-US" dirty="0" smtClean="0">
                <a:solidFill>
                  <a:prstClr val="black"/>
                </a:solidFill>
              </a:rPr>
              <a:t> </a:t>
            </a:r>
            <a:r>
              <a:rPr lang="en-US" dirty="0" err="1" smtClean="0">
                <a:solidFill>
                  <a:prstClr val="black"/>
                </a:solidFill>
              </a:rPr>
              <a:t>apa</a:t>
            </a:r>
            <a:r>
              <a:rPr lang="en-US" dirty="0" smtClean="0">
                <a:solidFill>
                  <a:prstClr val="black"/>
                </a:solidFill>
              </a:rPr>
              <a:t> yang </a:t>
            </a:r>
            <a:r>
              <a:rPr lang="en-US" dirty="0" err="1" smtClean="0">
                <a:solidFill>
                  <a:prstClr val="black"/>
                </a:solidFill>
              </a:rPr>
              <a:t>dilakukan</a:t>
            </a:r>
            <a:r>
              <a:rPr lang="en-US" dirty="0" smtClean="0">
                <a:solidFill>
                  <a:prstClr val="black"/>
                </a:solidFill>
              </a:rPr>
              <a:t> </a:t>
            </a:r>
            <a:r>
              <a:rPr lang="en-US" dirty="0" err="1" smtClean="0">
                <a:solidFill>
                  <a:prstClr val="black"/>
                </a:solidFill>
              </a:rPr>
              <a:t>pemimpin</a:t>
            </a:r>
            <a:r>
              <a:rPr lang="en-US" dirty="0" smtClean="0">
                <a:solidFill>
                  <a:prstClr val="black"/>
                </a:solidFill>
              </a:rPr>
              <a:t> </a:t>
            </a:r>
            <a:r>
              <a:rPr lang="en-US" dirty="0" err="1" smtClean="0">
                <a:solidFill>
                  <a:prstClr val="black"/>
                </a:solidFill>
              </a:rPr>
              <a:t>tergantung</a:t>
            </a:r>
            <a:r>
              <a:rPr lang="en-US" dirty="0" smtClean="0">
                <a:solidFill>
                  <a:prstClr val="black"/>
                </a:solidFill>
              </a:rPr>
              <a:t> </a:t>
            </a:r>
            <a:r>
              <a:rPr lang="en-US" dirty="0" err="1" smtClean="0">
                <a:solidFill>
                  <a:prstClr val="black"/>
                </a:solidFill>
              </a:rPr>
              <a:t>pada</a:t>
            </a:r>
            <a:r>
              <a:rPr lang="en-US" dirty="0" smtClean="0">
                <a:solidFill>
                  <a:prstClr val="black"/>
                </a:solidFill>
              </a:rPr>
              <a:t> </a:t>
            </a:r>
            <a:r>
              <a:rPr lang="en-US" dirty="0" err="1" smtClean="0">
                <a:solidFill>
                  <a:prstClr val="black"/>
                </a:solidFill>
              </a:rPr>
              <a:t>gaya</a:t>
            </a:r>
            <a:r>
              <a:rPr lang="en-US" dirty="0" smtClean="0">
                <a:solidFill>
                  <a:prstClr val="black"/>
                </a:solidFill>
              </a:rPr>
              <a:t> </a:t>
            </a:r>
            <a:r>
              <a:rPr lang="en-US" dirty="0" err="1" smtClean="0">
                <a:solidFill>
                  <a:prstClr val="black"/>
                </a:solidFill>
              </a:rPr>
              <a:t>kepemimpinan</a:t>
            </a:r>
            <a:r>
              <a:rPr lang="en-US" dirty="0" smtClean="0">
                <a:solidFill>
                  <a:prstClr val="black"/>
                </a:solidFill>
              </a:rPr>
              <a:t> yang </a:t>
            </a:r>
            <a:r>
              <a:rPr lang="en-US" dirty="0" err="1" smtClean="0">
                <a:solidFill>
                  <a:prstClr val="black"/>
                </a:solidFill>
              </a:rPr>
              <a:t>diterapkannya</a:t>
            </a:r>
            <a:endParaRPr lang="en-US" dirty="0" smtClean="0">
              <a:solidFill>
                <a:prstClr val="black"/>
              </a:solidFill>
            </a:endParaRPr>
          </a:p>
          <a:p>
            <a:pPr marL="0" indent="0">
              <a:buFont typeface="Arial" panose="020B0604020202020204" pitchFamily="34" charset="0"/>
              <a:buNone/>
              <a:tabLst>
                <a:tab pos="4000500" algn="l"/>
              </a:tabLst>
            </a:pPr>
            <a:r>
              <a:rPr lang="en-US" b="1" dirty="0" err="1" smtClean="0">
                <a:solidFill>
                  <a:prstClr val="black"/>
                </a:solidFill>
              </a:rPr>
              <a:t>Teori</a:t>
            </a:r>
            <a:r>
              <a:rPr lang="en-US" b="1" dirty="0" smtClean="0">
                <a:solidFill>
                  <a:prstClr val="black"/>
                </a:solidFill>
              </a:rPr>
              <a:t> </a:t>
            </a:r>
            <a:r>
              <a:rPr lang="en-US" b="1" dirty="0" err="1" smtClean="0">
                <a:solidFill>
                  <a:prstClr val="black"/>
                </a:solidFill>
              </a:rPr>
              <a:t>situasional</a:t>
            </a:r>
            <a:r>
              <a:rPr lang="en-US" b="1" dirty="0" smtClean="0">
                <a:solidFill>
                  <a:prstClr val="black"/>
                </a:solidFill>
              </a:rPr>
              <a:t>(1960an-1980an)</a:t>
            </a:r>
          </a:p>
          <a:p>
            <a:pPr marL="0" indent="0">
              <a:buFont typeface="Arial" panose="020B0604020202020204" pitchFamily="34" charset="0"/>
              <a:buNone/>
              <a:tabLst>
                <a:tab pos="4000500" algn="l"/>
              </a:tabLst>
            </a:pPr>
            <a:r>
              <a:rPr lang="en-US" dirty="0" err="1" smtClean="0">
                <a:solidFill>
                  <a:prstClr val="black"/>
                </a:solidFill>
              </a:rPr>
              <a:t>Efektivitas</a:t>
            </a:r>
            <a:r>
              <a:rPr lang="en-US" dirty="0" smtClean="0">
                <a:solidFill>
                  <a:prstClr val="black"/>
                </a:solidFill>
              </a:rPr>
              <a:t> </a:t>
            </a:r>
            <a:r>
              <a:rPr lang="en-US" dirty="0" err="1" smtClean="0">
                <a:solidFill>
                  <a:prstClr val="black"/>
                </a:solidFill>
              </a:rPr>
              <a:t>dari</a:t>
            </a:r>
            <a:r>
              <a:rPr lang="en-US" dirty="0" smtClean="0">
                <a:solidFill>
                  <a:prstClr val="black"/>
                </a:solidFill>
              </a:rPr>
              <a:t> </a:t>
            </a:r>
            <a:r>
              <a:rPr lang="en-US" dirty="0" err="1" smtClean="0">
                <a:solidFill>
                  <a:prstClr val="black"/>
                </a:solidFill>
              </a:rPr>
              <a:t>pemimpin</a:t>
            </a:r>
            <a:r>
              <a:rPr lang="en-US" dirty="0" smtClean="0">
                <a:solidFill>
                  <a:prstClr val="black"/>
                </a:solidFill>
              </a:rPr>
              <a:t> </a:t>
            </a:r>
            <a:r>
              <a:rPr lang="en-US" dirty="0" err="1" smtClean="0">
                <a:solidFill>
                  <a:prstClr val="black"/>
                </a:solidFill>
              </a:rPr>
              <a:t>tidak</a:t>
            </a:r>
            <a:r>
              <a:rPr lang="en-US" dirty="0" smtClean="0">
                <a:solidFill>
                  <a:prstClr val="black"/>
                </a:solidFill>
              </a:rPr>
              <a:t> </a:t>
            </a:r>
            <a:r>
              <a:rPr lang="en-US" dirty="0" err="1" smtClean="0">
                <a:solidFill>
                  <a:prstClr val="black"/>
                </a:solidFill>
              </a:rPr>
              <a:t>hanya</a:t>
            </a:r>
            <a:r>
              <a:rPr lang="en-US" dirty="0" smtClean="0">
                <a:solidFill>
                  <a:prstClr val="black"/>
                </a:solidFill>
              </a:rPr>
              <a:t> </a:t>
            </a:r>
            <a:r>
              <a:rPr lang="en-US" dirty="0" err="1" smtClean="0">
                <a:solidFill>
                  <a:prstClr val="black"/>
                </a:solidFill>
              </a:rPr>
              <a:t>ditentukan</a:t>
            </a:r>
            <a:r>
              <a:rPr lang="en-US" dirty="0" smtClean="0">
                <a:solidFill>
                  <a:prstClr val="black"/>
                </a:solidFill>
              </a:rPr>
              <a:t> </a:t>
            </a:r>
            <a:r>
              <a:rPr lang="en-US" dirty="0" err="1" smtClean="0">
                <a:solidFill>
                  <a:prstClr val="black"/>
                </a:solidFill>
              </a:rPr>
              <a:t>oleh</a:t>
            </a:r>
            <a:r>
              <a:rPr lang="en-US" dirty="0" smtClean="0">
                <a:solidFill>
                  <a:prstClr val="black"/>
                </a:solidFill>
              </a:rPr>
              <a:t> </a:t>
            </a:r>
            <a:r>
              <a:rPr lang="en-US" dirty="0" err="1" smtClean="0">
                <a:solidFill>
                  <a:prstClr val="black"/>
                </a:solidFill>
              </a:rPr>
              <a:t>gaya</a:t>
            </a:r>
            <a:r>
              <a:rPr lang="en-US" dirty="0" smtClean="0">
                <a:solidFill>
                  <a:prstClr val="black"/>
                </a:solidFill>
              </a:rPr>
              <a:t> </a:t>
            </a:r>
            <a:r>
              <a:rPr lang="en-US" dirty="0" err="1" smtClean="0">
                <a:solidFill>
                  <a:prstClr val="black"/>
                </a:solidFill>
              </a:rPr>
              <a:t>kepemimpinannya</a:t>
            </a:r>
            <a:r>
              <a:rPr lang="en-US" dirty="0" smtClean="0">
                <a:solidFill>
                  <a:prstClr val="black"/>
                </a:solidFill>
              </a:rPr>
              <a:t> </a:t>
            </a:r>
            <a:r>
              <a:rPr lang="en-US" dirty="0" err="1" smtClean="0">
                <a:solidFill>
                  <a:prstClr val="black"/>
                </a:solidFill>
              </a:rPr>
              <a:t>tetapi</a:t>
            </a:r>
            <a:r>
              <a:rPr lang="en-US" dirty="0" smtClean="0">
                <a:solidFill>
                  <a:prstClr val="black"/>
                </a:solidFill>
              </a:rPr>
              <a:t> </a:t>
            </a:r>
            <a:r>
              <a:rPr lang="en-US" dirty="0" err="1" smtClean="0">
                <a:solidFill>
                  <a:prstClr val="black"/>
                </a:solidFill>
              </a:rPr>
              <a:t>juga</a:t>
            </a:r>
            <a:r>
              <a:rPr lang="en-US" dirty="0" smtClean="0">
                <a:solidFill>
                  <a:prstClr val="black"/>
                </a:solidFill>
              </a:rPr>
              <a:t> </a:t>
            </a:r>
            <a:r>
              <a:rPr lang="en-US" dirty="0" err="1" smtClean="0">
                <a:solidFill>
                  <a:prstClr val="black"/>
                </a:solidFill>
              </a:rPr>
              <a:t>ditentukan</a:t>
            </a:r>
            <a:r>
              <a:rPr lang="en-US" dirty="0" smtClean="0">
                <a:solidFill>
                  <a:prstClr val="black"/>
                </a:solidFill>
              </a:rPr>
              <a:t> </a:t>
            </a:r>
            <a:r>
              <a:rPr lang="en-US" dirty="0" err="1" smtClean="0">
                <a:solidFill>
                  <a:prstClr val="black"/>
                </a:solidFill>
              </a:rPr>
              <a:t>oleh</a:t>
            </a:r>
            <a:r>
              <a:rPr lang="en-US" dirty="0" smtClean="0">
                <a:solidFill>
                  <a:prstClr val="black"/>
                </a:solidFill>
              </a:rPr>
              <a:t> </a:t>
            </a:r>
            <a:r>
              <a:rPr lang="en-US" dirty="0" err="1" smtClean="0">
                <a:solidFill>
                  <a:prstClr val="black"/>
                </a:solidFill>
              </a:rPr>
              <a:t>situasi</a:t>
            </a:r>
            <a:r>
              <a:rPr lang="en-US" dirty="0" smtClean="0">
                <a:solidFill>
                  <a:prstClr val="black"/>
                </a:solidFill>
              </a:rPr>
              <a:t> yang </a:t>
            </a:r>
            <a:r>
              <a:rPr lang="en-US" dirty="0" err="1" smtClean="0">
                <a:solidFill>
                  <a:prstClr val="black"/>
                </a:solidFill>
              </a:rPr>
              <a:t>ada</a:t>
            </a:r>
            <a:r>
              <a:rPr lang="en-US" dirty="0" smtClean="0">
                <a:solidFill>
                  <a:prstClr val="black"/>
                </a:solidFill>
              </a:rPr>
              <a:t> </a:t>
            </a:r>
            <a:r>
              <a:rPr lang="en-US" dirty="0" err="1" smtClean="0">
                <a:solidFill>
                  <a:prstClr val="black"/>
                </a:solidFill>
              </a:rPr>
              <a:t>dalam</a:t>
            </a:r>
            <a:r>
              <a:rPr lang="en-US" dirty="0" smtClean="0">
                <a:solidFill>
                  <a:prstClr val="black"/>
                </a:solidFill>
              </a:rPr>
              <a:t> </a:t>
            </a:r>
            <a:r>
              <a:rPr lang="en-US" dirty="0" err="1" smtClean="0">
                <a:solidFill>
                  <a:prstClr val="black"/>
                </a:solidFill>
              </a:rPr>
              <a:t>kepemimpinan</a:t>
            </a:r>
            <a:r>
              <a:rPr lang="en-US" dirty="0" smtClean="0">
                <a:solidFill>
                  <a:prstClr val="black"/>
                </a:solidFill>
              </a:rPr>
              <a:t> </a:t>
            </a:r>
            <a:r>
              <a:rPr lang="en-US" dirty="0" err="1" smtClean="0">
                <a:solidFill>
                  <a:prstClr val="black"/>
                </a:solidFill>
              </a:rPr>
              <a:t>tersebut</a:t>
            </a:r>
            <a:endParaRPr lang="en-US" dirty="0">
              <a:solidFill>
                <a:prstClr val="black"/>
              </a:solidFill>
            </a:endParaRPr>
          </a:p>
        </p:txBody>
      </p:sp>
    </p:spTree>
    <p:extLst>
      <p:ext uri="{BB962C8B-B14F-4D97-AF65-F5344CB8AC3E}">
        <p14:creationId xmlns:p14="http://schemas.microsoft.com/office/powerpoint/2010/main" val="358968142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Kepemimpinan</a:t>
            </a:r>
            <a:r>
              <a:rPr lang="en-US" dirty="0" smtClean="0"/>
              <a:t> Model </a:t>
            </a:r>
            <a:r>
              <a:rPr lang="en-US" dirty="0" err="1" smtClean="0"/>
              <a:t>Kontingensi</a:t>
            </a:r>
            <a:endParaRPr lang="en-US" dirty="0"/>
          </a:p>
        </p:txBody>
      </p:sp>
      <p:sp>
        <p:nvSpPr>
          <p:cNvPr id="3" name="Content Placeholder 2"/>
          <p:cNvSpPr>
            <a:spLocks noGrp="1"/>
          </p:cNvSpPr>
          <p:nvPr>
            <p:ph idx="1"/>
          </p:nvPr>
        </p:nvSpPr>
        <p:spPr>
          <a:xfrm>
            <a:off x="368300" y="1976942"/>
            <a:ext cx="3784600" cy="2487612"/>
          </a:xfrm>
        </p:spPr>
        <p:txBody>
          <a:bodyPr/>
          <a:lstStyle/>
          <a:p>
            <a:pPr marL="514350" indent="-514350">
              <a:buAutoNum type="arabicPeriod"/>
            </a:pPr>
            <a:r>
              <a:rPr lang="en-US" dirty="0" smtClean="0"/>
              <a:t>Gaya </a:t>
            </a:r>
            <a:r>
              <a:rPr lang="en-US" dirty="0" err="1" smtClean="0"/>
              <a:t>kepemimpinan</a:t>
            </a:r>
            <a:endParaRPr lang="en-US" dirty="0" smtClean="0"/>
          </a:p>
          <a:p>
            <a:pPr marL="514350" indent="-514350">
              <a:buAutoNum type="arabicPeriod"/>
            </a:pPr>
            <a:r>
              <a:rPr lang="en-US" dirty="0" err="1" smtClean="0"/>
              <a:t>Struktur</a:t>
            </a:r>
            <a:r>
              <a:rPr lang="en-US" dirty="0" smtClean="0"/>
              <a:t> </a:t>
            </a:r>
            <a:r>
              <a:rPr lang="en-US" dirty="0" err="1" smtClean="0"/>
              <a:t>tugas</a:t>
            </a:r>
            <a:endParaRPr lang="en-US" dirty="0" smtClean="0"/>
          </a:p>
          <a:p>
            <a:pPr marL="514350" indent="-514350">
              <a:buAutoNum type="arabicPeriod"/>
            </a:pPr>
            <a:r>
              <a:rPr lang="en-US" dirty="0" err="1" smtClean="0"/>
              <a:t>Suasana</a:t>
            </a:r>
            <a:r>
              <a:rPr lang="en-US" dirty="0" smtClean="0"/>
              <a:t> </a:t>
            </a:r>
            <a:r>
              <a:rPr lang="en-US" dirty="0" err="1" smtClean="0"/>
              <a:t>kelompok</a:t>
            </a:r>
            <a:endParaRPr lang="en-US" dirty="0" smtClean="0"/>
          </a:p>
          <a:p>
            <a:pPr marL="514350" indent="-514350">
              <a:buAutoNum type="arabicPeriod"/>
            </a:pPr>
            <a:r>
              <a:rPr lang="en-US" dirty="0" err="1" smtClean="0"/>
              <a:t>Kekuasaan</a:t>
            </a:r>
            <a:r>
              <a:rPr lang="en-US" dirty="0" smtClean="0"/>
              <a:t> </a:t>
            </a:r>
            <a:r>
              <a:rPr lang="en-US" dirty="0" err="1" smtClean="0"/>
              <a:t>posisi</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78746" y="1937254"/>
            <a:ext cx="7500504" cy="3955546"/>
          </a:xfrm>
          <a:prstGeom prst="rect">
            <a:avLst/>
          </a:prstGeom>
        </p:spPr>
      </p:pic>
    </p:spTree>
    <p:extLst>
      <p:ext uri="{BB962C8B-B14F-4D97-AF65-F5344CB8AC3E}">
        <p14:creationId xmlns:p14="http://schemas.microsoft.com/office/powerpoint/2010/main" val="2682403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Gaya </a:t>
            </a:r>
            <a:r>
              <a:rPr lang="en-US" dirty="0" err="1" smtClean="0"/>
              <a:t>Perilaku</a:t>
            </a:r>
            <a:r>
              <a:rPr lang="en-US" dirty="0" smtClean="0"/>
              <a:t> </a:t>
            </a:r>
            <a:r>
              <a:rPr lang="en-US" dirty="0" err="1" smtClean="0"/>
              <a:t>Pemimpin</a:t>
            </a:r>
            <a:endParaRPr lang="en-US" dirty="0"/>
          </a:p>
        </p:txBody>
      </p:sp>
      <p:sp>
        <p:nvSpPr>
          <p:cNvPr id="3" name="Content Placeholder 2"/>
          <p:cNvSpPr>
            <a:spLocks noGrp="1"/>
          </p:cNvSpPr>
          <p:nvPr>
            <p:ph idx="1"/>
          </p:nvPr>
        </p:nvSpPr>
        <p:spPr>
          <a:xfrm>
            <a:off x="838200" y="1825625"/>
            <a:ext cx="4940300" cy="4351338"/>
          </a:xfrm>
        </p:spPr>
        <p:txBody>
          <a:bodyPr>
            <a:normAutofit/>
          </a:bodyPr>
          <a:lstStyle/>
          <a:p>
            <a:pPr marL="514350" indent="-514350">
              <a:buAutoNum type="arabicPeriod"/>
            </a:pPr>
            <a:r>
              <a:rPr lang="en-US" sz="2800" dirty="0" err="1" smtClean="0"/>
              <a:t>Perilaku</a:t>
            </a:r>
            <a:r>
              <a:rPr lang="en-US" sz="2800" dirty="0" smtClean="0"/>
              <a:t> instrumental</a:t>
            </a:r>
          </a:p>
          <a:p>
            <a:pPr marL="514350" indent="-514350">
              <a:buAutoNum type="arabicPeriod"/>
            </a:pPr>
            <a:r>
              <a:rPr lang="en-US" sz="2800" dirty="0" err="1" smtClean="0"/>
              <a:t>Perilaku</a:t>
            </a:r>
            <a:r>
              <a:rPr lang="en-US" sz="2800" dirty="0" smtClean="0"/>
              <a:t> </a:t>
            </a:r>
            <a:r>
              <a:rPr lang="en-US" sz="2800" dirty="0" err="1" smtClean="0"/>
              <a:t>suportif</a:t>
            </a:r>
            <a:endParaRPr lang="en-US" sz="2800" dirty="0" smtClean="0"/>
          </a:p>
          <a:p>
            <a:pPr marL="514350" indent="-514350">
              <a:buAutoNum type="arabicPeriod"/>
            </a:pPr>
            <a:r>
              <a:rPr lang="en-US" sz="2800" dirty="0" err="1" smtClean="0"/>
              <a:t>Perilaku</a:t>
            </a:r>
            <a:r>
              <a:rPr lang="en-US" sz="2800" dirty="0" smtClean="0"/>
              <a:t> </a:t>
            </a:r>
            <a:r>
              <a:rPr lang="en-US" sz="2800" dirty="0" err="1" smtClean="0"/>
              <a:t>partisipatif</a:t>
            </a:r>
            <a:endParaRPr lang="en-US" sz="2800" dirty="0" smtClean="0"/>
          </a:p>
          <a:p>
            <a:pPr marL="514350" indent="-514350">
              <a:buAutoNum type="arabicPeriod"/>
            </a:pPr>
            <a:r>
              <a:rPr lang="en-US" sz="2800" dirty="0" err="1" smtClean="0"/>
              <a:t>Perilaku</a:t>
            </a:r>
            <a:r>
              <a:rPr lang="en-US" sz="2800" dirty="0" smtClean="0"/>
              <a:t> </a:t>
            </a:r>
            <a:r>
              <a:rPr lang="en-US" sz="2800" dirty="0" err="1" smtClean="0"/>
              <a:t>berorientasi</a:t>
            </a:r>
            <a:r>
              <a:rPr lang="en-US" sz="2800" dirty="0" smtClean="0"/>
              <a:t> </a:t>
            </a:r>
            <a:r>
              <a:rPr lang="en-US" sz="2800" dirty="0" err="1" smtClean="0"/>
              <a:t>prestasi</a:t>
            </a:r>
            <a:endParaRPr lang="en-US" sz="2800" dirty="0"/>
          </a:p>
        </p:txBody>
      </p:sp>
      <p:sp>
        <p:nvSpPr>
          <p:cNvPr id="4" name="TextBox 3"/>
          <p:cNvSpPr txBox="1"/>
          <p:nvPr/>
        </p:nvSpPr>
        <p:spPr>
          <a:xfrm>
            <a:off x="5956300" y="1828800"/>
            <a:ext cx="6045200" cy="2862322"/>
          </a:xfrm>
          <a:prstGeom prst="rect">
            <a:avLst/>
          </a:prstGeom>
          <a:solidFill>
            <a:schemeClr val="accent1">
              <a:lumMod val="20000"/>
              <a:lumOff val="80000"/>
            </a:schemeClr>
          </a:solidFill>
        </p:spPr>
        <p:txBody>
          <a:bodyPr wrap="square" rtlCol="0">
            <a:spAutoFit/>
          </a:bodyPr>
          <a:lstStyle/>
          <a:p>
            <a:r>
              <a:rPr lang="en-US" dirty="0" err="1" smtClean="0">
                <a:solidFill>
                  <a:prstClr val="black"/>
                </a:solidFill>
              </a:rPr>
              <a:t>Faktor</a:t>
            </a:r>
            <a:r>
              <a:rPr lang="en-US" dirty="0" smtClean="0">
                <a:solidFill>
                  <a:prstClr val="black"/>
                </a:solidFill>
              </a:rPr>
              <a:t> </a:t>
            </a:r>
            <a:r>
              <a:rPr lang="en-US" dirty="0" err="1" smtClean="0">
                <a:solidFill>
                  <a:prstClr val="black"/>
                </a:solidFill>
              </a:rPr>
              <a:t>situasi</a:t>
            </a:r>
            <a:endParaRPr lang="en-US" dirty="0" smtClean="0">
              <a:solidFill>
                <a:prstClr val="black"/>
              </a:solidFill>
            </a:endParaRPr>
          </a:p>
          <a:p>
            <a:pPr marL="342900" indent="-342900">
              <a:buFontTx/>
              <a:buAutoNum type="arabicPeriod"/>
            </a:pPr>
            <a:r>
              <a:rPr lang="en-US" dirty="0" err="1" smtClean="0">
                <a:solidFill>
                  <a:prstClr val="black"/>
                </a:solidFill>
              </a:rPr>
              <a:t>Karakteristik</a:t>
            </a:r>
            <a:r>
              <a:rPr lang="en-US" dirty="0" smtClean="0">
                <a:solidFill>
                  <a:prstClr val="black"/>
                </a:solidFill>
              </a:rPr>
              <a:t> </a:t>
            </a:r>
            <a:r>
              <a:rPr lang="en-US" dirty="0" err="1" smtClean="0">
                <a:solidFill>
                  <a:prstClr val="black"/>
                </a:solidFill>
              </a:rPr>
              <a:t>bawahan</a:t>
            </a:r>
            <a:endParaRPr lang="en-US" dirty="0" smtClean="0">
              <a:solidFill>
                <a:prstClr val="black"/>
              </a:solidFill>
            </a:endParaRPr>
          </a:p>
          <a:p>
            <a:pPr marL="342900" indent="-342900">
              <a:buFontTx/>
              <a:buAutoNum type="alphaLcPeriod"/>
            </a:pPr>
            <a:r>
              <a:rPr lang="en-US" dirty="0" err="1" smtClean="0">
                <a:solidFill>
                  <a:prstClr val="black"/>
                </a:solidFill>
              </a:rPr>
              <a:t>Kemampuan</a:t>
            </a:r>
            <a:endParaRPr lang="en-US" dirty="0" smtClean="0">
              <a:solidFill>
                <a:prstClr val="black"/>
              </a:solidFill>
            </a:endParaRPr>
          </a:p>
          <a:p>
            <a:pPr marL="342900" indent="-342900">
              <a:buFontTx/>
              <a:buAutoNum type="alphaLcPeriod"/>
            </a:pPr>
            <a:r>
              <a:rPr lang="en-US" dirty="0" smtClean="0">
                <a:solidFill>
                  <a:prstClr val="black"/>
                </a:solidFill>
              </a:rPr>
              <a:t>Tingkat </a:t>
            </a:r>
            <a:r>
              <a:rPr lang="en-US" dirty="0" err="1" smtClean="0">
                <a:solidFill>
                  <a:prstClr val="black"/>
                </a:solidFill>
              </a:rPr>
              <a:t>pengendalian</a:t>
            </a:r>
            <a:endParaRPr lang="en-US" dirty="0" smtClean="0">
              <a:solidFill>
                <a:prstClr val="black"/>
              </a:solidFill>
            </a:endParaRPr>
          </a:p>
          <a:p>
            <a:pPr marL="342900" indent="-342900">
              <a:buFontTx/>
              <a:buAutoNum type="alphaLcPeriod"/>
            </a:pPr>
            <a:r>
              <a:rPr lang="en-US" dirty="0" err="1" smtClean="0">
                <a:solidFill>
                  <a:prstClr val="black"/>
                </a:solidFill>
              </a:rPr>
              <a:t>Kebutuhan</a:t>
            </a:r>
            <a:r>
              <a:rPr lang="en-US" dirty="0" smtClean="0">
                <a:solidFill>
                  <a:prstClr val="black"/>
                </a:solidFill>
              </a:rPr>
              <a:t> </a:t>
            </a:r>
            <a:r>
              <a:rPr lang="en-US" dirty="0" err="1" smtClean="0">
                <a:solidFill>
                  <a:prstClr val="black"/>
                </a:solidFill>
              </a:rPr>
              <a:t>dan</a:t>
            </a:r>
            <a:r>
              <a:rPr lang="en-US" dirty="0" smtClean="0">
                <a:solidFill>
                  <a:prstClr val="black"/>
                </a:solidFill>
              </a:rPr>
              <a:t> </a:t>
            </a:r>
            <a:r>
              <a:rPr lang="en-US" dirty="0" err="1" smtClean="0">
                <a:solidFill>
                  <a:prstClr val="black"/>
                </a:solidFill>
              </a:rPr>
              <a:t>motivasi</a:t>
            </a:r>
            <a:endParaRPr lang="en-US" dirty="0" smtClean="0">
              <a:solidFill>
                <a:prstClr val="black"/>
              </a:solidFill>
            </a:endParaRPr>
          </a:p>
          <a:p>
            <a:endParaRPr lang="en-US" dirty="0" smtClean="0">
              <a:solidFill>
                <a:prstClr val="black"/>
              </a:solidFill>
            </a:endParaRPr>
          </a:p>
          <a:p>
            <a:r>
              <a:rPr lang="en-US" dirty="0" smtClean="0">
                <a:solidFill>
                  <a:prstClr val="black"/>
                </a:solidFill>
              </a:rPr>
              <a:t>2. </a:t>
            </a:r>
            <a:r>
              <a:rPr lang="en-US" dirty="0" err="1" smtClean="0">
                <a:solidFill>
                  <a:prstClr val="black"/>
                </a:solidFill>
              </a:rPr>
              <a:t>Karakteristik</a:t>
            </a:r>
            <a:r>
              <a:rPr lang="en-US" dirty="0" smtClean="0">
                <a:solidFill>
                  <a:prstClr val="black"/>
                </a:solidFill>
              </a:rPr>
              <a:t> </a:t>
            </a:r>
            <a:r>
              <a:rPr lang="en-US" dirty="0" err="1" smtClean="0">
                <a:solidFill>
                  <a:prstClr val="black"/>
                </a:solidFill>
              </a:rPr>
              <a:t>lingkungan</a:t>
            </a:r>
            <a:r>
              <a:rPr lang="en-US" dirty="0" smtClean="0">
                <a:solidFill>
                  <a:prstClr val="black"/>
                </a:solidFill>
              </a:rPr>
              <a:t> </a:t>
            </a:r>
            <a:r>
              <a:rPr lang="en-US" dirty="0" err="1" smtClean="0">
                <a:solidFill>
                  <a:prstClr val="black"/>
                </a:solidFill>
              </a:rPr>
              <a:t>kerja</a:t>
            </a:r>
            <a:endParaRPr lang="en-US" dirty="0" smtClean="0">
              <a:solidFill>
                <a:prstClr val="black"/>
              </a:solidFill>
            </a:endParaRPr>
          </a:p>
          <a:p>
            <a:pPr marL="342900" indent="-342900">
              <a:buFontTx/>
              <a:buAutoNum type="alphaLcPeriod"/>
            </a:pPr>
            <a:r>
              <a:rPr lang="en-US" dirty="0" err="1" smtClean="0">
                <a:solidFill>
                  <a:prstClr val="black"/>
                </a:solidFill>
              </a:rPr>
              <a:t>Tugas</a:t>
            </a:r>
            <a:r>
              <a:rPr lang="en-US" dirty="0" smtClean="0">
                <a:solidFill>
                  <a:prstClr val="black"/>
                </a:solidFill>
              </a:rPr>
              <a:t> </a:t>
            </a:r>
            <a:r>
              <a:rPr lang="en-US" dirty="0" err="1" smtClean="0">
                <a:solidFill>
                  <a:prstClr val="black"/>
                </a:solidFill>
              </a:rPr>
              <a:t>bawahan</a:t>
            </a:r>
            <a:endParaRPr lang="en-US" dirty="0" smtClean="0">
              <a:solidFill>
                <a:prstClr val="black"/>
              </a:solidFill>
            </a:endParaRPr>
          </a:p>
          <a:p>
            <a:pPr marL="342900" indent="-342900">
              <a:buFontTx/>
              <a:buAutoNum type="alphaLcPeriod"/>
            </a:pPr>
            <a:r>
              <a:rPr lang="en-US" dirty="0" err="1" smtClean="0">
                <a:solidFill>
                  <a:prstClr val="black"/>
                </a:solidFill>
              </a:rPr>
              <a:t>Kelompk</a:t>
            </a:r>
            <a:r>
              <a:rPr lang="en-US" dirty="0" smtClean="0">
                <a:solidFill>
                  <a:prstClr val="black"/>
                </a:solidFill>
              </a:rPr>
              <a:t> </a:t>
            </a:r>
            <a:r>
              <a:rPr lang="en-US" dirty="0" err="1" smtClean="0">
                <a:solidFill>
                  <a:prstClr val="black"/>
                </a:solidFill>
              </a:rPr>
              <a:t>kerja</a:t>
            </a:r>
            <a:endParaRPr lang="en-US" dirty="0" smtClean="0">
              <a:solidFill>
                <a:prstClr val="black"/>
              </a:solidFill>
            </a:endParaRPr>
          </a:p>
          <a:p>
            <a:pPr marL="342900" indent="-342900">
              <a:buFontTx/>
              <a:buAutoNum type="alphaLcPeriod"/>
            </a:pPr>
            <a:r>
              <a:rPr lang="en-US" dirty="0" err="1" smtClean="0">
                <a:solidFill>
                  <a:prstClr val="black"/>
                </a:solidFill>
              </a:rPr>
              <a:t>Faktor</a:t>
            </a:r>
            <a:r>
              <a:rPr lang="en-US" dirty="0" smtClean="0">
                <a:solidFill>
                  <a:prstClr val="black"/>
                </a:solidFill>
              </a:rPr>
              <a:t>-factor </a:t>
            </a:r>
            <a:r>
              <a:rPr lang="en-US" dirty="0" err="1" smtClean="0">
                <a:solidFill>
                  <a:prstClr val="black"/>
                </a:solidFill>
              </a:rPr>
              <a:t>organisasi</a:t>
            </a:r>
            <a:endParaRPr lang="en-US" dirty="0">
              <a:solidFill>
                <a:prstClr val="black"/>
              </a:solidFill>
            </a:endParaRPr>
          </a:p>
        </p:txBody>
      </p:sp>
    </p:spTree>
    <p:extLst>
      <p:ext uri="{BB962C8B-B14F-4D97-AF65-F5344CB8AC3E}">
        <p14:creationId xmlns:p14="http://schemas.microsoft.com/office/powerpoint/2010/main" val="22745697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7325"/>
            <a:ext cx="10515600" cy="2759075"/>
          </a:xfrm>
        </p:spPr>
        <p:txBody>
          <a:bodyPr>
            <a:normAutofit/>
          </a:bodyPr>
          <a:lstStyle/>
          <a:p>
            <a:r>
              <a:rPr lang="en-US" dirty="0" err="1" smtClean="0"/>
              <a:t>Teori</a:t>
            </a:r>
            <a:r>
              <a:rPr lang="en-US" dirty="0" smtClean="0"/>
              <a:t> </a:t>
            </a:r>
            <a:r>
              <a:rPr lang="en-US" dirty="0" err="1" smtClean="0"/>
              <a:t>Siklus</a:t>
            </a:r>
            <a:r>
              <a:rPr lang="en-US" dirty="0" smtClean="0"/>
              <a:t> </a:t>
            </a:r>
            <a:r>
              <a:rPr lang="en-US" dirty="0" err="1" smtClean="0"/>
              <a:t>Hidup</a:t>
            </a:r>
            <a:r>
              <a:rPr lang="en-US" dirty="0" smtClean="0"/>
              <a:t/>
            </a:r>
            <a:br>
              <a:rPr lang="en-US" dirty="0" smtClean="0"/>
            </a:br>
            <a:r>
              <a:rPr lang="en-US" dirty="0"/>
              <a:t>	</a:t>
            </a:r>
            <a:r>
              <a:rPr lang="en-US" sz="2400" dirty="0" smtClean="0"/>
              <a:t>Gaya </a:t>
            </a:r>
            <a:r>
              <a:rPr lang="en-US" sz="2400" dirty="0" err="1" smtClean="0"/>
              <a:t>kepemimpinan</a:t>
            </a:r>
            <a:r>
              <a:rPr lang="en-US" sz="2400" dirty="0" smtClean="0"/>
              <a:t> yang </a:t>
            </a:r>
            <a:r>
              <a:rPr lang="en-US" sz="2400" dirty="0" err="1" smtClean="0"/>
              <a:t>efektif</a:t>
            </a:r>
            <a:r>
              <a:rPr lang="en-US" sz="2400" dirty="0" smtClean="0"/>
              <a:t> </a:t>
            </a:r>
            <a:r>
              <a:rPr lang="en-US" sz="2400" dirty="0" err="1" smtClean="0"/>
              <a:t>bervariasi</a:t>
            </a:r>
            <a:r>
              <a:rPr lang="en-US" sz="2400" dirty="0" smtClean="0"/>
              <a:t> </a:t>
            </a:r>
            <a:r>
              <a:rPr lang="en-US" sz="2400" dirty="0" err="1" smtClean="0"/>
              <a:t>berdasarkan</a:t>
            </a:r>
            <a:r>
              <a:rPr lang="en-US" sz="2400" dirty="0" smtClean="0"/>
              <a:t> </a:t>
            </a:r>
            <a:r>
              <a:rPr lang="en-US" sz="2400" dirty="0" err="1" smtClean="0"/>
              <a:t>kematangan</a:t>
            </a:r>
            <a:r>
              <a:rPr lang="en-US" sz="2400" dirty="0" smtClean="0"/>
              <a:t> </a:t>
            </a:r>
            <a:r>
              <a:rPr lang="en-US" sz="2400" dirty="0" err="1" smtClean="0"/>
              <a:t>bawahan</a:t>
            </a:r>
            <a:r>
              <a:rPr lang="en-US" sz="2400" dirty="0" smtClean="0"/>
              <a:t>. </a:t>
            </a:r>
            <a:r>
              <a:rPr lang="en-US" sz="2400" dirty="0" err="1" smtClean="0"/>
              <a:t>Kematangan</a:t>
            </a:r>
            <a:r>
              <a:rPr lang="en-US" sz="2400" dirty="0" smtClean="0"/>
              <a:t> </a:t>
            </a:r>
            <a:r>
              <a:rPr lang="en-US" sz="2400" dirty="0" err="1" smtClean="0"/>
              <a:t>bawahan</a:t>
            </a:r>
            <a:r>
              <a:rPr lang="en-US" sz="2400" dirty="0" smtClean="0"/>
              <a:t> </a:t>
            </a:r>
            <a:r>
              <a:rPr lang="en-US" sz="2400" dirty="0" err="1" smtClean="0"/>
              <a:t>maksudnya</a:t>
            </a:r>
            <a:r>
              <a:rPr lang="en-US" sz="2400" dirty="0" smtClean="0"/>
              <a:t> </a:t>
            </a:r>
            <a:r>
              <a:rPr lang="en-US" sz="2400" dirty="0" err="1" smtClean="0"/>
              <a:t>adalah</a:t>
            </a:r>
            <a:r>
              <a:rPr lang="en-US" sz="2400" dirty="0" smtClean="0"/>
              <a:t> </a:t>
            </a:r>
            <a:r>
              <a:rPr lang="en-US" sz="2400" dirty="0" err="1" smtClean="0"/>
              <a:t>kesediaan</a:t>
            </a:r>
            <a:r>
              <a:rPr lang="en-US" sz="2400" dirty="0" smtClean="0"/>
              <a:t> </a:t>
            </a:r>
            <a:r>
              <a:rPr lang="en-US" sz="2400" dirty="0" err="1" smtClean="0"/>
              <a:t>bawahan</a:t>
            </a:r>
            <a:r>
              <a:rPr lang="en-US" sz="2400" dirty="0" smtClean="0"/>
              <a:t> </a:t>
            </a:r>
            <a:r>
              <a:rPr lang="en-US" sz="2400" dirty="0" err="1" smtClean="0"/>
              <a:t>dalam</a:t>
            </a:r>
            <a:r>
              <a:rPr lang="en-US" sz="2400" dirty="0" smtClean="0"/>
              <a:t> </a:t>
            </a:r>
            <a:r>
              <a:rPr lang="en-US" sz="2400" dirty="0" err="1" smtClean="0"/>
              <a:t>menerima</a:t>
            </a:r>
            <a:r>
              <a:rPr lang="en-US" sz="2400" dirty="0" smtClean="0"/>
              <a:t> </a:t>
            </a:r>
            <a:r>
              <a:rPr lang="en-US" sz="2400" dirty="0" err="1" smtClean="0"/>
              <a:t>tanggung</a:t>
            </a:r>
            <a:r>
              <a:rPr lang="en-US" sz="2400" dirty="0" smtClean="0"/>
              <a:t> </a:t>
            </a:r>
            <a:r>
              <a:rPr lang="en-US" sz="2400" dirty="0" err="1" smtClean="0"/>
              <a:t>jawab</a:t>
            </a:r>
            <a:r>
              <a:rPr lang="en-US" sz="2400" dirty="0" smtClean="0"/>
              <a:t>, </a:t>
            </a:r>
            <a:r>
              <a:rPr lang="en-US" sz="2400" dirty="0" err="1" smtClean="0"/>
              <a:t>kemampuan</a:t>
            </a:r>
            <a:r>
              <a:rPr lang="en-US" sz="2400" dirty="0" smtClean="0"/>
              <a:t> </a:t>
            </a:r>
            <a:r>
              <a:rPr lang="en-US" sz="2400" dirty="0" err="1" smtClean="0"/>
              <a:t>dan</a:t>
            </a:r>
            <a:r>
              <a:rPr lang="en-US" sz="2400" dirty="0" smtClean="0"/>
              <a:t> </a:t>
            </a:r>
            <a:r>
              <a:rPr lang="en-US" sz="2400" dirty="0" err="1" smtClean="0"/>
              <a:t>pengalaman</a:t>
            </a:r>
            <a:r>
              <a:rPr lang="en-US" sz="2400" dirty="0" smtClean="0"/>
              <a:t> </a:t>
            </a:r>
            <a:r>
              <a:rPr lang="en-US" sz="2400" dirty="0" err="1" smtClean="0"/>
              <a:t>dalam</a:t>
            </a:r>
            <a:r>
              <a:rPr lang="en-US" sz="2400" dirty="0" smtClean="0"/>
              <a:t> </a:t>
            </a:r>
            <a:r>
              <a:rPr lang="en-US" sz="2400" dirty="0" err="1" smtClean="0"/>
              <a:t>penyelesaian</a:t>
            </a:r>
            <a:r>
              <a:rPr lang="en-US" sz="2400" dirty="0" smtClean="0"/>
              <a:t> </a:t>
            </a:r>
            <a:r>
              <a:rPr lang="en-US" sz="2400" dirty="0" err="1" smtClean="0"/>
              <a:t>tugasnya</a:t>
            </a:r>
            <a:r>
              <a:rPr lang="en-US" sz="2400" dirty="0" smtClean="0"/>
              <a:t>, </a:t>
            </a:r>
            <a:r>
              <a:rPr lang="en-US" sz="2400" dirty="0" err="1" smtClean="0"/>
              <a:t>serta</a:t>
            </a:r>
            <a:r>
              <a:rPr lang="en-US" sz="2400" dirty="0" smtClean="0"/>
              <a:t> </a:t>
            </a:r>
            <a:r>
              <a:rPr lang="en-US" sz="2400" dirty="0" err="1" smtClean="0"/>
              <a:t>motivasi</a:t>
            </a:r>
            <a:r>
              <a:rPr lang="en-US" sz="2400" dirty="0" smtClean="0"/>
              <a:t> </a:t>
            </a:r>
            <a:r>
              <a:rPr lang="en-US" sz="2400" dirty="0" err="1" smtClean="0"/>
              <a:t>akan</a:t>
            </a:r>
            <a:r>
              <a:rPr lang="en-US" sz="2400" dirty="0" smtClean="0"/>
              <a:t> </a:t>
            </a:r>
            <a:r>
              <a:rPr lang="en-US" sz="2400" dirty="0" err="1" smtClean="0"/>
              <a:t>prestasi</a:t>
            </a:r>
            <a:r>
              <a:rPr lang="en-US" sz="2400" dirty="0" smtClean="0"/>
              <a:t> </a:t>
            </a:r>
            <a:r>
              <a:rPr lang="en-US" sz="2400" dirty="0" err="1" smtClean="0"/>
              <a:t>dari</a:t>
            </a:r>
            <a:r>
              <a:rPr lang="en-US" sz="2400" dirty="0" smtClean="0"/>
              <a:t> </a:t>
            </a:r>
            <a:r>
              <a:rPr lang="en-US" sz="2400" dirty="0" err="1" smtClean="0"/>
              <a:t>bawahan</a:t>
            </a:r>
            <a:endParaRPr lang="en-US" sz="2400" dirty="0"/>
          </a:p>
        </p:txBody>
      </p:sp>
      <p:sp>
        <p:nvSpPr>
          <p:cNvPr id="3" name="Content Placeholder 2"/>
          <p:cNvSpPr>
            <a:spLocks noGrp="1"/>
          </p:cNvSpPr>
          <p:nvPr>
            <p:ph idx="1"/>
          </p:nvPr>
        </p:nvSpPr>
        <p:spPr>
          <a:xfrm>
            <a:off x="838200" y="3390899"/>
            <a:ext cx="10515600" cy="2786063"/>
          </a:xfrm>
        </p:spPr>
        <p:txBody>
          <a:bodyPr/>
          <a:lstStyle/>
          <a:p>
            <a:pPr marL="514350" indent="-514350">
              <a:buAutoNum type="arabicPeriod"/>
            </a:pPr>
            <a:r>
              <a:rPr lang="en-US" dirty="0" smtClean="0"/>
              <a:t>Gaya </a:t>
            </a:r>
            <a:r>
              <a:rPr lang="en-US" dirty="0" err="1" smtClean="0"/>
              <a:t>penjelasan</a:t>
            </a:r>
            <a:r>
              <a:rPr lang="en-US" dirty="0" smtClean="0"/>
              <a:t> (Telling Style)</a:t>
            </a:r>
          </a:p>
          <a:p>
            <a:pPr marL="514350" indent="-514350">
              <a:buAutoNum type="arabicPeriod"/>
            </a:pPr>
            <a:r>
              <a:rPr lang="en-US" dirty="0" smtClean="0"/>
              <a:t>Gaya </a:t>
            </a:r>
            <a:r>
              <a:rPr lang="en-US" dirty="0" err="1" smtClean="0"/>
              <a:t>menjual</a:t>
            </a:r>
            <a:r>
              <a:rPr lang="en-US" dirty="0" smtClean="0"/>
              <a:t> (Selling Style)</a:t>
            </a:r>
          </a:p>
          <a:p>
            <a:pPr marL="514350" indent="-514350">
              <a:buAutoNum type="arabicPeriod"/>
            </a:pPr>
            <a:r>
              <a:rPr lang="en-US" dirty="0" smtClean="0"/>
              <a:t>Gaya </a:t>
            </a:r>
            <a:r>
              <a:rPr lang="en-US" dirty="0" err="1" smtClean="0"/>
              <a:t>partisipasi</a:t>
            </a:r>
            <a:r>
              <a:rPr lang="en-US" dirty="0" smtClean="0"/>
              <a:t> (Participating Style)</a:t>
            </a:r>
          </a:p>
          <a:p>
            <a:pPr marL="514350" indent="-514350">
              <a:buAutoNum type="arabicPeriod"/>
            </a:pPr>
            <a:r>
              <a:rPr lang="en-US" dirty="0" smtClean="0"/>
              <a:t>Gaya </a:t>
            </a:r>
            <a:r>
              <a:rPr lang="en-US" dirty="0" err="1" smtClean="0"/>
              <a:t>pendelegasian</a:t>
            </a:r>
            <a:r>
              <a:rPr lang="en-US" dirty="0" smtClean="0"/>
              <a:t> (Delegating Style)</a:t>
            </a:r>
            <a:endParaRPr lang="en-US" dirty="0"/>
          </a:p>
        </p:txBody>
      </p:sp>
    </p:spTree>
    <p:extLst>
      <p:ext uri="{BB962C8B-B14F-4D97-AF65-F5344CB8AC3E}">
        <p14:creationId xmlns:p14="http://schemas.microsoft.com/office/powerpoint/2010/main" val="20545437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Kepemimpinan</a:t>
            </a:r>
            <a:r>
              <a:rPr lang="en-US" dirty="0" smtClean="0"/>
              <a:t> </a:t>
            </a:r>
            <a:r>
              <a:rPr lang="en-US" dirty="0" err="1" smtClean="0"/>
              <a:t>Kontinum</a:t>
            </a:r>
            <a:endParaRPr lang="en-US" dirty="0"/>
          </a:p>
        </p:txBody>
      </p:sp>
      <p:sp>
        <p:nvSpPr>
          <p:cNvPr id="3" name="Content Placeholder 2"/>
          <p:cNvSpPr>
            <a:spLocks noGrp="1"/>
          </p:cNvSpPr>
          <p:nvPr>
            <p:ph idx="1"/>
          </p:nvPr>
        </p:nvSpPr>
        <p:spPr>
          <a:xfrm>
            <a:off x="57150" y="1690688"/>
            <a:ext cx="5257800" cy="4351338"/>
          </a:xfrm>
        </p:spPr>
        <p:txBody>
          <a:bodyPr>
            <a:normAutofit/>
          </a:bodyPr>
          <a:lstStyle/>
          <a:p>
            <a:pPr marL="0" indent="0">
              <a:buNone/>
            </a:pPr>
            <a:r>
              <a:rPr lang="en-US" sz="2400" dirty="0" err="1" smtClean="0"/>
              <a:t>Perilaku</a:t>
            </a:r>
            <a:r>
              <a:rPr lang="en-US" sz="2400" dirty="0" smtClean="0"/>
              <a:t> </a:t>
            </a:r>
            <a:r>
              <a:rPr lang="en-US" sz="2400" dirty="0" err="1" smtClean="0"/>
              <a:t>kepemimpinan</a:t>
            </a:r>
            <a:r>
              <a:rPr lang="en-US" sz="2400" dirty="0" smtClean="0"/>
              <a:t> </a:t>
            </a:r>
            <a:r>
              <a:rPr lang="en-US" sz="2400" dirty="0" err="1" smtClean="0"/>
              <a:t>kontinum</a:t>
            </a:r>
            <a:endParaRPr lang="en-US" sz="2400" dirty="0" smtClean="0"/>
          </a:p>
          <a:p>
            <a:pPr marL="514350" indent="-514350">
              <a:buAutoNum type="arabicPeriod"/>
            </a:pPr>
            <a:r>
              <a:rPr lang="en-US" sz="2400" dirty="0" err="1" smtClean="0"/>
              <a:t>Kekuatan</a:t>
            </a:r>
            <a:r>
              <a:rPr lang="en-US" sz="2400" dirty="0" smtClean="0"/>
              <a:t> </a:t>
            </a:r>
            <a:r>
              <a:rPr lang="en-US" sz="2400" dirty="0" err="1" smtClean="0"/>
              <a:t>pada</a:t>
            </a:r>
            <a:r>
              <a:rPr lang="en-US" sz="2400" dirty="0" smtClean="0"/>
              <a:t> </a:t>
            </a:r>
            <a:r>
              <a:rPr lang="en-US" sz="2400" dirty="0" err="1" smtClean="0"/>
              <a:t>manajer</a:t>
            </a:r>
            <a:endParaRPr lang="en-US" sz="2400" dirty="0" smtClean="0"/>
          </a:p>
          <a:p>
            <a:pPr marL="514350" indent="-514350">
              <a:buAutoNum type="arabicPeriod"/>
            </a:pPr>
            <a:r>
              <a:rPr lang="en-US" sz="2400" dirty="0" err="1" smtClean="0"/>
              <a:t>Kekuatan</a:t>
            </a:r>
            <a:r>
              <a:rPr lang="en-US" sz="2400" dirty="0" smtClean="0"/>
              <a:t> </a:t>
            </a:r>
            <a:r>
              <a:rPr lang="en-US" sz="2400" dirty="0" err="1" smtClean="0"/>
              <a:t>pada</a:t>
            </a:r>
            <a:r>
              <a:rPr lang="en-US" sz="2400" dirty="0" smtClean="0"/>
              <a:t> </a:t>
            </a:r>
            <a:r>
              <a:rPr lang="en-US" sz="2400" dirty="0" err="1" smtClean="0"/>
              <a:t>bawahan</a:t>
            </a:r>
            <a:endParaRPr lang="en-US" sz="2400" dirty="0" smtClean="0"/>
          </a:p>
          <a:p>
            <a:pPr marL="514350" indent="-514350">
              <a:buAutoNum type="arabicPeriod"/>
            </a:pPr>
            <a:r>
              <a:rPr lang="en-US" sz="2400" dirty="0" err="1" smtClean="0"/>
              <a:t>Kekuatan</a:t>
            </a:r>
            <a:r>
              <a:rPr lang="en-US" sz="2400" dirty="0" smtClean="0"/>
              <a:t> </a:t>
            </a:r>
            <a:r>
              <a:rPr lang="en-US" sz="2400" dirty="0" err="1" smtClean="0"/>
              <a:t>situasi</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33900" y="1690688"/>
            <a:ext cx="7658100" cy="4982378"/>
          </a:xfrm>
          <a:prstGeom prst="rect">
            <a:avLst/>
          </a:prstGeom>
        </p:spPr>
      </p:pic>
    </p:spTree>
    <p:extLst>
      <p:ext uri="{BB962C8B-B14F-4D97-AF65-F5344CB8AC3E}">
        <p14:creationId xmlns:p14="http://schemas.microsoft.com/office/powerpoint/2010/main" val="6898437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a:t>
            </a:r>
            <a:r>
              <a:rPr lang="en-US" dirty="0" err="1" smtClean="0"/>
              <a:t>Keatribusan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28987" y="2408237"/>
            <a:ext cx="5534025" cy="24860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458297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90500"/>
            <a:ext cx="10972800" cy="898071"/>
          </a:xfrm>
        </p:spPr>
        <p:txBody>
          <a:bodyPr/>
          <a:lstStyle/>
          <a:p>
            <a:pPr marL="571500" indent="-571500">
              <a:buFont typeface="Wingdings" pitchFamily="2" charset="2"/>
              <a:buChar char="v"/>
            </a:pPr>
            <a:r>
              <a:rPr lang="id-ID" dirty="0" smtClean="0"/>
              <a:t>Karakteristik-Karakteristik Perilaku Keorganisasian</a:t>
            </a:r>
            <a:endParaRPr lang="id-ID" dirty="0"/>
          </a:p>
        </p:txBody>
      </p:sp>
      <p:sp>
        <p:nvSpPr>
          <p:cNvPr id="3" name="Content Placeholder 2"/>
          <p:cNvSpPr>
            <a:spLocks noGrp="1"/>
          </p:cNvSpPr>
          <p:nvPr>
            <p:ph idx="1"/>
          </p:nvPr>
        </p:nvSpPr>
        <p:spPr>
          <a:xfrm>
            <a:off x="609600" y="1174750"/>
            <a:ext cx="10972800" cy="4953000"/>
          </a:xfrm>
        </p:spPr>
        <p:txBody>
          <a:bodyPr/>
          <a:lstStyle/>
          <a:p>
            <a:pPr marL="0" indent="0">
              <a:buNone/>
            </a:pPr>
            <a:r>
              <a:rPr lang="id-ID" dirty="0" smtClean="0"/>
              <a:t>	Dalam mempelajari perilaku keorganisasian dipusatkan pada tiga karakteristik:</a:t>
            </a:r>
          </a:p>
          <a:p>
            <a:r>
              <a:rPr lang="id-ID" b="1" dirty="0" smtClean="0"/>
              <a:t>Perilaku</a:t>
            </a:r>
          </a:p>
          <a:p>
            <a:pPr marL="0" indent="0">
              <a:buNone/>
            </a:pPr>
            <a:r>
              <a:rPr lang="id-ID" b="1" dirty="0"/>
              <a:t>	</a:t>
            </a:r>
            <a:r>
              <a:rPr lang="id-ID" dirty="0" smtClean="0"/>
              <a:t>fokus terhadap perilaku individu dalam organisasi.</a:t>
            </a:r>
          </a:p>
          <a:p>
            <a:r>
              <a:rPr lang="id-ID" b="1" dirty="0" smtClean="0"/>
              <a:t>Struktur</a:t>
            </a:r>
          </a:p>
          <a:p>
            <a:pPr marL="457200" lvl="1" indent="0">
              <a:buNone/>
            </a:pPr>
            <a:r>
              <a:rPr lang="id-ID" b="1" dirty="0"/>
              <a:t>	</a:t>
            </a:r>
            <a:r>
              <a:rPr lang="id-ID" dirty="0" smtClean="0"/>
              <a:t>berkaitan dengan hubungan yang bersifat tetap dalam organisasi. Seperti rancangan pekerjaan dalam organisasi, bagaimana pekerjaan diatur dalam bagan organisasi.</a:t>
            </a:r>
            <a:endParaRPr lang="id-ID" dirty="0"/>
          </a:p>
          <a:p>
            <a:r>
              <a:rPr lang="id-ID" b="1" dirty="0"/>
              <a:t>Proses</a:t>
            </a:r>
          </a:p>
          <a:p>
            <a:pPr marL="457200" lvl="1" indent="0">
              <a:buNone/>
            </a:pPr>
            <a:r>
              <a:rPr lang="id-ID" b="1" dirty="0"/>
              <a:t>	</a:t>
            </a:r>
            <a:r>
              <a:rPr lang="id-ID" dirty="0"/>
              <a:t>berkaitan dengan interaksi antara anggota organisasi</a:t>
            </a:r>
            <a:endParaRPr lang="id-ID" b="1" dirty="0"/>
          </a:p>
          <a:p>
            <a:pPr marL="457200" lvl="1" indent="0">
              <a:buNone/>
            </a:pPr>
            <a:endParaRPr lang="id-ID" dirty="0"/>
          </a:p>
        </p:txBody>
      </p:sp>
      <p:cxnSp>
        <p:nvCxnSpPr>
          <p:cNvPr id="5" name="Elbow Connector 4"/>
          <p:cNvCxnSpPr/>
          <p:nvPr/>
        </p:nvCxnSpPr>
        <p:spPr bwMode="auto">
          <a:xfrm>
            <a:off x="1146628" y="2830285"/>
            <a:ext cx="406400" cy="304800"/>
          </a:xfrm>
          <a:prstGeom prst="bentConnector3">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arrow"/>
          </a:ln>
        </p:spPr>
      </p:cxnSp>
      <p:cxnSp>
        <p:nvCxnSpPr>
          <p:cNvPr id="6" name="Elbow Connector 5"/>
          <p:cNvCxnSpPr/>
          <p:nvPr/>
        </p:nvCxnSpPr>
        <p:spPr bwMode="auto">
          <a:xfrm>
            <a:off x="1146628" y="3984171"/>
            <a:ext cx="406400" cy="304800"/>
          </a:xfrm>
          <a:prstGeom prst="bentConnector3">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arrow"/>
          </a:ln>
        </p:spPr>
      </p:cxnSp>
      <p:cxnSp>
        <p:nvCxnSpPr>
          <p:cNvPr id="8" name="Elbow Connector 7"/>
          <p:cNvCxnSpPr/>
          <p:nvPr/>
        </p:nvCxnSpPr>
        <p:spPr bwMode="auto">
          <a:xfrm>
            <a:off x="1095828" y="5921828"/>
            <a:ext cx="406400" cy="304800"/>
          </a:xfrm>
          <a:prstGeom prst="bentConnector3">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arrow"/>
          </a:ln>
        </p:spPr>
      </p:cxnSp>
    </p:spTree>
    <p:extLst>
      <p:ext uri="{BB962C8B-B14F-4D97-AF65-F5344CB8AC3E}">
        <p14:creationId xmlns:p14="http://schemas.microsoft.com/office/powerpoint/2010/main" val="229517251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a:t>
            </a:r>
            <a:r>
              <a:rPr lang="en-US" dirty="0" err="1" smtClean="0"/>
              <a:t>Kepemimpinan</a:t>
            </a:r>
            <a:r>
              <a:rPr lang="en-US" dirty="0" smtClean="0"/>
              <a:t> </a:t>
            </a:r>
            <a:r>
              <a:rPr lang="en-US" dirty="0" err="1" smtClean="0"/>
              <a:t>Integratif</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AutoNum type="arabicPeriod"/>
            </a:pPr>
            <a:r>
              <a:rPr lang="en-US" dirty="0" err="1" smtClean="0"/>
              <a:t>Premis</a:t>
            </a:r>
            <a:r>
              <a:rPr lang="en-US" dirty="0" smtClean="0"/>
              <a:t> </a:t>
            </a:r>
          </a:p>
          <a:p>
            <a:pPr marL="514350" indent="-514350">
              <a:buAutoNum type="arabicPeriod"/>
            </a:pPr>
            <a:r>
              <a:rPr lang="en-US" dirty="0" err="1" smtClean="0"/>
              <a:t>Perilaku</a:t>
            </a:r>
            <a:r>
              <a:rPr lang="en-US" dirty="0" smtClean="0"/>
              <a:t> </a:t>
            </a:r>
            <a:r>
              <a:rPr lang="en-US" dirty="0" err="1" smtClean="0"/>
              <a:t>pemimpin</a:t>
            </a:r>
            <a:endParaRPr lang="en-US" dirty="0" smtClean="0"/>
          </a:p>
          <a:p>
            <a:pPr marL="514350" indent="-514350">
              <a:buAutoNum type="arabicPeriod"/>
            </a:pPr>
            <a:r>
              <a:rPr lang="en-US" dirty="0" err="1" smtClean="0"/>
              <a:t>Bawahan</a:t>
            </a:r>
            <a:endParaRPr lang="en-US" dirty="0" smtClean="0"/>
          </a:p>
          <a:p>
            <a:pPr marL="514350" indent="-514350">
              <a:buAutoNum type="arabicPeriod"/>
            </a:pPr>
            <a:r>
              <a:rPr lang="en-US" dirty="0" err="1" smtClean="0"/>
              <a:t>Situasi</a:t>
            </a:r>
            <a:endParaRPr lang="en-US" dirty="0" smtClean="0"/>
          </a:p>
          <a:p>
            <a:pPr marL="0" indent="0">
              <a:buNone/>
            </a:pPr>
            <a:r>
              <a:rPr lang="en-US" dirty="0"/>
              <a:t>	</a:t>
            </a:r>
            <a:r>
              <a:rPr lang="en-US" dirty="0" smtClean="0"/>
              <a:t>a. </a:t>
            </a:r>
            <a:r>
              <a:rPr lang="en-US" dirty="0" err="1" smtClean="0"/>
              <a:t>sifat</a:t>
            </a:r>
            <a:r>
              <a:rPr lang="en-US" dirty="0" smtClean="0"/>
              <a:t> </a:t>
            </a:r>
            <a:r>
              <a:rPr lang="en-US" dirty="0" err="1" smtClean="0"/>
              <a:t>dari</a:t>
            </a:r>
            <a:r>
              <a:rPr lang="en-US" dirty="0" smtClean="0"/>
              <a:t> </a:t>
            </a:r>
            <a:r>
              <a:rPr lang="en-US" dirty="0" err="1" smtClean="0"/>
              <a:t>tugas</a:t>
            </a:r>
            <a:endParaRPr lang="en-US" dirty="0" smtClean="0"/>
          </a:p>
          <a:p>
            <a:pPr marL="0" indent="0">
              <a:buNone/>
            </a:pPr>
            <a:r>
              <a:rPr lang="en-US" dirty="0"/>
              <a:t>	</a:t>
            </a:r>
            <a:r>
              <a:rPr lang="en-US" dirty="0" smtClean="0"/>
              <a:t>b. </a:t>
            </a:r>
            <a:r>
              <a:rPr lang="en-US" dirty="0" err="1" smtClean="0"/>
              <a:t>sifat</a:t>
            </a:r>
            <a:r>
              <a:rPr lang="en-US" dirty="0" smtClean="0"/>
              <a:t> </a:t>
            </a:r>
            <a:r>
              <a:rPr lang="en-US" dirty="0" err="1" smtClean="0"/>
              <a:t>dari</a:t>
            </a:r>
            <a:r>
              <a:rPr lang="en-US" dirty="0" smtClean="0"/>
              <a:t> </a:t>
            </a:r>
            <a:r>
              <a:rPr lang="en-US" dirty="0" err="1" smtClean="0"/>
              <a:t>kelompok</a:t>
            </a:r>
            <a:endParaRPr lang="en-US" dirty="0" smtClean="0"/>
          </a:p>
          <a:p>
            <a:pPr marL="0" indent="0">
              <a:buNone/>
            </a:pPr>
            <a:r>
              <a:rPr lang="en-US" dirty="0"/>
              <a:t>	</a:t>
            </a:r>
            <a:r>
              <a:rPr lang="en-US" dirty="0" smtClean="0"/>
              <a:t>c. factor </a:t>
            </a:r>
            <a:r>
              <a:rPr lang="en-US" dirty="0" err="1" smtClean="0"/>
              <a:t>organisasi</a:t>
            </a:r>
            <a:endParaRPr lang="en-US" dirty="0" smtClean="0"/>
          </a:p>
          <a:p>
            <a:pPr marL="0" indent="0">
              <a:buNone/>
            </a:pPr>
            <a:r>
              <a:rPr lang="en-US" dirty="0"/>
              <a:t>	</a:t>
            </a:r>
            <a:r>
              <a:rPr lang="en-US" dirty="0" smtClean="0"/>
              <a:t>d. </a:t>
            </a:r>
            <a:r>
              <a:rPr lang="en-US" dirty="0" err="1" smtClean="0"/>
              <a:t>sumber</a:t>
            </a:r>
            <a:r>
              <a:rPr lang="en-US" dirty="0" smtClean="0"/>
              <a:t> </a:t>
            </a:r>
            <a:r>
              <a:rPr lang="en-US" dirty="0" err="1" smtClean="0"/>
              <a:t>pengaruh</a:t>
            </a:r>
            <a:r>
              <a:rPr lang="en-US" dirty="0" smtClean="0"/>
              <a:t> di </a:t>
            </a:r>
            <a:r>
              <a:rPr lang="en-US" dirty="0" err="1" smtClean="0"/>
              <a:t>luar</a:t>
            </a:r>
            <a:r>
              <a:rPr lang="en-US" dirty="0" smtClean="0"/>
              <a:t> </a:t>
            </a:r>
            <a:r>
              <a:rPr lang="en-US" dirty="0" err="1" smtClean="0"/>
              <a:t>pemimpin</a:t>
            </a:r>
            <a:endParaRPr lang="en-US" dirty="0" smtClean="0"/>
          </a:p>
          <a:p>
            <a:pPr marL="0" indent="0">
              <a:buNone/>
            </a:pPr>
            <a:r>
              <a:rPr lang="en-US" dirty="0" smtClean="0"/>
              <a:t>5. </a:t>
            </a:r>
            <a:r>
              <a:rPr lang="en-US" dirty="0" err="1" smtClean="0"/>
              <a:t>Hasil</a:t>
            </a:r>
            <a:endParaRPr lang="en-US" dirty="0" smtClean="0"/>
          </a:p>
          <a:p>
            <a:pPr marL="0" indent="0">
              <a:buNone/>
            </a:pPr>
            <a:r>
              <a:rPr lang="en-US" dirty="0" smtClean="0"/>
              <a:t>6. </a:t>
            </a:r>
            <a:r>
              <a:rPr lang="en-US" dirty="0" err="1" smtClean="0"/>
              <a:t>Umpan</a:t>
            </a:r>
            <a:r>
              <a:rPr lang="en-US" dirty="0" smtClean="0"/>
              <a:t> </a:t>
            </a:r>
            <a:r>
              <a:rPr lang="en-US" smtClean="0"/>
              <a:t>balik</a:t>
            </a:r>
            <a:endParaRPr lang="en-US"/>
          </a:p>
        </p:txBody>
      </p:sp>
    </p:spTree>
    <p:extLst>
      <p:ext uri="{BB962C8B-B14F-4D97-AF65-F5344CB8AC3E}">
        <p14:creationId xmlns:p14="http://schemas.microsoft.com/office/powerpoint/2010/main" val="317491072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8800" dirty="0" smtClean="0"/>
              <a:t>BAB 7</a:t>
            </a:r>
            <a:endParaRPr lang="en-US" sz="8800" dirty="0"/>
          </a:p>
        </p:txBody>
      </p:sp>
      <p:sp>
        <p:nvSpPr>
          <p:cNvPr id="3" name="Subtitle 2"/>
          <p:cNvSpPr>
            <a:spLocks noGrp="1"/>
          </p:cNvSpPr>
          <p:nvPr>
            <p:ph type="subTitle" idx="1"/>
          </p:nvPr>
        </p:nvSpPr>
        <p:spPr/>
        <p:txBody>
          <a:bodyPr>
            <a:normAutofit/>
          </a:bodyPr>
          <a:lstStyle/>
          <a:p>
            <a:r>
              <a:rPr lang="en-US" sz="4400" dirty="0" smtClean="0"/>
              <a:t>PROSES PENGAMBILAN KEPUTUSAN</a:t>
            </a:r>
            <a:endParaRPr lang="en-US" sz="4400" dirty="0"/>
          </a:p>
        </p:txBody>
      </p:sp>
    </p:spTree>
    <p:extLst>
      <p:ext uri="{BB962C8B-B14F-4D97-AF65-F5344CB8AC3E}">
        <p14:creationId xmlns:p14="http://schemas.microsoft.com/office/powerpoint/2010/main" val="421035825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u="sng" dirty="0" err="1" smtClean="0"/>
              <a:t>Hakikat</a:t>
            </a:r>
            <a:r>
              <a:rPr lang="en-US" u="sng" dirty="0" smtClean="0"/>
              <a:t> </a:t>
            </a:r>
            <a:r>
              <a:rPr lang="en-US" u="sng" dirty="0" err="1" smtClean="0"/>
              <a:t>Keputusan</a:t>
            </a:r>
            <a:endParaRPr lang="en-US" u="sng" dirty="0"/>
          </a:p>
        </p:txBody>
      </p:sp>
      <p:sp>
        <p:nvSpPr>
          <p:cNvPr id="3" name="Content Placeholder 2"/>
          <p:cNvSpPr>
            <a:spLocks noGrp="1"/>
          </p:cNvSpPr>
          <p:nvPr>
            <p:ph idx="1"/>
          </p:nvPr>
        </p:nvSpPr>
        <p:spPr>
          <a:xfrm>
            <a:off x="838200" y="1099115"/>
            <a:ext cx="10515600" cy="4963482"/>
          </a:xfrm>
        </p:spPr>
        <p:txBody>
          <a:bodyPr>
            <a:normAutofit fontScale="62500" lnSpcReduction="20000"/>
          </a:bodyPr>
          <a:lstStyle/>
          <a:p>
            <a:r>
              <a:rPr lang="en-US" dirty="0" smtClean="0"/>
              <a:t>Proses </a:t>
            </a:r>
            <a:r>
              <a:rPr lang="en-US" dirty="0" err="1" smtClean="0"/>
              <a:t>pengambilan</a:t>
            </a:r>
            <a:r>
              <a:rPr lang="en-US" dirty="0" smtClean="0"/>
              <a:t> </a:t>
            </a:r>
            <a:r>
              <a:rPr lang="en-US" dirty="0" err="1" smtClean="0"/>
              <a:t>keputusan</a:t>
            </a:r>
            <a:r>
              <a:rPr lang="en-US" dirty="0" smtClean="0"/>
              <a:t> </a:t>
            </a:r>
            <a:r>
              <a:rPr lang="en-US" dirty="0" err="1" smtClean="0"/>
              <a:t>merupakan</a:t>
            </a:r>
            <a:r>
              <a:rPr lang="en-US" dirty="0" smtClean="0"/>
              <a:t> proses </a:t>
            </a:r>
            <a:r>
              <a:rPr lang="en-US" dirty="0" err="1" smtClean="0"/>
              <a:t>utama</a:t>
            </a:r>
            <a:r>
              <a:rPr lang="en-US" dirty="0" smtClean="0"/>
              <a:t> </a:t>
            </a:r>
            <a:r>
              <a:rPr lang="en-US" dirty="0" err="1" smtClean="0"/>
              <a:t>dalam</a:t>
            </a:r>
            <a:r>
              <a:rPr lang="en-US" dirty="0" smtClean="0"/>
              <a:t> </a:t>
            </a:r>
            <a:r>
              <a:rPr lang="en-US" dirty="0" err="1" smtClean="0"/>
              <a:t>mengelola</a:t>
            </a:r>
            <a:r>
              <a:rPr lang="en-US" dirty="0" smtClean="0"/>
              <a:t> </a:t>
            </a:r>
            <a:r>
              <a:rPr lang="en-US" dirty="0" err="1" smtClean="0"/>
              <a:t>organisasi</a:t>
            </a:r>
            <a:r>
              <a:rPr lang="en-US" dirty="0" smtClean="0"/>
              <a:t>. </a:t>
            </a:r>
            <a:r>
              <a:rPr lang="en-US" dirty="0" err="1" smtClean="0"/>
              <a:t>Terdapat</a:t>
            </a:r>
            <a:r>
              <a:rPr lang="en-US" dirty="0" smtClean="0"/>
              <a:t> </a:t>
            </a:r>
            <a:r>
              <a:rPr lang="en-US" dirty="0" err="1" smtClean="0"/>
              <a:t>elemen</a:t>
            </a:r>
            <a:r>
              <a:rPr lang="en-US" dirty="0" smtClean="0"/>
              <a:t> – </a:t>
            </a:r>
            <a:r>
              <a:rPr lang="en-US" dirty="0" err="1" smtClean="0"/>
              <a:t>elemen</a:t>
            </a:r>
            <a:r>
              <a:rPr lang="en-US" dirty="0" smtClean="0"/>
              <a:t> </a:t>
            </a:r>
            <a:r>
              <a:rPr lang="en-US" dirty="0" err="1" smtClean="0"/>
              <a:t>dasar</a:t>
            </a:r>
            <a:r>
              <a:rPr lang="en-US" dirty="0" smtClean="0"/>
              <a:t> </a:t>
            </a:r>
            <a:r>
              <a:rPr lang="en-US" dirty="0" err="1" smtClean="0"/>
              <a:t>dalam</a:t>
            </a:r>
            <a:r>
              <a:rPr lang="en-US" dirty="0" smtClean="0"/>
              <a:t> </a:t>
            </a:r>
            <a:r>
              <a:rPr lang="en-US" dirty="0" err="1" smtClean="0"/>
              <a:t>pengambilan</a:t>
            </a:r>
            <a:r>
              <a:rPr lang="en-US" dirty="0" smtClean="0"/>
              <a:t> </a:t>
            </a:r>
            <a:r>
              <a:rPr lang="en-US" dirty="0" err="1" smtClean="0"/>
              <a:t>keputusan</a:t>
            </a:r>
            <a:r>
              <a:rPr lang="en-US" dirty="0" smtClean="0"/>
              <a:t>, </a:t>
            </a:r>
            <a:r>
              <a:rPr lang="en-US" dirty="0" err="1" smtClean="0"/>
              <a:t>elemen</a:t>
            </a:r>
            <a:r>
              <a:rPr lang="en-US" dirty="0" smtClean="0"/>
              <a:t> – </a:t>
            </a:r>
            <a:r>
              <a:rPr lang="en-US" dirty="0" err="1" smtClean="0"/>
              <a:t>elemen</a:t>
            </a:r>
            <a:r>
              <a:rPr lang="en-US" dirty="0" smtClean="0"/>
              <a:t> </a:t>
            </a:r>
            <a:r>
              <a:rPr lang="en-US" dirty="0" err="1" smtClean="0"/>
              <a:t>tersebut</a:t>
            </a:r>
            <a:r>
              <a:rPr lang="en-US" dirty="0" smtClean="0"/>
              <a:t> </a:t>
            </a:r>
            <a:r>
              <a:rPr lang="en-US" dirty="0" err="1" smtClean="0"/>
              <a:t>adalah</a:t>
            </a:r>
            <a:r>
              <a:rPr lang="en-US" dirty="0" smtClean="0"/>
              <a:t>; </a:t>
            </a:r>
          </a:p>
          <a:p>
            <a:pPr marL="0" indent="0">
              <a:buNone/>
            </a:pPr>
            <a:endParaRPr lang="en-US" dirty="0" smtClean="0"/>
          </a:p>
          <a:p>
            <a:pPr marL="0" indent="0">
              <a:buNone/>
            </a:pPr>
            <a:r>
              <a:rPr lang="en-US" dirty="0" smtClean="0"/>
              <a:t>1. </a:t>
            </a:r>
            <a:r>
              <a:rPr lang="en-US" dirty="0" err="1" smtClean="0"/>
              <a:t>Menetapkan</a:t>
            </a:r>
            <a:r>
              <a:rPr lang="en-US" dirty="0" smtClean="0"/>
              <a:t> </a:t>
            </a:r>
            <a:r>
              <a:rPr lang="en-US" dirty="0" err="1" smtClean="0"/>
              <a:t>Tujuan</a:t>
            </a:r>
            <a:r>
              <a:rPr lang="en-US" dirty="0" smtClean="0"/>
              <a:t> </a:t>
            </a:r>
          </a:p>
          <a:p>
            <a:pPr marL="0" indent="0">
              <a:buNone/>
            </a:pPr>
            <a:r>
              <a:rPr lang="en-US" dirty="0" err="1" smtClean="0"/>
              <a:t>Pengambilan</a:t>
            </a:r>
            <a:r>
              <a:rPr lang="en-US" dirty="0" smtClean="0"/>
              <a:t> </a:t>
            </a:r>
            <a:r>
              <a:rPr lang="en-US" dirty="0" err="1" smtClean="0"/>
              <a:t>Keputusan</a:t>
            </a:r>
            <a:r>
              <a:rPr lang="en-US" dirty="0" smtClean="0"/>
              <a:t> </a:t>
            </a:r>
            <a:r>
              <a:rPr lang="en-US" dirty="0" err="1" smtClean="0"/>
              <a:t>harus</a:t>
            </a:r>
            <a:r>
              <a:rPr lang="en-US" dirty="0" smtClean="0"/>
              <a:t> </a:t>
            </a:r>
            <a:r>
              <a:rPr lang="en-US" dirty="0" err="1" smtClean="0"/>
              <a:t>memiliki</a:t>
            </a:r>
            <a:r>
              <a:rPr lang="en-US" dirty="0" smtClean="0"/>
              <a:t> </a:t>
            </a:r>
            <a:r>
              <a:rPr lang="en-US" dirty="0" err="1" smtClean="0"/>
              <a:t>tujuan</a:t>
            </a:r>
            <a:r>
              <a:rPr lang="en-US" dirty="0" smtClean="0"/>
              <a:t> yang </a:t>
            </a:r>
            <a:r>
              <a:rPr lang="en-US" dirty="0" err="1" smtClean="0"/>
              <a:t>akan</a:t>
            </a:r>
            <a:r>
              <a:rPr lang="en-US" dirty="0" smtClean="0"/>
              <a:t> </a:t>
            </a:r>
            <a:r>
              <a:rPr lang="en-US" dirty="0" err="1" smtClean="0"/>
              <a:t>mengarahkan</a:t>
            </a:r>
            <a:r>
              <a:rPr lang="en-US" dirty="0" smtClean="0"/>
              <a:t> </a:t>
            </a:r>
            <a:r>
              <a:rPr lang="en-US" dirty="0" err="1" smtClean="0"/>
              <a:t>tujuannya,apakah</a:t>
            </a:r>
            <a:r>
              <a:rPr lang="en-US" dirty="0" smtClean="0"/>
              <a:t> </a:t>
            </a:r>
            <a:r>
              <a:rPr lang="en-US" dirty="0" err="1" smtClean="0"/>
              <a:t>spesifik</a:t>
            </a:r>
            <a:r>
              <a:rPr lang="en-US" dirty="0" smtClean="0"/>
              <a:t> yang </a:t>
            </a:r>
            <a:r>
              <a:rPr lang="en-US" dirty="0" err="1" smtClean="0"/>
              <a:t>dapat</a:t>
            </a:r>
            <a:r>
              <a:rPr lang="en-US" dirty="0" smtClean="0"/>
              <a:t> </a:t>
            </a:r>
            <a:r>
              <a:rPr lang="en-US" dirty="0" err="1" smtClean="0"/>
              <a:t>diukur</a:t>
            </a:r>
            <a:r>
              <a:rPr lang="en-US" dirty="0" smtClean="0"/>
              <a:t> </a:t>
            </a:r>
            <a:r>
              <a:rPr lang="en-US" dirty="0" err="1" smtClean="0"/>
              <a:t>hasilnya</a:t>
            </a:r>
            <a:r>
              <a:rPr lang="en-US" dirty="0" smtClean="0"/>
              <a:t> </a:t>
            </a:r>
            <a:r>
              <a:rPr lang="en-US" dirty="0" err="1" smtClean="0"/>
              <a:t>ataupun</a:t>
            </a:r>
            <a:r>
              <a:rPr lang="en-US" dirty="0" smtClean="0"/>
              <a:t> </a:t>
            </a:r>
            <a:r>
              <a:rPr lang="en-US" dirty="0" err="1" smtClean="0"/>
              <a:t>sasaran</a:t>
            </a:r>
            <a:r>
              <a:rPr lang="en-US" dirty="0" smtClean="0"/>
              <a:t> yang </a:t>
            </a:r>
            <a:r>
              <a:rPr lang="en-US" dirty="0" err="1" smtClean="0"/>
              <a:t>bersifat</a:t>
            </a:r>
            <a:r>
              <a:rPr lang="en-US" dirty="0" smtClean="0"/>
              <a:t> </a:t>
            </a:r>
            <a:r>
              <a:rPr lang="en-US" dirty="0" err="1" smtClean="0"/>
              <a:t>umum</a:t>
            </a:r>
            <a:r>
              <a:rPr lang="en-US" dirty="0" smtClean="0"/>
              <a:t>. </a:t>
            </a:r>
          </a:p>
          <a:p>
            <a:pPr marL="0" indent="0">
              <a:buNone/>
            </a:pPr>
            <a:endParaRPr lang="en-US" dirty="0"/>
          </a:p>
          <a:p>
            <a:pPr marL="0" indent="0">
              <a:buNone/>
            </a:pPr>
            <a:r>
              <a:rPr lang="en-US" dirty="0" smtClean="0"/>
              <a:t>2. </a:t>
            </a:r>
            <a:r>
              <a:rPr lang="en-US" dirty="0" err="1" smtClean="0"/>
              <a:t>Mengidentifikasi</a:t>
            </a:r>
            <a:r>
              <a:rPr lang="en-US" dirty="0" smtClean="0"/>
              <a:t> </a:t>
            </a:r>
            <a:r>
              <a:rPr lang="en-US" dirty="0" err="1" smtClean="0"/>
              <a:t>Masalah</a:t>
            </a:r>
            <a:r>
              <a:rPr lang="en-US" dirty="0" smtClean="0"/>
              <a:t> </a:t>
            </a:r>
          </a:p>
          <a:p>
            <a:pPr marL="0" indent="0">
              <a:buNone/>
            </a:pPr>
            <a:r>
              <a:rPr lang="en-US" dirty="0" smtClean="0"/>
              <a:t>Proses </a:t>
            </a:r>
            <a:r>
              <a:rPr lang="en-US" dirty="0" err="1" smtClean="0"/>
              <a:t>pengambilan</a:t>
            </a:r>
            <a:r>
              <a:rPr lang="en-US" dirty="0" smtClean="0"/>
              <a:t> </a:t>
            </a:r>
            <a:r>
              <a:rPr lang="en-US" dirty="0" err="1" smtClean="0"/>
              <a:t>keputusan</a:t>
            </a:r>
            <a:r>
              <a:rPr lang="en-US" dirty="0" smtClean="0"/>
              <a:t> </a:t>
            </a:r>
            <a:r>
              <a:rPr lang="en-US" dirty="0" err="1" smtClean="0"/>
              <a:t>umumnya</a:t>
            </a:r>
            <a:r>
              <a:rPr lang="en-US" dirty="0" smtClean="0"/>
              <a:t> </a:t>
            </a:r>
            <a:r>
              <a:rPr lang="en-US" dirty="0" err="1" smtClean="0"/>
              <a:t>dimulai</a:t>
            </a:r>
            <a:r>
              <a:rPr lang="en-US" dirty="0" smtClean="0"/>
              <a:t> </a:t>
            </a:r>
            <a:r>
              <a:rPr lang="en-US" dirty="0" err="1" smtClean="0"/>
              <a:t>setelah</a:t>
            </a:r>
            <a:r>
              <a:rPr lang="en-US" dirty="0" smtClean="0"/>
              <a:t> </a:t>
            </a:r>
            <a:r>
              <a:rPr lang="en-US" dirty="0" err="1" smtClean="0"/>
              <a:t>permasalahan</a:t>
            </a:r>
            <a:r>
              <a:rPr lang="en-US" dirty="0" smtClean="0"/>
              <a:t> </a:t>
            </a:r>
            <a:r>
              <a:rPr lang="en-US" dirty="0" err="1" smtClean="0"/>
              <a:t>diidentifikasi</a:t>
            </a:r>
            <a:r>
              <a:rPr lang="en-US" dirty="0" smtClean="0"/>
              <a:t>. </a:t>
            </a:r>
            <a:r>
              <a:rPr lang="en-US" b="1" dirty="0" err="1" smtClean="0"/>
              <a:t>Terdapat</a:t>
            </a:r>
            <a:r>
              <a:rPr lang="en-US" b="1" dirty="0" smtClean="0"/>
              <a:t> 3 </a:t>
            </a:r>
            <a:r>
              <a:rPr lang="en-US" b="1" dirty="0" err="1" smtClean="0"/>
              <a:t>kesalahan</a:t>
            </a:r>
            <a:r>
              <a:rPr lang="en-US" dirty="0" smtClean="0"/>
              <a:t> yang </a:t>
            </a:r>
            <a:r>
              <a:rPr lang="en-US" dirty="0" err="1" smtClean="0"/>
              <a:t>sering</a:t>
            </a:r>
            <a:r>
              <a:rPr lang="en-US" dirty="0" smtClean="0"/>
              <a:t> </a:t>
            </a:r>
            <a:r>
              <a:rPr lang="en-US" dirty="0" err="1" smtClean="0"/>
              <a:t>terjadi</a:t>
            </a:r>
            <a:r>
              <a:rPr lang="en-US" dirty="0" smtClean="0"/>
              <a:t> </a:t>
            </a:r>
            <a:r>
              <a:rPr lang="en-US" b="1" dirty="0" err="1" smtClean="0"/>
              <a:t>dalam</a:t>
            </a:r>
            <a:r>
              <a:rPr lang="en-US" b="1" dirty="0" smtClean="0"/>
              <a:t> </a:t>
            </a:r>
            <a:r>
              <a:rPr lang="en-US" b="1" dirty="0" err="1" smtClean="0"/>
              <a:t>mengidentifikasi</a:t>
            </a:r>
            <a:r>
              <a:rPr lang="en-US" b="1" dirty="0" smtClean="0"/>
              <a:t> </a:t>
            </a:r>
            <a:r>
              <a:rPr lang="en-US" b="1" dirty="0" err="1" smtClean="0"/>
              <a:t>permasalahan</a:t>
            </a:r>
            <a:r>
              <a:rPr lang="en-US" b="1" dirty="0" smtClean="0"/>
              <a:t> </a:t>
            </a:r>
            <a:r>
              <a:rPr lang="en-US" dirty="0" err="1" smtClean="0"/>
              <a:t>yaitu</a:t>
            </a:r>
            <a:r>
              <a:rPr lang="en-US" dirty="0" smtClean="0"/>
              <a:t>;  </a:t>
            </a:r>
            <a:r>
              <a:rPr lang="en-US" b="1" i="1" dirty="0" err="1" smtClean="0"/>
              <a:t>Mengabaikan</a:t>
            </a:r>
            <a:r>
              <a:rPr lang="en-US" b="1" i="1" dirty="0" smtClean="0"/>
              <a:t> </a:t>
            </a:r>
            <a:r>
              <a:rPr lang="en-US" b="1" i="1" dirty="0" err="1" smtClean="0"/>
              <a:t>permasalahan</a:t>
            </a:r>
            <a:r>
              <a:rPr lang="en-US" b="1" i="1" dirty="0" smtClean="0"/>
              <a:t> , </a:t>
            </a:r>
            <a:r>
              <a:rPr lang="en-US" b="1" i="1" dirty="0" err="1" smtClean="0"/>
              <a:t>Pemusatan</a:t>
            </a:r>
            <a:r>
              <a:rPr lang="en-US" b="1" i="1" dirty="0" smtClean="0"/>
              <a:t> </a:t>
            </a:r>
            <a:r>
              <a:rPr lang="en-US" b="1" i="1" dirty="0" err="1" smtClean="0"/>
              <a:t>pada</a:t>
            </a:r>
            <a:r>
              <a:rPr lang="en-US" b="1" i="1" dirty="0" smtClean="0"/>
              <a:t> </a:t>
            </a:r>
            <a:r>
              <a:rPr lang="en-US" b="1" i="1" dirty="0" err="1" smtClean="0"/>
              <a:t>gejala</a:t>
            </a:r>
            <a:r>
              <a:rPr lang="en-US" b="1" i="1" dirty="0" smtClean="0"/>
              <a:t> </a:t>
            </a:r>
            <a:r>
              <a:rPr lang="en-US" b="1" i="1" dirty="0" err="1" smtClean="0"/>
              <a:t>dan</a:t>
            </a:r>
            <a:r>
              <a:rPr lang="en-US" b="1" i="1" dirty="0" smtClean="0"/>
              <a:t> </a:t>
            </a:r>
            <a:r>
              <a:rPr lang="en-US" b="1" i="1" dirty="0" err="1" smtClean="0"/>
              <a:t>Melindungi</a:t>
            </a:r>
            <a:r>
              <a:rPr lang="en-US" b="1" i="1" dirty="0" smtClean="0"/>
              <a:t> </a:t>
            </a:r>
            <a:r>
              <a:rPr lang="en-US" b="1" i="1" dirty="0" err="1" smtClean="0"/>
              <a:t>diri</a:t>
            </a:r>
            <a:endParaRPr lang="en-US" b="1" i="1" dirty="0" smtClean="0"/>
          </a:p>
          <a:p>
            <a:pPr marL="0" indent="0">
              <a:buNone/>
            </a:pPr>
            <a:endParaRPr lang="en-US" dirty="0" smtClean="0"/>
          </a:p>
          <a:p>
            <a:pPr marL="0" indent="0">
              <a:buNone/>
            </a:pPr>
            <a:r>
              <a:rPr lang="en-US" dirty="0" smtClean="0"/>
              <a:t>3. </a:t>
            </a:r>
            <a:r>
              <a:rPr lang="en-US" dirty="0" err="1" smtClean="0"/>
              <a:t>Mengembangkan</a:t>
            </a:r>
            <a:r>
              <a:rPr lang="en-US" dirty="0" smtClean="0"/>
              <a:t> </a:t>
            </a:r>
            <a:r>
              <a:rPr lang="en-US" dirty="0" err="1" smtClean="0"/>
              <a:t>Sejumlah</a:t>
            </a:r>
            <a:r>
              <a:rPr lang="en-US" dirty="0" smtClean="0"/>
              <a:t> </a:t>
            </a:r>
            <a:r>
              <a:rPr lang="en-US" dirty="0" err="1" smtClean="0"/>
              <a:t>Alternatif</a:t>
            </a:r>
            <a:r>
              <a:rPr lang="en-US" dirty="0" smtClean="0"/>
              <a:t> </a:t>
            </a:r>
          </a:p>
          <a:p>
            <a:pPr marL="0" indent="0">
              <a:buNone/>
            </a:pPr>
            <a:r>
              <a:rPr lang="en-US" dirty="0" err="1" smtClean="0"/>
              <a:t>Setelah</a:t>
            </a:r>
            <a:r>
              <a:rPr lang="en-US" dirty="0" smtClean="0"/>
              <a:t> </a:t>
            </a:r>
            <a:r>
              <a:rPr lang="en-US" dirty="0" err="1" smtClean="0"/>
              <a:t>permasalahan</a:t>
            </a:r>
            <a:r>
              <a:rPr lang="en-US" dirty="0" smtClean="0"/>
              <a:t> </a:t>
            </a:r>
            <a:r>
              <a:rPr lang="en-US" dirty="0" err="1" smtClean="0"/>
              <a:t>diidentifikasi</a:t>
            </a:r>
            <a:r>
              <a:rPr lang="en-US" dirty="0" smtClean="0"/>
              <a:t>, </a:t>
            </a:r>
            <a:r>
              <a:rPr lang="en-US" dirty="0" err="1" smtClean="0"/>
              <a:t>kemudian</a:t>
            </a:r>
            <a:r>
              <a:rPr lang="en-US" dirty="0" smtClean="0"/>
              <a:t> </a:t>
            </a:r>
            <a:r>
              <a:rPr lang="en-US" dirty="0" err="1" smtClean="0"/>
              <a:t>dikembangkan</a:t>
            </a:r>
            <a:r>
              <a:rPr lang="en-US" dirty="0" smtClean="0"/>
              <a:t> </a:t>
            </a:r>
            <a:r>
              <a:rPr lang="en-US" dirty="0" err="1" smtClean="0"/>
              <a:t>serangkaian</a:t>
            </a:r>
            <a:r>
              <a:rPr lang="en-US" dirty="0" smtClean="0"/>
              <a:t> </a:t>
            </a:r>
            <a:r>
              <a:rPr lang="en-US" dirty="0" err="1" smtClean="0"/>
              <a:t>alternatif</a:t>
            </a:r>
            <a:r>
              <a:rPr lang="en-US" dirty="0" smtClean="0"/>
              <a:t> </a:t>
            </a:r>
            <a:r>
              <a:rPr lang="en-US" dirty="0" err="1" smtClean="0"/>
              <a:t>untuk</a:t>
            </a:r>
            <a:r>
              <a:rPr lang="en-US" dirty="0" smtClean="0"/>
              <a:t> </a:t>
            </a:r>
            <a:r>
              <a:rPr lang="en-US" dirty="0" err="1" smtClean="0"/>
              <a:t>menyelesaikan</a:t>
            </a:r>
            <a:r>
              <a:rPr lang="en-US" dirty="0" smtClean="0"/>
              <a:t> </a:t>
            </a:r>
            <a:r>
              <a:rPr lang="en-US" dirty="0" err="1" smtClean="0"/>
              <a:t>permasalahan</a:t>
            </a:r>
            <a:r>
              <a:rPr lang="en-US" dirty="0" smtClean="0"/>
              <a:t> </a:t>
            </a:r>
            <a:endParaRPr lang="en-US" dirty="0"/>
          </a:p>
        </p:txBody>
      </p:sp>
    </p:spTree>
    <p:extLst>
      <p:ext uri="{BB962C8B-B14F-4D97-AF65-F5344CB8AC3E}">
        <p14:creationId xmlns:p14="http://schemas.microsoft.com/office/powerpoint/2010/main" val="14484048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88099"/>
            <a:ext cx="10515600" cy="5888864"/>
          </a:xfrm>
        </p:spPr>
        <p:txBody>
          <a:bodyPr>
            <a:normAutofit fontScale="77500" lnSpcReduction="20000"/>
          </a:bodyPr>
          <a:lstStyle/>
          <a:p>
            <a:pPr marL="0" indent="0">
              <a:buNone/>
            </a:pPr>
            <a:r>
              <a:rPr lang="en-US" dirty="0" smtClean="0"/>
              <a:t>4. </a:t>
            </a:r>
            <a:r>
              <a:rPr lang="en-US" dirty="0" err="1" smtClean="0"/>
              <a:t>Penilaian</a:t>
            </a:r>
            <a:r>
              <a:rPr lang="en-US" dirty="0" smtClean="0"/>
              <a:t> </a:t>
            </a:r>
            <a:r>
              <a:rPr lang="en-US" dirty="0" err="1" smtClean="0"/>
              <a:t>dan</a:t>
            </a:r>
            <a:r>
              <a:rPr lang="en-US" dirty="0" smtClean="0"/>
              <a:t> </a:t>
            </a:r>
            <a:r>
              <a:rPr lang="en-US" dirty="0" err="1" smtClean="0"/>
              <a:t>Pemilihan</a:t>
            </a:r>
            <a:r>
              <a:rPr lang="en-US" dirty="0" smtClean="0"/>
              <a:t> </a:t>
            </a:r>
            <a:r>
              <a:rPr lang="en-US" dirty="0" err="1" smtClean="0"/>
              <a:t>Alternatif</a:t>
            </a:r>
            <a:r>
              <a:rPr lang="en-US" dirty="0" smtClean="0"/>
              <a:t> </a:t>
            </a:r>
          </a:p>
          <a:p>
            <a:pPr marL="0" indent="0">
              <a:buNone/>
            </a:pPr>
            <a:r>
              <a:rPr lang="en-US" dirty="0" err="1" smtClean="0"/>
              <a:t>Setelah</a:t>
            </a:r>
            <a:r>
              <a:rPr lang="en-US" dirty="0" smtClean="0"/>
              <a:t> </a:t>
            </a:r>
            <a:r>
              <a:rPr lang="en-US" dirty="0" err="1" smtClean="0"/>
              <a:t>berbagai</a:t>
            </a:r>
            <a:r>
              <a:rPr lang="en-US" dirty="0" smtClean="0"/>
              <a:t> alternative </a:t>
            </a:r>
            <a:r>
              <a:rPr lang="en-US" dirty="0" err="1" smtClean="0"/>
              <a:t>diidentifikasi</a:t>
            </a:r>
            <a:r>
              <a:rPr lang="en-US" dirty="0" smtClean="0"/>
              <a:t>, </a:t>
            </a:r>
            <a:r>
              <a:rPr lang="en-US" dirty="0" err="1" smtClean="0"/>
              <a:t>kemudian</a:t>
            </a:r>
            <a:r>
              <a:rPr lang="en-US" dirty="0" smtClean="0"/>
              <a:t> </a:t>
            </a:r>
            <a:r>
              <a:rPr lang="en-US" dirty="0" err="1" smtClean="0"/>
              <a:t>dilakukan</a:t>
            </a:r>
            <a:r>
              <a:rPr lang="en-US" dirty="0" smtClean="0"/>
              <a:t> </a:t>
            </a:r>
            <a:r>
              <a:rPr lang="en-US" dirty="0" err="1" smtClean="0"/>
              <a:t>evaluasi</a:t>
            </a:r>
            <a:r>
              <a:rPr lang="en-US" dirty="0" smtClean="0"/>
              <a:t> </a:t>
            </a:r>
            <a:r>
              <a:rPr lang="en-US" dirty="0" err="1" smtClean="0"/>
              <a:t>terhadap</a:t>
            </a:r>
            <a:r>
              <a:rPr lang="en-US" dirty="0" smtClean="0"/>
              <a:t> </a:t>
            </a:r>
            <a:r>
              <a:rPr lang="en-US" dirty="0" err="1" smtClean="0"/>
              <a:t>masing</a:t>
            </a:r>
            <a:r>
              <a:rPr lang="en-US" dirty="0" smtClean="0"/>
              <a:t> </a:t>
            </a:r>
            <a:r>
              <a:rPr lang="en-US" dirty="0" err="1" smtClean="0"/>
              <a:t>masing</a:t>
            </a:r>
            <a:r>
              <a:rPr lang="en-US" dirty="0" smtClean="0"/>
              <a:t> alternative yang </a:t>
            </a:r>
            <a:r>
              <a:rPr lang="en-US" dirty="0" err="1" smtClean="0"/>
              <a:t>telah</a:t>
            </a:r>
            <a:r>
              <a:rPr lang="en-US" dirty="0" smtClean="0"/>
              <a:t> </a:t>
            </a:r>
            <a:r>
              <a:rPr lang="en-US" dirty="0" err="1" smtClean="0"/>
              <a:t>dikembangkan</a:t>
            </a:r>
            <a:r>
              <a:rPr lang="en-US" dirty="0" smtClean="0"/>
              <a:t> </a:t>
            </a:r>
            <a:r>
              <a:rPr lang="en-US" dirty="0" err="1" smtClean="0"/>
              <a:t>dan</a:t>
            </a:r>
            <a:r>
              <a:rPr lang="en-US" dirty="0" smtClean="0"/>
              <a:t> </a:t>
            </a:r>
            <a:r>
              <a:rPr lang="en-US" dirty="0" err="1" smtClean="0"/>
              <a:t>dipilih</a:t>
            </a:r>
            <a:r>
              <a:rPr lang="en-US" dirty="0" smtClean="0"/>
              <a:t> </a:t>
            </a:r>
            <a:r>
              <a:rPr lang="en-US" dirty="0" err="1" smtClean="0"/>
              <a:t>sebuah</a:t>
            </a:r>
            <a:r>
              <a:rPr lang="en-US" dirty="0" smtClean="0"/>
              <a:t> alternative </a:t>
            </a:r>
            <a:r>
              <a:rPr lang="en-US" dirty="0" err="1" smtClean="0"/>
              <a:t>terbaik</a:t>
            </a:r>
            <a:r>
              <a:rPr lang="en-US" dirty="0" smtClean="0"/>
              <a:t>.  Ada </a:t>
            </a:r>
            <a:r>
              <a:rPr lang="en-US" b="1" dirty="0" smtClean="0"/>
              <a:t>3 </a:t>
            </a:r>
            <a:r>
              <a:rPr lang="en-US" b="1" dirty="0" err="1" smtClean="0"/>
              <a:t>kondisi</a:t>
            </a:r>
            <a:r>
              <a:rPr lang="en-US" b="1" dirty="0" smtClean="0"/>
              <a:t> proses </a:t>
            </a:r>
            <a:r>
              <a:rPr lang="en-US" b="1" dirty="0" err="1" smtClean="0"/>
              <a:t>pengambilan</a:t>
            </a:r>
            <a:r>
              <a:rPr lang="en-US" b="1" dirty="0" smtClean="0"/>
              <a:t> </a:t>
            </a:r>
            <a:r>
              <a:rPr lang="en-US" b="1" dirty="0" err="1" smtClean="0"/>
              <a:t>keputusan</a:t>
            </a:r>
            <a:r>
              <a:rPr lang="en-US" b="1" dirty="0" smtClean="0"/>
              <a:t> </a:t>
            </a:r>
            <a:r>
              <a:rPr lang="en-US" dirty="0" smtClean="0"/>
              <a:t>yang </a:t>
            </a:r>
            <a:r>
              <a:rPr lang="en-US" dirty="0" err="1" smtClean="0"/>
              <a:t>dapat</a:t>
            </a:r>
            <a:r>
              <a:rPr lang="en-US" dirty="0" smtClean="0"/>
              <a:t> </a:t>
            </a:r>
            <a:r>
              <a:rPr lang="en-US" dirty="0" err="1" smtClean="0"/>
              <a:t>diidentifikasi</a:t>
            </a:r>
            <a:r>
              <a:rPr lang="en-US" dirty="0" smtClean="0"/>
              <a:t>, </a:t>
            </a:r>
            <a:r>
              <a:rPr lang="en-US" dirty="0" err="1" smtClean="0"/>
              <a:t>yaitu</a:t>
            </a:r>
            <a:r>
              <a:rPr lang="en-US" dirty="0" smtClean="0"/>
              <a:t>; </a:t>
            </a:r>
            <a:r>
              <a:rPr lang="en-US" b="1" i="1" dirty="0" err="1" smtClean="0"/>
              <a:t>Kepastian</a:t>
            </a:r>
            <a:r>
              <a:rPr lang="en-US" b="1" i="1" dirty="0" smtClean="0"/>
              <a:t>, </a:t>
            </a:r>
            <a:r>
              <a:rPr lang="en-US" b="1" i="1" dirty="0" err="1" smtClean="0"/>
              <a:t>Ketidakpastian</a:t>
            </a:r>
            <a:r>
              <a:rPr lang="en-US" b="1" i="1" dirty="0" smtClean="0"/>
              <a:t> </a:t>
            </a:r>
            <a:r>
              <a:rPr lang="en-US" b="1" i="1" dirty="0" err="1" smtClean="0"/>
              <a:t>dan</a:t>
            </a:r>
            <a:r>
              <a:rPr lang="en-US" b="1" i="1" dirty="0" smtClean="0"/>
              <a:t> </a:t>
            </a:r>
            <a:r>
              <a:rPr lang="en-US" b="1" i="1" dirty="0" err="1" smtClean="0"/>
              <a:t>Risiko</a:t>
            </a:r>
            <a:r>
              <a:rPr lang="en-US" b="1" i="1" dirty="0" smtClean="0"/>
              <a:t> </a:t>
            </a:r>
          </a:p>
          <a:p>
            <a:pPr marL="0" indent="0">
              <a:buNone/>
            </a:pPr>
            <a:endParaRPr lang="en-US" b="1" i="1" dirty="0"/>
          </a:p>
          <a:p>
            <a:pPr marL="0" indent="0">
              <a:buNone/>
            </a:pPr>
            <a:r>
              <a:rPr lang="en-US" dirty="0" smtClean="0"/>
              <a:t>5. </a:t>
            </a:r>
            <a:r>
              <a:rPr lang="en-US" dirty="0" err="1" smtClean="0"/>
              <a:t>Melaksanakan</a:t>
            </a:r>
            <a:r>
              <a:rPr lang="en-US" dirty="0" smtClean="0"/>
              <a:t> </a:t>
            </a:r>
            <a:r>
              <a:rPr lang="en-US" dirty="0" err="1" smtClean="0"/>
              <a:t>Keputusan</a:t>
            </a:r>
            <a:r>
              <a:rPr lang="en-US" dirty="0" smtClean="0"/>
              <a:t> </a:t>
            </a:r>
          </a:p>
          <a:p>
            <a:pPr marL="0" indent="0">
              <a:buNone/>
            </a:pPr>
            <a:r>
              <a:rPr lang="en-US" dirty="0" err="1" smtClean="0"/>
              <a:t>Jika</a:t>
            </a:r>
            <a:r>
              <a:rPr lang="en-US" dirty="0" smtClean="0"/>
              <a:t> </a:t>
            </a:r>
            <a:r>
              <a:rPr lang="en-US" dirty="0" err="1" smtClean="0"/>
              <a:t>salah</a:t>
            </a:r>
            <a:r>
              <a:rPr lang="en-US" dirty="0" smtClean="0"/>
              <a:t> </a:t>
            </a:r>
            <a:r>
              <a:rPr lang="en-US" dirty="0" err="1" smtClean="0"/>
              <a:t>satu</a:t>
            </a:r>
            <a:r>
              <a:rPr lang="en-US" dirty="0" smtClean="0"/>
              <a:t> </a:t>
            </a:r>
            <a:r>
              <a:rPr lang="en-US" dirty="0" err="1" smtClean="0"/>
              <a:t>dari</a:t>
            </a:r>
            <a:r>
              <a:rPr lang="en-US" dirty="0" smtClean="0"/>
              <a:t> alternative yang </a:t>
            </a:r>
            <a:r>
              <a:rPr lang="en-US" dirty="0" err="1" smtClean="0"/>
              <a:t>terbaik</a:t>
            </a:r>
            <a:r>
              <a:rPr lang="en-US" dirty="0" smtClean="0"/>
              <a:t> </a:t>
            </a:r>
            <a:r>
              <a:rPr lang="en-US" dirty="0" err="1" smtClean="0"/>
              <a:t>telah</a:t>
            </a:r>
            <a:r>
              <a:rPr lang="en-US" dirty="0" smtClean="0"/>
              <a:t> </a:t>
            </a:r>
            <a:r>
              <a:rPr lang="en-US" dirty="0" err="1" smtClean="0"/>
              <a:t>dipilih</a:t>
            </a:r>
            <a:r>
              <a:rPr lang="en-US" dirty="0" smtClean="0"/>
              <a:t>, </a:t>
            </a:r>
            <a:r>
              <a:rPr lang="en-US" dirty="0" err="1" smtClean="0"/>
              <a:t>maka</a:t>
            </a:r>
            <a:r>
              <a:rPr lang="en-US" dirty="0" smtClean="0"/>
              <a:t> </a:t>
            </a:r>
            <a:r>
              <a:rPr lang="en-US" dirty="0" err="1" smtClean="0"/>
              <a:t>keputusan</a:t>
            </a:r>
            <a:r>
              <a:rPr lang="en-US" dirty="0" smtClean="0"/>
              <a:t> </a:t>
            </a:r>
            <a:r>
              <a:rPr lang="en-US" dirty="0" err="1" smtClean="0"/>
              <a:t>tersebut</a:t>
            </a:r>
            <a:r>
              <a:rPr lang="en-US" dirty="0" smtClean="0"/>
              <a:t> </a:t>
            </a:r>
            <a:r>
              <a:rPr lang="en-US" dirty="0" err="1" smtClean="0"/>
              <a:t>kemudian</a:t>
            </a:r>
            <a:r>
              <a:rPr lang="en-US" dirty="0" smtClean="0"/>
              <a:t> </a:t>
            </a:r>
            <a:r>
              <a:rPr lang="en-US" dirty="0" err="1" smtClean="0"/>
              <a:t>harus</a:t>
            </a:r>
            <a:r>
              <a:rPr lang="en-US" dirty="0" smtClean="0"/>
              <a:t> </a:t>
            </a:r>
            <a:r>
              <a:rPr lang="en-US" dirty="0" err="1" smtClean="0"/>
              <a:t>diterapkan</a:t>
            </a:r>
            <a:r>
              <a:rPr lang="en-US" dirty="0" smtClean="0"/>
              <a:t>. </a:t>
            </a:r>
          </a:p>
          <a:p>
            <a:pPr marL="0" indent="0">
              <a:buNone/>
            </a:pPr>
            <a:endParaRPr lang="en-US" dirty="0"/>
          </a:p>
          <a:p>
            <a:pPr marL="0" indent="0">
              <a:buNone/>
            </a:pPr>
            <a:r>
              <a:rPr lang="en-US" dirty="0" smtClean="0"/>
              <a:t>6. </a:t>
            </a:r>
            <a:r>
              <a:rPr lang="en-US" dirty="0" err="1" smtClean="0"/>
              <a:t>Evaluasi</a:t>
            </a:r>
            <a:r>
              <a:rPr lang="en-US" dirty="0" smtClean="0"/>
              <a:t> </a:t>
            </a:r>
            <a:r>
              <a:rPr lang="en-US" dirty="0" err="1" smtClean="0"/>
              <a:t>dan</a:t>
            </a:r>
            <a:r>
              <a:rPr lang="en-US" dirty="0" smtClean="0"/>
              <a:t> </a:t>
            </a:r>
            <a:r>
              <a:rPr lang="en-US" dirty="0" err="1" smtClean="0"/>
              <a:t>Pengendalian</a:t>
            </a:r>
            <a:r>
              <a:rPr lang="en-US" dirty="0" smtClean="0"/>
              <a:t> </a:t>
            </a:r>
          </a:p>
          <a:p>
            <a:pPr marL="0" indent="0">
              <a:buNone/>
            </a:pPr>
            <a:r>
              <a:rPr lang="en-US" dirty="0" err="1" smtClean="0"/>
              <a:t>Setelah</a:t>
            </a:r>
            <a:r>
              <a:rPr lang="en-US" dirty="0" smtClean="0"/>
              <a:t> </a:t>
            </a:r>
            <a:r>
              <a:rPr lang="en-US" dirty="0" err="1" smtClean="0"/>
              <a:t>keputusan</a:t>
            </a:r>
            <a:r>
              <a:rPr lang="en-US" dirty="0" smtClean="0"/>
              <a:t> </a:t>
            </a:r>
            <a:r>
              <a:rPr lang="en-US" dirty="0" err="1" smtClean="0"/>
              <a:t>diterapkan</a:t>
            </a:r>
            <a:r>
              <a:rPr lang="en-US" dirty="0" smtClean="0"/>
              <a:t>, </a:t>
            </a:r>
            <a:r>
              <a:rPr lang="en-US" dirty="0" err="1" smtClean="0"/>
              <a:t>pengambil</a:t>
            </a:r>
            <a:r>
              <a:rPr lang="en-US" dirty="0" smtClean="0"/>
              <a:t> </a:t>
            </a:r>
            <a:r>
              <a:rPr lang="en-US" dirty="0" err="1" smtClean="0"/>
              <a:t>keputusan</a:t>
            </a:r>
            <a:r>
              <a:rPr lang="en-US" dirty="0" smtClean="0"/>
              <a:t> </a:t>
            </a:r>
            <a:r>
              <a:rPr lang="en-US" dirty="0" err="1" smtClean="0"/>
              <a:t>tidak</a:t>
            </a:r>
            <a:r>
              <a:rPr lang="en-US" dirty="0" smtClean="0"/>
              <a:t> </a:t>
            </a:r>
            <a:r>
              <a:rPr lang="en-US" dirty="0" err="1" smtClean="0"/>
              <a:t>dapat</a:t>
            </a:r>
            <a:r>
              <a:rPr lang="en-US" dirty="0" smtClean="0"/>
              <a:t> </a:t>
            </a:r>
            <a:r>
              <a:rPr lang="en-US" dirty="0" err="1" smtClean="0"/>
              <a:t>begitu</a:t>
            </a:r>
            <a:r>
              <a:rPr lang="en-US" dirty="0" smtClean="0"/>
              <a:t> </a:t>
            </a:r>
            <a:r>
              <a:rPr lang="en-US" dirty="0" err="1" smtClean="0"/>
              <a:t>saja</a:t>
            </a:r>
            <a:r>
              <a:rPr lang="en-US" dirty="0" smtClean="0"/>
              <a:t> </a:t>
            </a:r>
            <a:r>
              <a:rPr lang="en-US" dirty="0" err="1" smtClean="0"/>
              <a:t>menganggap</a:t>
            </a:r>
            <a:r>
              <a:rPr lang="en-US" dirty="0" smtClean="0"/>
              <a:t> </a:t>
            </a:r>
            <a:r>
              <a:rPr lang="en-US" dirty="0" err="1" smtClean="0"/>
              <a:t>bahwa</a:t>
            </a:r>
            <a:r>
              <a:rPr lang="en-US" dirty="0" smtClean="0"/>
              <a:t> </a:t>
            </a:r>
            <a:r>
              <a:rPr lang="en-US" dirty="0" err="1" smtClean="0"/>
              <a:t>hasil</a:t>
            </a:r>
            <a:r>
              <a:rPr lang="en-US" dirty="0" smtClean="0"/>
              <a:t> yang </a:t>
            </a:r>
            <a:r>
              <a:rPr lang="en-US" dirty="0" err="1" smtClean="0"/>
              <a:t>diinginkan</a:t>
            </a:r>
            <a:r>
              <a:rPr lang="en-US" dirty="0" smtClean="0"/>
              <a:t> </a:t>
            </a:r>
            <a:r>
              <a:rPr lang="en-US" dirty="0" err="1" smtClean="0"/>
              <a:t>akan</a:t>
            </a:r>
            <a:r>
              <a:rPr lang="en-US" dirty="0" smtClean="0"/>
              <a:t> </a:t>
            </a:r>
            <a:r>
              <a:rPr lang="en-US" dirty="0" err="1" smtClean="0"/>
              <a:t>tercapai</a:t>
            </a:r>
            <a:r>
              <a:rPr lang="en-US" dirty="0" smtClean="0"/>
              <a:t>. </a:t>
            </a:r>
            <a:r>
              <a:rPr lang="en-US" dirty="0" err="1" smtClean="0"/>
              <a:t>Mekanisme</a:t>
            </a:r>
            <a:r>
              <a:rPr lang="en-US" dirty="0" smtClean="0"/>
              <a:t> system </a:t>
            </a:r>
            <a:r>
              <a:rPr lang="en-US" dirty="0" err="1" smtClean="0"/>
              <a:t>pengendalian</a:t>
            </a:r>
            <a:r>
              <a:rPr lang="en-US" dirty="0" smtClean="0"/>
              <a:t> </a:t>
            </a:r>
            <a:r>
              <a:rPr lang="en-US" dirty="0" err="1" smtClean="0"/>
              <a:t>dan</a:t>
            </a:r>
            <a:r>
              <a:rPr lang="en-US" dirty="0" smtClean="0"/>
              <a:t> </a:t>
            </a:r>
            <a:r>
              <a:rPr lang="en-US" dirty="0" err="1" smtClean="0"/>
              <a:t>evaluasi</a:t>
            </a:r>
            <a:r>
              <a:rPr lang="en-US" dirty="0" smtClean="0"/>
              <a:t> </a:t>
            </a:r>
            <a:r>
              <a:rPr lang="en-US" dirty="0" err="1" smtClean="0"/>
              <a:t>perlu</a:t>
            </a:r>
            <a:r>
              <a:rPr lang="en-US" dirty="0" smtClean="0"/>
              <a:t> </a:t>
            </a:r>
            <a:r>
              <a:rPr lang="en-US" dirty="0" err="1" smtClean="0"/>
              <a:t>dilakukan</a:t>
            </a:r>
            <a:r>
              <a:rPr lang="en-US" dirty="0" smtClean="0"/>
              <a:t> agar </a:t>
            </a:r>
            <a:r>
              <a:rPr lang="en-US" dirty="0" err="1" smtClean="0"/>
              <a:t>apa</a:t>
            </a:r>
            <a:r>
              <a:rPr lang="en-US" dirty="0" smtClean="0"/>
              <a:t> yang </a:t>
            </a:r>
            <a:r>
              <a:rPr lang="en-US" dirty="0" err="1" smtClean="0"/>
              <a:t>diharapkan</a:t>
            </a:r>
            <a:r>
              <a:rPr lang="en-US" dirty="0" smtClean="0"/>
              <a:t> </a:t>
            </a:r>
            <a:r>
              <a:rPr lang="en-US" dirty="0" err="1" smtClean="0"/>
              <a:t>dari</a:t>
            </a:r>
            <a:r>
              <a:rPr lang="en-US" dirty="0" smtClean="0"/>
              <a:t> </a:t>
            </a:r>
            <a:r>
              <a:rPr lang="en-US" dirty="0" err="1" smtClean="0"/>
              <a:t>keputusan</a:t>
            </a:r>
            <a:r>
              <a:rPr lang="en-US" dirty="0" smtClean="0"/>
              <a:t> </a:t>
            </a:r>
            <a:r>
              <a:rPr lang="en-US" dirty="0" err="1" smtClean="0"/>
              <a:t>tersebut</a:t>
            </a:r>
            <a:r>
              <a:rPr lang="en-US" dirty="0" smtClean="0"/>
              <a:t> </a:t>
            </a:r>
            <a:r>
              <a:rPr lang="en-US" dirty="0" err="1" smtClean="0"/>
              <a:t>dapat</a:t>
            </a:r>
            <a:r>
              <a:rPr lang="en-US" dirty="0" smtClean="0"/>
              <a:t> </a:t>
            </a:r>
            <a:r>
              <a:rPr lang="en-US" dirty="0" err="1" smtClean="0"/>
              <a:t>terealisir</a:t>
            </a:r>
            <a:r>
              <a:rPr lang="en-US" dirty="0" smtClean="0"/>
              <a:t>.</a:t>
            </a:r>
          </a:p>
        </p:txBody>
      </p:sp>
    </p:spTree>
    <p:extLst>
      <p:ext uri="{BB962C8B-B14F-4D97-AF65-F5344CB8AC3E}">
        <p14:creationId xmlns:p14="http://schemas.microsoft.com/office/powerpoint/2010/main" val="24035539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49900"/>
          </a:xfrm>
        </p:spPr>
        <p:txBody>
          <a:bodyPr/>
          <a:lstStyle/>
          <a:p>
            <a:r>
              <a:rPr lang="en-US" u="sng" dirty="0" err="1" smtClean="0"/>
              <a:t>Jenis-Jenis</a:t>
            </a:r>
            <a:r>
              <a:rPr lang="en-US" u="sng" dirty="0" smtClean="0"/>
              <a:t> </a:t>
            </a:r>
            <a:r>
              <a:rPr lang="en-US" u="sng" dirty="0" err="1" smtClean="0"/>
              <a:t>Keputusan</a:t>
            </a:r>
            <a:endParaRPr lang="en-US" u="sng" dirty="0"/>
          </a:p>
        </p:txBody>
      </p:sp>
      <p:sp>
        <p:nvSpPr>
          <p:cNvPr id="3" name="Content Placeholder 2"/>
          <p:cNvSpPr>
            <a:spLocks noGrp="1"/>
          </p:cNvSpPr>
          <p:nvPr>
            <p:ph idx="1"/>
          </p:nvPr>
        </p:nvSpPr>
        <p:spPr>
          <a:xfrm>
            <a:off x="838200" y="1478071"/>
            <a:ext cx="10515600" cy="4698892"/>
          </a:xfrm>
        </p:spPr>
        <p:txBody>
          <a:bodyPr>
            <a:normAutofit fontScale="77500" lnSpcReduction="20000"/>
          </a:bodyPr>
          <a:lstStyle/>
          <a:p>
            <a:pPr>
              <a:buFont typeface="Wingdings" panose="05000000000000000000" pitchFamily="2" charset="2"/>
              <a:buChar char="Ø"/>
            </a:pPr>
            <a:r>
              <a:rPr lang="en-US" dirty="0" err="1" smtClean="0"/>
              <a:t>Keputusan</a:t>
            </a:r>
            <a:r>
              <a:rPr lang="en-US" dirty="0" smtClean="0"/>
              <a:t> Yang </a:t>
            </a:r>
            <a:r>
              <a:rPr lang="en-US" dirty="0" err="1" smtClean="0"/>
              <a:t>Diprogram</a:t>
            </a:r>
            <a:r>
              <a:rPr lang="en-US" dirty="0" smtClean="0"/>
              <a:t> </a:t>
            </a:r>
          </a:p>
          <a:p>
            <a:pPr marL="0" indent="0">
              <a:buNone/>
            </a:pPr>
            <a:r>
              <a:rPr lang="en-US" dirty="0" err="1" smtClean="0"/>
              <a:t>Keputusan</a:t>
            </a:r>
            <a:r>
              <a:rPr lang="en-US" dirty="0" smtClean="0"/>
              <a:t> yang deprogram </a:t>
            </a:r>
            <a:r>
              <a:rPr lang="en-US" dirty="0" err="1" smtClean="0"/>
              <a:t>merupakan</a:t>
            </a:r>
            <a:r>
              <a:rPr lang="en-US" dirty="0" smtClean="0"/>
              <a:t> </a:t>
            </a:r>
            <a:r>
              <a:rPr lang="en-US" dirty="0" err="1" smtClean="0"/>
              <a:t>keputusan</a:t>
            </a:r>
            <a:r>
              <a:rPr lang="en-US" dirty="0" smtClean="0"/>
              <a:t> yang </a:t>
            </a:r>
            <a:r>
              <a:rPr lang="en-US" dirty="0" err="1" smtClean="0"/>
              <a:t>bersifat</a:t>
            </a:r>
            <a:r>
              <a:rPr lang="en-US" dirty="0" smtClean="0"/>
              <a:t> </a:t>
            </a:r>
            <a:r>
              <a:rPr lang="en-US" dirty="0" err="1" smtClean="0"/>
              <a:t>rutin</a:t>
            </a:r>
            <a:r>
              <a:rPr lang="en-US" dirty="0" smtClean="0"/>
              <a:t> </a:t>
            </a:r>
            <a:r>
              <a:rPr lang="en-US" dirty="0" err="1" smtClean="0"/>
              <a:t>dan</a:t>
            </a:r>
            <a:r>
              <a:rPr lang="en-US" dirty="0" smtClean="0"/>
              <a:t> </a:t>
            </a:r>
            <a:r>
              <a:rPr lang="en-US" dirty="0" err="1" smtClean="0"/>
              <a:t>dilakukan</a:t>
            </a:r>
            <a:r>
              <a:rPr lang="en-US" dirty="0" smtClean="0"/>
              <a:t> </a:t>
            </a:r>
            <a:r>
              <a:rPr lang="en-US" dirty="0" err="1" smtClean="0"/>
              <a:t>secara</a:t>
            </a:r>
            <a:r>
              <a:rPr lang="en-US" dirty="0" smtClean="0"/>
              <a:t> </a:t>
            </a:r>
            <a:r>
              <a:rPr lang="en-US" dirty="0" err="1" smtClean="0"/>
              <a:t>berulang</a:t>
            </a:r>
            <a:r>
              <a:rPr lang="en-US" dirty="0" smtClean="0"/>
              <a:t> </a:t>
            </a:r>
            <a:r>
              <a:rPr lang="en-US" dirty="0" err="1" smtClean="0"/>
              <a:t>ulang</a:t>
            </a:r>
            <a:r>
              <a:rPr lang="en-US" dirty="0" smtClean="0"/>
              <a:t> </a:t>
            </a:r>
            <a:r>
              <a:rPr lang="en-US" dirty="0" err="1" smtClean="0"/>
              <a:t>sehingga</a:t>
            </a:r>
            <a:r>
              <a:rPr lang="en-US" dirty="0" smtClean="0"/>
              <a:t> </a:t>
            </a:r>
            <a:r>
              <a:rPr lang="en-US" dirty="0" err="1" smtClean="0"/>
              <a:t>dapat</a:t>
            </a:r>
            <a:r>
              <a:rPr lang="en-US" dirty="0" smtClean="0"/>
              <a:t> </a:t>
            </a:r>
            <a:r>
              <a:rPr lang="en-US" dirty="0" err="1" smtClean="0"/>
              <a:t>dikembangkan</a:t>
            </a:r>
            <a:r>
              <a:rPr lang="en-US" dirty="0" smtClean="0"/>
              <a:t> </a:t>
            </a:r>
            <a:r>
              <a:rPr lang="en-US" dirty="0" err="1" smtClean="0"/>
              <a:t>suatu</a:t>
            </a:r>
            <a:r>
              <a:rPr lang="en-US" dirty="0" smtClean="0"/>
              <a:t> </a:t>
            </a:r>
            <a:r>
              <a:rPr lang="en-US" dirty="0" err="1" smtClean="0"/>
              <a:t>prosedur</a:t>
            </a:r>
            <a:r>
              <a:rPr lang="en-US" dirty="0" smtClean="0"/>
              <a:t> </a:t>
            </a:r>
            <a:r>
              <a:rPr lang="en-US" dirty="0" err="1" smtClean="0"/>
              <a:t>tertentu</a:t>
            </a:r>
            <a:r>
              <a:rPr lang="en-US" dirty="0" smtClean="0"/>
              <a:t>. </a:t>
            </a:r>
            <a:r>
              <a:rPr lang="en-US" dirty="0" err="1" smtClean="0"/>
              <a:t>Keputusan</a:t>
            </a:r>
            <a:r>
              <a:rPr lang="en-US" dirty="0" smtClean="0"/>
              <a:t> yang </a:t>
            </a:r>
            <a:r>
              <a:rPr lang="en-US" dirty="0" err="1" smtClean="0"/>
              <a:t>diprogram</a:t>
            </a:r>
            <a:r>
              <a:rPr lang="en-US" dirty="0" smtClean="0"/>
              <a:t> </a:t>
            </a:r>
            <a:r>
              <a:rPr lang="en-US" dirty="0" err="1" smtClean="0"/>
              <a:t>terjadi</a:t>
            </a:r>
            <a:r>
              <a:rPr lang="en-US" dirty="0" smtClean="0"/>
              <a:t> </a:t>
            </a:r>
            <a:r>
              <a:rPr lang="en-US" dirty="0" err="1" smtClean="0"/>
              <a:t>jika</a:t>
            </a:r>
            <a:r>
              <a:rPr lang="en-US" dirty="0" smtClean="0"/>
              <a:t> </a:t>
            </a:r>
            <a:r>
              <a:rPr lang="en-US" dirty="0" err="1" smtClean="0"/>
              <a:t>permasalahan</a:t>
            </a:r>
            <a:r>
              <a:rPr lang="en-US" dirty="0" smtClean="0"/>
              <a:t> </a:t>
            </a:r>
            <a:r>
              <a:rPr lang="en-US" dirty="0" err="1" smtClean="0"/>
              <a:t>terstruktur</a:t>
            </a:r>
            <a:r>
              <a:rPr lang="en-US" dirty="0" smtClean="0"/>
              <a:t> </a:t>
            </a:r>
            <a:r>
              <a:rPr lang="en-US" dirty="0" err="1" smtClean="0"/>
              <a:t>dengan</a:t>
            </a:r>
            <a:r>
              <a:rPr lang="en-US" dirty="0" smtClean="0"/>
              <a:t> </a:t>
            </a:r>
            <a:r>
              <a:rPr lang="en-US" dirty="0" err="1" smtClean="0"/>
              <a:t>baik</a:t>
            </a:r>
            <a:r>
              <a:rPr lang="en-US" dirty="0" smtClean="0"/>
              <a:t> </a:t>
            </a:r>
            <a:r>
              <a:rPr lang="en-US" dirty="0" err="1" smtClean="0"/>
              <a:t>dan</a:t>
            </a:r>
            <a:r>
              <a:rPr lang="en-US" dirty="0" smtClean="0"/>
              <a:t> orang </a:t>
            </a:r>
            <a:r>
              <a:rPr lang="en-US" dirty="0" err="1" smtClean="0"/>
              <a:t>orang</a:t>
            </a:r>
            <a:r>
              <a:rPr lang="en-US" dirty="0" smtClean="0"/>
              <a:t> </a:t>
            </a:r>
            <a:r>
              <a:rPr lang="en-US" dirty="0" err="1" smtClean="0"/>
              <a:t>tahu</a:t>
            </a:r>
            <a:r>
              <a:rPr lang="en-US" dirty="0" smtClean="0"/>
              <a:t> </a:t>
            </a:r>
            <a:r>
              <a:rPr lang="en-US" dirty="0" err="1" smtClean="0"/>
              <a:t>bagimana</a:t>
            </a:r>
            <a:r>
              <a:rPr lang="en-US" dirty="0" smtClean="0"/>
              <a:t> </a:t>
            </a:r>
            <a:r>
              <a:rPr lang="en-US" dirty="0" err="1" smtClean="0"/>
              <a:t>mencapainya</a:t>
            </a:r>
            <a:r>
              <a:rPr lang="en-US" dirty="0" smtClean="0"/>
              <a:t>.</a:t>
            </a:r>
          </a:p>
          <a:p>
            <a:pPr marL="0" indent="0">
              <a:buNone/>
            </a:pPr>
            <a:endParaRPr lang="en-US" dirty="0"/>
          </a:p>
          <a:p>
            <a:pPr>
              <a:buFont typeface="Wingdings" panose="05000000000000000000" pitchFamily="2" charset="2"/>
              <a:buChar char="Ø"/>
            </a:pPr>
            <a:r>
              <a:rPr lang="en-US" dirty="0" err="1" smtClean="0"/>
              <a:t>Keputusan</a:t>
            </a:r>
            <a:r>
              <a:rPr lang="en-US" dirty="0" smtClean="0"/>
              <a:t> </a:t>
            </a:r>
            <a:r>
              <a:rPr lang="en-US" dirty="0" err="1" smtClean="0"/>
              <a:t>Tidak</a:t>
            </a:r>
            <a:r>
              <a:rPr lang="en-US" dirty="0" smtClean="0"/>
              <a:t> </a:t>
            </a:r>
            <a:r>
              <a:rPr lang="en-US" dirty="0" err="1" smtClean="0"/>
              <a:t>Diprogram</a:t>
            </a:r>
            <a:r>
              <a:rPr lang="en-US" dirty="0" smtClean="0"/>
              <a:t> </a:t>
            </a:r>
          </a:p>
          <a:p>
            <a:pPr marL="0" indent="0">
              <a:buNone/>
            </a:pPr>
            <a:r>
              <a:rPr lang="en-US" dirty="0" err="1" smtClean="0"/>
              <a:t>Keputusan</a:t>
            </a:r>
            <a:r>
              <a:rPr lang="en-US" dirty="0" smtClean="0"/>
              <a:t> yang </a:t>
            </a:r>
            <a:r>
              <a:rPr lang="en-US" dirty="0" err="1" smtClean="0"/>
              <a:t>tidak</a:t>
            </a:r>
            <a:r>
              <a:rPr lang="en-US" dirty="0" smtClean="0"/>
              <a:t> </a:t>
            </a:r>
            <a:r>
              <a:rPr lang="en-US" dirty="0" err="1" smtClean="0"/>
              <a:t>diprogram</a:t>
            </a:r>
            <a:r>
              <a:rPr lang="en-US" dirty="0" smtClean="0"/>
              <a:t> </a:t>
            </a:r>
            <a:r>
              <a:rPr lang="en-US" dirty="0" err="1" smtClean="0"/>
              <a:t>adalah</a:t>
            </a:r>
            <a:r>
              <a:rPr lang="en-US" dirty="0" smtClean="0"/>
              <a:t> </a:t>
            </a:r>
            <a:r>
              <a:rPr lang="en-US" dirty="0" err="1" smtClean="0"/>
              <a:t>keputusan</a:t>
            </a:r>
            <a:r>
              <a:rPr lang="en-US" dirty="0" smtClean="0"/>
              <a:t> </a:t>
            </a:r>
            <a:r>
              <a:rPr lang="en-US" dirty="0" err="1" smtClean="0"/>
              <a:t>baru</a:t>
            </a:r>
            <a:r>
              <a:rPr lang="en-US" dirty="0" smtClean="0"/>
              <a:t>, </a:t>
            </a:r>
            <a:r>
              <a:rPr lang="en-US" dirty="0" err="1" smtClean="0"/>
              <a:t>tidak</a:t>
            </a:r>
            <a:r>
              <a:rPr lang="en-US" dirty="0" smtClean="0"/>
              <a:t> </a:t>
            </a:r>
            <a:r>
              <a:rPr lang="en-US" dirty="0" err="1" smtClean="0"/>
              <a:t>terstruktur</a:t>
            </a:r>
            <a:r>
              <a:rPr lang="en-US" dirty="0" smtClean="0"/>
              <a:t> </a:t>
            </a:r>
            <a:r>
              <a:rPr lang="en-US" dirty="0" err="1" smtClean="0"/>
              <a:t>dan</a:t>
            </a:r>
            <a:r>
              <a:rPr lang="en-US" dirty="0" smtClean="0"/>
              <a:t> </a:t>
            </a:r>
            <a:r>
              <a:rPr lang="en-US" dirty="0" err="1" smtClean="0"/>
              <a:t>tidak</a:t>
            </a:r>
            <a:r>
              <a:rPr lang="en-US" dirty="0" smtClean="0"/>
              <a:t> </a:t>
            </a:r>
            <a:r>
              <a:rPr lang="en-US" dirty="0" err="1" smtClean="0"/>
              <a:t>dapat</a:t>
            </a:r>
            <a:r>
              <a:rPr lang="en-US" dirty="0" smtClean="0"/>
              <a:t> </a:t>
            </a:r>
            <a:r>
              <a:rPr lang="en-US" dirty="0" err="1" smtClean="0"/>
              <a:t>diperkirakan</a:t>
            </a:r>
            <a:r>
              <a:rPr lang="en-US" dirty="0" smtClean="0"/>
              <a:t> </a:t>
            </a:r>
            <a:r>
              <a:rPr lang="en-US" dirty="0" err="1" smtClean="0"/>
              <a:t>sebelumnya</a:t>
            </a:r>
            <a:r>
              <a:rPr lang="en-US" dirty="0" smtClean="0"/>
              <a:t>. </a:t>
            </a:r>
            <a:r>
              <a:rPr lang="en-US" dirty="0" err="1" smtClean="0"/>
              <a:t>Keputusan</a:t>
            </a:r>
            <a:r>
              <a:rPr lang="en-US" dirty="0" smtClean="0"/>
              <a:t> yang </a:t>
            </a:r>
            <a:r>
              <a:rPr lang="en-US" dirty="0" err="1" smtClean="0"/>
              <a:t>tidak</a:t>
            </a:r>
            <a:r>
              <a:rPr lang="en-US" dirty="0" smtClean="0"/>
              <a:t> deprogram </a:t>
            </a:r>
            <a:r>
              <a:rPr lang="en-US" dirty="0" err="1" smtClean="0"/>
              <a:t>ada</a:t>
            </a:r>
            <a:r>
              <a:rPr lang="en-US" dirty="0" smtClean="0"/>
              <a:t> </a:t>
            </a:r>
            <a:r>
              <a:rPr lang="en-US" dirty="0" err="1" smtClean="0"/>
              <a:t>karena</a:t>
            </a:r>
            <a:r>
              <a:rPr lang="en-US" dirty="0" smtClean="0"/>
              <a:t> </a:t>
            </a:r>
            <a:r>
              <a:rPr lang="en-US" dirty="0" err="1" smtClean="0"/>
              <a:t>timbulnya</a:t>
            </a:r>
            <a:r>
              <a:rPr lang="en-US" dirty="0" smtClean="0"/>
              <a:t> </a:t>
            </a:r>
            <a:r>
              <a:rPr lang="en-US" dirty="0" err="1" smtClean="0"/>
              <a:t>permasalahan</a:t>
            </a:r>
            <a:r>
              <a:rPr lang="en-US" dirty="0" smtClean="0"/>
              <a:t> yang </a:t>
            </a:r>
            <a:r>
              <a:rPr lang="en-US" dirty="0" err="1" smtClean="0"/>
              <a:t>belum</a:t>
            </a:r>
            <a:r>
              <a:rPr lang="en-US" dirty="0" smtClean="0"/>
              <a:t> </a:t>
            </a:r>
            <a:r>
              <a:rPr lang="en-US" dirty="0" err="1" smtClean="0"/>
              <a:t>pernah</a:t>
            </a:r>
            <a:r>
              <a:rPr lang="en-US" dirty="0" smtClean="0"/>
              <a:t> </a:t>
            </a:r>
            <a:r>
              <a:rPr lang="en-US" dirty="0" err="1" smtClean="0"/>
              <a:t>terjadi</a:t>
            </a:r>
            <a:r>
              <a:rPr lang="en-US" dirty="0" smtClean="0"/>
              <a:t>, </a:t>
            </a:r>
            <a:r>
              <a:rPr lang="en-US" dirty="0" err="1" smtClean="0"/>
              <a:t>permasalahan</a:t>
            </a:r>
            <a:r>
              <a:rPr lang="en-US" dirty="0" smtClean="0"/>
              <a:t> yang </a:t>
            </a:r>
            <a:r>
              <a:rPr lang="en-US" dirty="0" err="1" smtClean="0"/>
              <a:t>sangat</a:t>
            </a:r>
            <a:r>
              <a:rPr lang="en-US" dirty="0" smtClean="0"/>
              <a:t> </a:t>
            </a:r>
            <a:r>
              <a:rPr lang="en-US" dirty="0" err="1" smtClean="0"/>
              <a:t>kompleks</a:t>
            </a:r>
            <a:r>
              <a:rPr lang="en-US" dirty="0" smtClean="0"/>
              <a:t> </a:t>
            </a:r>
            <a:r>
              <a:rPr lang="en-US" dirty="0" err="1" smtClean="0"/>
              <a:t>dan</a:t>
            </a:r>
            <a:r>
              <a:rPr lang="en-US" dirty="0" smtClean="0"/>
              <a:t> </a:t>
            </a:r>
            <a:r>
              <a:rPr lang="en-US" dirty="0" err="1" smtClean="0"/>
              <a:t>penting</a:t>
            </a:r>
            <a:r>
              <a:rPr lang="en-US" dirty="0" smtClean="0"/>
              <a:t>.</a:t>
            </a:r>
            <a:endParaRPr lang="en-US" dirty="0"/>
          </a:p>
        </p:txBody>
      </p:sp>
    </p:spTree>
    <p:extLst>
      <p:ext uri="{BB962C8B-B14F-4D97-AF65-F5344CB8AC3E}">
        <p14:creationId xmlns:p14="http://schemas.microsoft.com/office/powerpoint/2010/main" val="18249975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err="1" smtClean="0"/>
              <a:t>Faktor</a:t>
            </a:r>
            <a:r>
              <a:rPr lang="en-US" sz="4000" dirty="0" smtClean="0"/>
              <a:t> Individual </a:t>
            </a:r>
            <a:r>
              <a:rPr lang="en-US" sz="4000" dirty="0" err="1" smtClean="0"/>
              <a:t>Dalam</a:t>
            </a:r>
            <a:r>
              <a:rPr lang="en-US" sz="4000" dirty="0" smtClean="0"/>
              <a:t> </a:t>
            </a:r>
            <a:r>
              <a:rPr lang="en-US" sz="4000" dirty="0" err="1" smtClean="0"/>
              <a:t>Pengambilan</a:t>
            </a:r>
            <a:r>
              <a:rPr lang="en-US" sz="4000" dirty="0" smtClean="0"/>
              <a:t> </a:t>
            </a:r>
            <a:r>
              <a:rPr lang="en-US" sz="4000" dirty="0" err="1" smtClean="0"/>
              <a:t>Keputusan</a:t>
            </a:r>
            <a:endParaRPr lang="en-US" sz="4000"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err="1" smtClean="0"/>
              <a:t>Dalam</a:t>
            </a:r>
            <a:r>
              <a:rPr lang="en-US" dirty="0" smtClean="0"/>
              <a:t> </a:t>
            </a:r>
            <a:r>
              <a:rPr lang="en-US" dirty="0" err="1" smtClean="0"/>
              <a:t>mengambil</a:t>
            </a:r>
            <a:r>
              <a:rPr lang="en-US" dirty="0" smtClean="0"/>
              <a:t> </a:t>
            </a:r>
            <a:r>
              <a:rPr lang="en-US" dirty="0" err="1" smtClean="0"/>
              <a:t>sebuah</a:t>
            </a:r>
            <a:r>
              <a:rPr lang="en-US" dirty="0" smtClean="0"/>
              <a:t> </a:t>
            </a:r>
            <a:r>
              <a:rPr lang="en-US" dirty="0" err="1" smtClean="0"/>
              <a:t>keputusan</a:t>
            </a:r>
            <a:r>
              <a:rPr lang="en-US" dirty="0" smtClean="0"/>
              <a:t> </a:t>
            </a:r>
            <a:r>
              <a:rPr lang="en-US" dirty="0" err="1" smtClean="0"/>
              <a:t>individu</a:t>
            </a:r>
            <a:r>
              <a:rPr lang="en-US" dirty="0" smtClean="0"/>
              <a:t> </a:t>
            </a:r>
            <a:r>
              <a:rPr lang="en-US" dirty="0" err="1" smtClean="0"/>
              <a:t>dipengaruhi</a:t>
            </a:r>
            <a:r>
              <a:rPr lang="en-US" dirty="0" smtClean="0"/>
              <a:t> </a:t>
            </a:r>
            <a:r>
              <a:rPr lang="en-US" dirty="0" err="1" smtClean="0"/>
              <a:t>oleh</a:t>
            </a:r>
            <a:r>
              <a:rPr lang="en-US" dirty="0" smtClean="0"/>
              <a:t> 3 factor </a:t>
            </a:r>
            <a:r>
              <a:rPr lang="en-US" dirty="0" err="1" smtClean="0"/>
              <a:t>utama</a:t>
            </a:r>
            <a:r>
              <a:rPr lang="en-US" dirty="0" smtClean="0"/>
              <a:t> </a:t>
            </a:r>
            <a:r>
              <a:rPr lang="en-US" dirty="0" err="1" smtClean="0"/>
              <a:t>yaitu</a:t>
            </a:r>
            <a:r>
              <a:rPr lang="en-US" dirty="0" smtClean="0"/>
              <a:t>; </a:t>
            </a:r>
          </a:p>
          <a:p>
            <a:pPr marL="0" indent="0">
              <a:buNone/>
            </a:pPr>
            <a:r>
              <a:rPr lang="en-US" dirty="0" smtClean="0"/>
              <a:t>1. </a:t>
            </a:r>
            <a:r>
              <a:rPr lang="en-US" dirty="0" err="1" smtClean="0"/>
              <a:t>Nilai</a:t>
            </a:r>
            <a:r>
              <a:rPr lang="en-US" dirty="0" smtClean="0"/>
              <a:t> </a:t>
            </a:r>
            <a:r>
              <a:rPr lang="en-US" dirty="0" err="1" smtClean="0"/>
              <a:t>individu</a:t>
            </a:r>
            <a:r>
              <a:rPr lang="en-US" dirty="0" smtClean="0"/>
              <a:t> </a:t>
            </a:r>
            <a:r>
              <a:rPr lang="en-US" dirty="0" err="1" smtClean="0"/>
              <a:t>pengambil</a:t>
            </a:r>
            <a:r>
              <a:rPr lang="en-US" dirty="0" smtClean="0"/>
              <a:t> </a:t>
            </a:r>
            <a:r>
              <a:rPr lang="en-US" dirty="0" err="1" smtClean="0"/>
              <a:t>keputusan</a:t>
            </a:r>
            <a:r>
              <a:rPr lang="en-US" dirty="0" smtClean="0"/>
              <a:t> </a:t>
            </a:r>
          </a:p>
          <a:p>
            <a:pPr marL="0" indent="0">
              <a:buNone/>
            </a:pPr>
            <a:r>
              <a:rPr lang="en-US" dirty="0" err="1" smtClean="0"/>
              <a:t>Nilai</a:t>
            </a:r>
            <a:r>
              <a:rPr lang="en-US" dirty="0" smtClean="0"/>
              <a:t> </a:t>
            </a:r>
            <a:r>
              <a:rPr lang="en-US" dirty="0" err="1" smtClean="0"/>
              <a:t>nilai</a:t>
            </a:r>
            <a:r>
              <a:rPr lang="en-US" dirty="0" smtClean="0"/>
              <a:t> </a:t>
            </a:r>
            <a:r>
              <a:rPr lang="en-US" dirty="0" err="1" smtClean="0"/>
              <a:t>individu</a:t>
            </a:r>
            <a:r>
              <a:rPr lang="en-US" dirty="0" smtClean="0"/>
              <a:t> </a:t>
            </a:r>
            <a:r>
              <a:rPr lang="en-US" dirty="0" err="1" smtClean="0"/>
              <a:t>pengambil</a:t>
            </a:r>
            <a:r>
              <a:rPr lang="en-US" dirty="0" smtClean="0"/>
              <a:t> </a:t>
            </a:r>
            <a:r>
              <a:rPr lang="en-US" dirty="0" err="1" smtClean="0"/>
              <a:t>keputusan</a:t>
            </a:r>
            <a:r>
              <a:rPr lang="en-US" dirty="0" smtClean="0"/>
              <a:t> </a:t>
            </a:r>
            <a:r>
              <a:rPr lang="en-US" dirty="0" err="1" smtClean="0"/>
              <a:t>merupakan</a:t>
            </a:r>
            <a:r>
              <a:rPr lang="en-US" dirty="0" smtClean="0"/>
              <a:t> </a:t>
            </a:r>
            <a:r>
              <a:rPr lang="en-US" dirty="0" err="1" smtClean="0"/>
              <a:t>keyakinan</a:t>
            </a:r>
            <a:r>
              <a:rPr lang="en-US" dirty="0" smtClean="0"/>
              <a:t> </a:t>
            </a:r>
            <a:r>
              <a:rPr lang="en-US" dirty="0" err="1" smtClean="0"/>
              <a:t>dasar</a:t>
            </a:r>
            <a:r>
              <a:rPr lang="en-US" dirty="0" smtClean="0"/>
              <a:t> yang </a:t>
            </a:r>
            <a:r>
              <a:rPr lang="en-US" dirty="0" err="1" smtClean="0"/>
              <a:t>digunakan</a:t>
            </a:r>
            <a:r>
              <a:rPr lang="en-US" dirty="0" smtClean="0"/>
              <a:t> </a:t>
            </a:r>
            <a:r>
              <a:rPr lang="en-US" dirty="0" err="1" smtClean="0"/>
              <a:t>bila</a:t>
            </a:r>
            <a:r>
              <a:rPr lang="en-US" dirty="0" smtClean="0"/>
              <a:t> </a:t>
            </a:r>
            <a:r>
              <a:rPr lang="en-US" dirty="0" err="1" smtClean="0"/>
              <a:t>menghadapi</a:t>
            </a:r>
            <a:r>
              <a:rPr lang="en-US" dirty="0" smtClean="0"/>
              <a:t> </a:t>
            </a:r>
            <a:r>
              <a:rPr lang="en-US" dirty="0" err="1" smtClean="0"/>
              <a:t>suatu</a:t>
            </a:r>
            <a:r>
              <a:rPr lang="en-US" dirty="0" smtClean="0"/>
              <a:t> </a:t>
            </a:r>
            <a:r>
              <a:rPr lang="en-US" dirty="0" err="1" smtClean="0"/>
              <a:t>permasalahan</a:t>
            </a:r>
            <a:r>
              <a:rPr lang="en-US" dirty="0" smtClean="0"/>
              <a:t>. </a:t>
            </a:r>
            <a:r>
              <a:rPr lang="en-US" dirty="0" err="1" smtClean="0"/>
              <a:t>Nilai</a:t>
            </a:r>
            <a:r>
              <a:rPr lang="en-US" dirty="0" smtClean="0"/>
              <a:t> </a:t>
            </a:r>
            <a:r>
              <a:rPr lang="en-US" dirty="0" err="1" smtClean="0"/>
              <a:t>tersebut</a:t>
            </a:r>
            <a:r>
              <a:rPr lang="en-US" dirty="0" smtClean="0"/>
              <a:t> </a:t>
            </a:r>
            <a:r>
              <a:rPr lang="en-US" dirty="0" err="1" smtClean="0"/>
              <a:t>tertanam</a:t>
            </a:r>
            <a:r>
              <a:rPr lang="en-US" dirty="0" smtClean="0"/>
              <a:t> </a:t>
            </a:r>
            <a:r>
              <a:rPr lang="en-US" dirty="0" err="1" smtClean="0"/>
              <a:t>sejak</a:t>
            </a:r>
            <a:r>
              <a:rPr lang="en-US" dirty="0" smtClean="0"/>
              <a:t> </a:t>
            </a:r>
            <a:r>
              <a:rPr lang="en-US" dirty="0" err="1" smtClean="0"/>
              <a:t>kecil</a:t>
            </a:r>
            <a:r>
              <a:rPr lang="en-US" dirty="0" smtClean="0"/>
              <a:t> </a:t>
            </a:r>
            <a:r>
              <a:rPr lang="en-US" dirty="0" err="1" smtClean="0"/>
              <a:t>melalui</a:t>
            </a:r>
            <a:r>
              <a:rPr lang="en-US" dirty="0" smtClean="0"/>
              <a:t> proses </a:t>
            </a:r>
            <a:r>
              <a:rPr lang="en-US" dirty="0" err="1" smtClean="0"/>
              <a:t>belajar</a:t>
            </a:r>
            <a:r>
              <a:rPr lang="en-US" dirty="0" smtClean="0"/>
              <a:t> </a:t>
            </a:r>
            <a:r>
              <a:rPr lang="en-US" dirty="0" err="1" smtClean="0"/>
              <a:t>dari</a:t>
            </a:r>
            <a:r>
              <a:rPr lang="en-US" dirty="0" smtClean="0"/>
              <a:t> </a:t>
            </a:r>
            <a:r>
              <a:rPr lang="en-US" dirty="0" err="1" smtClean="0"/>
              <a:t>lingkungan</a:t>
            </a:r>
            <a:r>
              <a:rPr lang="en-US" dirty="0" smtClean="0"/>
              <a:t> </a:t>
            </a:r>
            <a:r>
              <a:rPr lang="en-US" dirty="0" err="1" smtClean="0"/>
              <a:t>keluarga</a:t>
            </a:r>
            <a:r>
              <a:rPr lang="en-US" dirty="0" smtClean="0"/>
              <a:t> </a:t>
            </a:r>
            <a:r>
              <a:rPr lang="en-US" dirty="0" err="1" smtClean="0"/>
              <a:t>maupun</a:t>
            </a:r>
            <a:r>
              <a:rPr lang="en-US" dirty="0" smtClean="0"/>
              <a:t> </a:t>
            </a:r>
            <a:r>
              <a:rPr lang="en-US" dirty="0" err="1" smtClean="0"/>
              <a:t>masyarakat</a:t>
            </a:r>
            <a:r>
              <a:rPr lang="en-US" dirty="0" smtClean="0"/>
              <a:t>. </a:t>
            </a:r>
          </a:p>
          <a:p>
            <a:pPr marL="0" indent="0">
              <a:buNone/>
            </a:pPr>
            <a:endParaRPr lang="en-US" dirty="0"/>
          </a:p>
          <a:p>
            <a:pPr marL="0" indent="0">
              <a:buNone/>
            </a:pPr>
            <a:r>
              <a:rPr lang="en-US" dirty="0" smtClean="0"/>
              <a:t>2. </a:t>
            </a:r>
            <a:r>
              <a:rPr lang="en-US" dirty="0" err="1" smtClean="0"/>
              <a:t>Kepribadian</a:t>
            </a:r>
            <a:r>
              <a:rPr lang="en-US" dirty="0" smtClean="0"/>
              <a:t> </a:t>
            </a:r>
          </a:p>
          <a:p>
            <a:pPr marL="0" indent="0">
              <a:buNone/>
            </a:pPr>
            <a:r>
              <a:rPr lang="en-US" dirty="0" err="1" smtClean="0"/>
              <a:t>Keputusan</a:t>
            </a:r>
            <a:r>
              <a:rPr lang="en-US" dirty="0" smtClean="0"/>
              <a:t> yang </a:t>
            </a:r>
            <a:r>
              <a:rPr lang="en-US" dirty="0" err="1" smtClean="0"/>
              <a:t>diambil</a:t>
            </a:r>
            <a:r>
              <a:rPr lang="en-US" dirty="0" smtClean="0"/>
              <a:t> </a:t>
            </a:r>
            <a:r>
              <a:rPr lang="en-US" dirty="0" err="1" smtClean="0"/>
              <a:t>seseorang</a:t>
            </a:r>
            <a:r>
              <a:rPr lang="en-US" dirty="0" smtClean="0"/>
              <a:t> </a:t>
            </a:r>
            <a:r>
              <a:rPr lang="en-US" dirty="0" err="1" smtClean="0"/>
              <a:t>juga</a:t>
            </a:r>
            <a:r>
              <a:rPr lang="en-US" dirty="0" smtClean="0"/>
              <a:t> </a:t>
            </a:r>
            <a:r>
              <a:rPr lang="en-US" dirty="0" err="1" smtClean="0"/>
              <a:t>dipengaruhi</a:t>
            </a:r>
            <a:r>
              <a:rPr lang="en-US" dirty="0" smtClean="0"/>
              <a:t> factor </a:t>
            </a:r>
            <a:r>
              <a:rPr lang="en-US" dirty="0" err="1" smtClean="0"/>
              <a:t>psikologis</a:t>
            </a:r>
            <a:r>
              <a:rPr lang="en-US" dirty="0" smtClean="0"/>
              <a:t> </a:t>
            </a:r>
            <a:r>
              <a:rPr lang="en-US" dirty="0" err="1" smtClean="0"/>
              <a:t>yaitu</a:t>
            </a:r>
            <a:r>
              <a:rPr lang="en-US" dirty="0" smtClean="0"/>
              <a:t> </a:t>
            </a:r>
            <a:r>
              <a:rPr lang="en-US" dirty="0" err="1" smtClean="0"/>
              <a:t>kepribadian</a:t>
            </a:r>
            <a:r>
              <a:rPr lang="en-US" dirty="0" smtClean="0"/>
              <a:t>. </a:t>
            </a:r>
            <a:r>
              <a:rPr lang="en-US" dirty="0" err="1" smtClean="0"/>
              <a:t>Terdapat</a:t>
            </a:r>
            <a:r>
              <a:rPr lang="en-US" dirty="0" smtClean="0"/>
              <a:t> </a:t>
            </a:r>
            <a:r>
              <a:rPr lang="en-US" b="1" dirty="0" smtClean="0"/>
              <a:t>2 variable </a:t>
            </a:r>
            <a:r>
              <a:rPr lang="en-US" b="1" dirty="0" err="1" smtClean="0"/>
              <a:t>utama</a:t>
            </a:r>
            <a:r>
              <a:rPr lang="en-US" b="1" dirty="0" smtClean="0"/>
              <a:t> </a:t>
            </a:r>
            <a:r>
              <a:rPr lang="en-US" dirty="0" err="1" smtClean="0"/>
              <a:t>dalam</a:t>
            </a:r>
            <a:r>
              <a:rPr lang="en-US" dirty="0" smtClean="0"/>
              <a:t> </a:t>
            </a:r>
            <a:r>
              <a:rPr lang="en-US" dirty="0" err="1" smtClean="0"/>
              <a:t>kepribadian</a:t>
            </a:r>
            <a:r>
              <a:rPr lang="en-US" dirty="0" smtClean="0"/>
              <a:t> </a:t>
            </a:r>
            <a:r>
              <a:rPr lang="en-US" dirty="0" err="1" smtClean="0"/>
              <a:t>yaitu</a:t>
            </a:r>
            <a:r>
              <a:rPr lang="en-US" i="1" dirty="0" smtClean="0"/>
              <a:t>; </a:t>
            </a:r>
            <a:r>
              <a:rPr lang="en-US" b="1" i="1" dirty="0" err="1" smtClean="0"/>
              <a:t>Ideologi</a:t>
            </a:r>
            <a:r>
              <a:rPr lang="en-US" b="1" i="1" dirty="0" smtClean="0"/>
              <a:t> versus </a:t>
            </a:r>
            <a:r>
              <a:rPr lang="en-US" b="1" i="1" dirty="0" err="1" smtClean="0"/>
              <a:t>Kepribadian</a:t>
            </a:r>
            <a:r>
              <a:rPr lang="en-US" b="1" i="1" dirty="0" smtClean="0"/>
              <a:t> </a:t>
            </a:r>
            <a:r>
              <a:rPr lang="en-US" b="1" i="1" dirty="0" err="1" smtClean="0"/>
              <a:t>dan</a:t>
            </a:r>
            <a:r>
              <a:rPr lang="en-US" b="1" i="1" dirty="0" smtClean="0"/>
              <a:t> </a:t>
            </a:r>
            <a:r>
              <a:rPr lang="en-US" b="1" i="1" dirty="0" err="1" smtClean="0"/>
              <a:t>Emosional</a:t>
            </a:r>
            <a:r>
              <a:rPr lang="en-US" b="1" i="1" dirty="0" smtClean="0"/>
              <a:t> Versus </a:t>
            </a:r>
            <a:r>
              <a:rPr lang="en-US" b="1" i="1" dirty="0" err="1" smtClean="0"/>
              <a:t>Objektivitas</a:t>
            </a:r>
            <a:r>
              <a:rPr lang="en-US" b="1" i="1" dirty="0" smtClean="0"/>
              <a:t> </a:t>
            </a:r>
          </a:p>
          <a:p>
            <a:pPr marL="0" indent="0">
              <a:buNone/>
            </a:pPr>
            <a:endParaRPr lang="en-US" b="1" i="1" dirty="0"/>
          </a:p>
          <a:p>
            <a:pPr marL="0" indent="0">
              <a:buNone/>
            </a:pPr>
            <a:r>
              <a:rPr lang="en-US" dirty="0" smtClean="0"/>
              <a:t>3. </a:t>
            </a:r>
            <a:r>
              <a:rPr lang="en-US" dirty="0" err="1" smtClean="0"/>
              <a:t>Kecenderungan</a:t>
            </a:r>
            <a:r>
              <a:rPr lang="en-US" dirty="0" smtClean="0"/>
              <a:t> </a:t>
            </a:r>
            <a:r>
              <a:rPr lang="en-US" dirty="0" err="1" smtClean="0"/>
              <a:t>Terhadap</a:t>
            </a:r>
            <a:r>
              <a:rPr lang="en-US" dirty="0" smtClean="0"/>
              <a:t> </a:t>
            </a:r>
            <a:r>
              <a:rPr lang="en-US" dirty="0" err="1" smtClean="0"/>
              <a:t>Pengambilan</a:t>
            </a:r>
            <a:r>
              <a:rPr lang="en-US" dirty="0" smtClean="0"/>
              <a:t> </a:t>
            </a:r>
            <a:r>
              <a:rPr lang="en-US" dirty="0" err="1" smtClean="0"/>
              <a:t>Resiko</a:t>
            </a:r>
            <a:r>
              <a:rPr lang="en-US" dirty="0" smtClean="0"/>
              <a:t> </a:t>
            </a:r>
          </a:p>
          <a:p>
            <a:pPr marL="0" indent="0">
              <a:buNone/>
            </a:pPr>
            <a:r>
              <a:rPr lang="en-US" dirty="0" err="1" smtClean="0"/>
              <a:t>Dalam</a:t>
            </a:r>
            <a:r>
              <a:rPr lang="en-US" dirty="0" smtClean="0"/>
              <a:t> </a:t>
            </a:r>
            <a:r>
              <a:rPr lang="en-US" dirty="0" err="1" smtClean="0"/>
              <a:t>pengambilan</a:t>
            </a:r>
            <a:r>
              <a:rPr lang="en-US" dirty="0" smtClean="0"/>
              <a:t> </a:t>
            </a:r>
            <a:r>
              <a:rPr lang="en-US" dirty="0" err="1" smtClean="0"/>
              <a:t>keputusan</a:t>
            </a:r>
            <a:r>
              <a:rPr lang="en-US" dirty="0" smtClean="0"/>
              <a:t> </a:t>
            </a:r>
            <a:r>
              <a:rPr lang="en-US" dirty="0" err="1" smtClean="0"/>
              <a:t>ada</a:t>
            </a:r>
            <a:r>
              <a:rPr lang="en-US" dirty="0" smtClean="0"/>
              <a:t> orang yang </a:t>
            </a:r>
            <a:r>
              <a:rPr lang="en-US" dirty="0" err="1" smtClean="0"/>
              <a:t>senang</a:t>
            </a:r>
            <a:r>
              <a:rPr lang="en-US" dirty="0" smtClean="0"/>
              <a:t> </a:t>
            </a:r>
            <a:r>
              <a:rPr lang="en-US" dirty="0" err="1" smtClean="0"/>
              <a:t>berhadapan</a:t>
            </a:r>
            <a:r>
              <a:rPr lang="en-US" dirty="0" smtClean="0"/>
              <a:t> </a:t>
            </a:r>
            <a:r>
              <a:rPr lang="en-US" dirty="0" err="1" smtClean="0"/>
              <a:t>dengan</a:t>
            </a:r>
            <a:r>
              <a:rPr lang="en-US" dirty="0" smtClean="0"/>
              <a:t> </a:t>
            </a:r>
            <a:r>
              <a:rPr lang="en-US" dirty="0" err="1" smtClean="0"/>
              <a:t>resiko</a:t>
            </a:r>
            <a:r>
              <a:rPr lang="en-US" dirty="0" smtClean="0"/>
              <a:t>, </a:t>
            </a:r>
            <a:r>
              <a:rPr lang="en-US" dirty="0" err="1" smtClean="0"/>
              <a:t>ada</a:t>
            </a:r>
            <a:r>
              <a:rPr lang="en-US" dirty="0" smtClean="0"/>
              <a:t> yang </a:t>
            </a:r>
            <a:r>
              <a:rPr lang="en-US" dirty="0" err="1" smtClean="0"/>
              <a:t>tidak</a:t>
            </a:r>
            <a:r>
              <a:rPr lang="en-US" dirty="0" smtClean="0"/>
              <a:t>, </a:t>
            </a:r>
            <a:r>
              <a:rPr lang="en-US" dirty="0" err="1" smtClean="0"/>
              <a:t>ada</a:t>
            </a:r>
            <a:r>
              <a:rPr lang="en-US" dirty="0" smtClean="0"/>
              <a:t> pula yang </a:t>
            </a:r>
            <a:r>
              <a:rPr lang="en-US" dirty="0" err="1" smtClean="0"/>
              <a:t>netral</a:t>
            </a:r>
            <a:r>
              <a:rPr lang="en-US" dirty="0" smtClean="0"/>
              <a:t>. Orang yang </a:t>
            </a:r>
            <a:r>
              <a:rPr lang="en-US" dirty="0" err="1" smtClean="0"/>
              <a:t>senang</a:t>
            </a:r>
            <a:r>
              <a:rPr lang="en-US" dirty="0" smtClean="0"/>
              <a:t> </a:t>
            </a:r>
            <a:r>
              <a:rPr lang="en-US" dirty="0" err="1" smtClean="0"/>
              <a:t>berhadapan</a:t>
            </a:r>
            <a:r>
              <a:rPr lang="en-US" dirty="0" smtClean="0"/>
              <a:t> </a:t>
            </a:r>
            <a:r>
              <a:rPr lang="en-US" dirty="0" err="1" smtClean="0"/>
              <a:t>dengan</a:t>
            </a:r>
            <a:r>
              <a:rPr lang="en-US" dirty="0" smtClean="0"/>
              <a:t> </a:t>
            </a:r>
            <a:r>
              <a:rPr lang="en-US" dirty="0" err="1" smtClean="0"/>
              <a:t>resiko</a:t>
            </a:r>
            <a:r>
              <a:rPr lang="en-US" dirty="0" smtClean="0"/>
              <a:t> </a:t>
            </a:r>
            <a:r>
              <a:rPr lang="en-US" dirty="0" err="1" smtClean="0"/>
              <a:t>akan</a:t>
            </a:r>
            <a:r>
              <a:rPr lang="en-US" dirty="0" smtClean="0"/>
              <a:t> </a:t>
            </a:r>
            <a:r>
              <a:rPr lang="en-US" dirty="0" err="1" smtClean="0"/>
              <a:t>berbeda</a:t>
            </a:r>
            <a:r>
              <a:rPr lang="en-US" dirty="0" smtClean="0"/>
              <a:t> </a:t>
            </a:r>
            <a:r>
              <a:rPr lang="en-US" dirty="0" err="1" smtClean="0"/>
              <a:t>dalam</a:t>
            </a:r>
            <a:r>
              <a:rPr lang="en-US" dirty="0" smtClean="0"/>
              <a:t> </a:t>
            </a:r>
            <a:r>
              <a:rPr lang="en-US" dirty="0" err="1" smtClean="0"/>
              <a:t>mengevaluasi</a:t>
            </a:r>
            <a:r>
              <a:rPr lang="en-US" dirty="0" smtClean="0"/>
              <a:t> </a:t>
            </a:r>
            <a:r>
              <a:rPr lang="en-US" dirty="0" err="1" smtClean="0"/>
              <a:t>serangkaian</a:t>
            </a:r>
            <a:r>
              <a:rPr lang="en-US" dirty="0" smtClean="0"/>
              <a:t> alternative </a:t>
            </a:r>
            <a:r>
              <a:rPr lang="en-US" dirty="0" err="1" smtClean="0"/>
              <a:t>maupun</a:t>
            </a:r>
            <a:r>
              <a:rPr lang="en-US" dirty="0" smtClean="0"/>
              <a:t> </a:t>
            </a:r>
            <a:r>
              <a:rPr lang="en-US" dirty="0" err="1" smtClean="0"/>
              <a:t>memilih</a:t>
            </a:r>
            <a:r>
              <a:rPr lang="en-US" dirty="0" smtClean="0"/>
              <a:t>, </a:t>
            </a:r>
            <a:r>
              <a:rPr lang="en-US" dirty="0" err="1" smtClean="0"/>
              <a:t>begitu</a:t>
            </a:r>
            <a:r>
              <a:rPr lang="en-US" dirty="0" smtClean="0"/>
              <a:t> </a:t>
            </a:r>
            <a:r>
              <a:rPr lang="en-US" dirty="0" err="1" smtClean="0"/>
              <a:t>juga</a:t>
            </a:r>
            <a:r>
              <a:rPr lang="en-US" dirty="0" smtClean="0"/>
              <a:t> </a:t>
            </a:r>
            <a:r>
              <a:rPr lang="en-US" dirty="0" err="1" smtClean="0"/>
              <a:t>sebaliknya</a:t>
            </a:r>
            <a:r>
              <a:rPr lang="en-US" dirty="0" smtClean="0"/>
              <a:t>.</a:t>
            </a:r>
            <a:endParaRPr lang="en-US" dirty="0"/>
          </a:p>
        </p:txBody>
      </p:sp>
    </p:spTree>
    <p:extLst>
      <p:ext uri="{BB962C8B-B14F-4D97-AF65-F5344CB8AC3E}">
        <p14:creationId xmlns:p14="http://schemas.microsoft.com/office/powerpoint/2010/main" val="57441946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00420"/>
          </a:xfrm>
        </p:spPr>
        <p:txBody>
          <a:bodyPr/>
          <a:lstStyle/>
          <a:p>
            <a:r>
              <a:rPr lang="en-US" dirty="0" err="1" smtClean="0"/>
              <a:t>Keputusan</a:t>
            </a:r>
            <a:r>
              <a:rPr lang="en-US" dirty="0" smtClean="0"/>
              <a:t> </a:t>
            </a:r>
            <a:r>
              <a:rPr lang="en-US" dirty="0" err="1" smtClean="0"/>
              <a:t>Kelompok</a:t>
            </a:r>
            <a:endParaRPr lang="en-US" dirty="0"/>
          </a:p>
        </p:txBody>
      </p:sp>
      <p:sp>
        <p:nvSpPr>
          <p:cNvPr id="3" name="Content Placeholder 2"/>
          <p:cNvSpPr>
            <a:spLocks noGrp="1"/>
          </p:cNvSpPr>
          <p:nvPr>
            <p:ph idx="1"/>
          </p:nvPr>
        </p:nvSpPr>
        <p:spPr>
          <a:xfrm>
            <a:off x="838200" y="1465546"/>
            <a:ext cx="10515600" cy="4711417"/>
          </a:xfrm>
        </p:spPr>
        <p:txBody>
          <a:bodyPr/>
          <a:lstStyle/>
          <a:p>
            <a:pPr marL="0" indent="0">
              <a:buNone/>
            </a:pPr>
            <a:r>
              <a:rPr lang="en-US" dirty="0" err="1" smtClean="0"/>
              <a:t>Sebagian</a:t>
            </a:r>
            <a:r>
              <a:rPr lang="en-US" dirty="0" smtClean="0"/>
              <a:t> orang </a:t>
            </a:r>
            <a:r>
              <a:rPr lang="en-US" dirty="0" err="1" smtClean="0"/>
              <a:t>berpendapat</a:t>
            </a:r>
            <a:r>
              <a:rPr lang="en-US" dirty="0" smtClean="0"/>
              <a:t> </a:t>
            </a:r>
            <a:r>
              <a:rPr lang="en-US" dirty="0" err="1" smtClean="0"/>
              <a:t>bahwa</a:t>
            </a:r>
            <a:r>
              <a:rPr lang="en-US" dirty="0" smtClean="0"/>
              <a:t> </a:t>
            </a:r>
            <a:r>
              <a:rPr lang="en-US" dirty="0" err="1" smtClean="0"/>
              <a:t>pengambilan</a:t>
            </a:r>
            <a:r>
              <a:rPr lang="en-US" dirty="0" smtClean="0"/>
              <a:t> </a:t>
            </a:r>
            <a:r>
              <a:rPr lang="en-US" dirty="0" err="1" smtClean="0"/>
              <a:t>keputusan</a:t>
            </a:r>
            <a:r>
              <a:rPr lang="en-US" dirty="0" smtClean="0"/>
              <a:t> </a:t>
            </a:r>
            <a:r>
              <a:rPr lang="en-US" dirty="0" err="1" smtClean="0"/>
              <a:t>oleh</a:t>
            </a:r>
            <a:r>
              <a:rPr lang="en-US" dirty="0" smtClean="0"/>
              <a:t> </a:t>
            </a:r>
            <a:r>
              <a:rPr lang="en-US" dirty="0" err="1" smtClean="0"/>
              <a:t>kelompok</a:t>
            </a:r>
            <a:r>
              <a:rPr lang="en-US" dirty="0" smtClean="0"/>
              <a:t> </a:t>
            </a:r>
            <a:r>
              <a:rPr lang="en-US" dirty="0" err="1" smtClean="0"/>
              <a:t>lebih</a:t>
            </a:r>
            <a:r>
              <a:rPr lang="en-US" dirty="0" smtClean="0"/>
              <a:t> </a:t>
            </a:r>
            <a:r>
              <a:rPr lang="en-US" dirty="0" err="1" smtClean="0"/>
              <a:t>akurat</a:t>
            </a:r>
            <a:r>
              <a:rPr lang="en-US" dirty="0" smtClean="0"/>
              <a:t> </a:t>
            </a:r>
            <a:r>
              <a:rPr lang="en-US" dirty="0" err="1" smtClean="0"/>
              <a:t>dibandingkan</a:t>
            </a:r>
            <a:r>
              <a:rPr lang="en-US" dirty="0" smtClean="0"/>
              <a:t> </a:t>
            </a:r>
            <a:r>
              <a:rPr lang="en-US" dirty="0" err="1" smtClean="0"/>
              <a:t>dengan</a:t>
            </a:r>
            <a:r>
              <a:rPr lang="en-US" dirty="0" smtClean="0"/>
              <a:t> </a:t>
            </a:r>
            <a:r>
              <a:rPr lang="en-US" dirty="0" err="1" smtClean="0"/>
              <a:t>individu</a:t>
            </a:r>
            <a:r>
              <a:rPr lang="en-US" dirty="0" smtClean="0"/>
              <a:t>, </a:t>
            </a:r>
            <a:r>
              <a:rPr lang="en-US" dirty="0" err="1" smtClean="0"/>
              <a:t>karena</a:t>
            </a:r>
            <a:r>
              <a:rPr lang="en-US" dirty="0" smtClean="0"/>
              <a:t> </a:t>
            </a:r>
            <a:r>
              <a:rPr lang="en-US" dirty="0" err="1" smtClean="0"/>
              <a:t>kelompok</a:t>
            </a:r>
            <a:r>
              <a:rPr lang="en-US" dirty="0" smtClean="0"/>
              <a:t> </a:t>
            </a:r>
            <a:r>
              <a:rPr lang="en-US" dirty="0" err="1" smtClean="0"/>
              <a:t>terdiri</a:t>
            </a:r>
            <a:r>
              <a:rPr lang="en-US" dirty="0" smtClean="0"/>
              <a:t> </a:t>
            </a:r>
            <a:r>
              <a:rPr lang="en-US" dirty="0" err="1" smtClean="0"/>
              <a:t>dari</a:t>
            </a:r>
            <a:r>
              <a:rPr lang="en-US" dirty="0" smtClean="0"/>
              <a:t> </a:t>
            </a:r>
            <a:r>
              <a:rPr lang="en-US" dirty="0" err="1" smtClean="0"/>
              <a:t>beberapa</a:t>
            </a:r>
            <a:r>
              <a:rPr lang="en-US" dirty="0" smtClean="0"/>
              <a:t> orang yang </a:t>
            </a:r>
            <a:r>
              <a:rPr lang="en-US" dirty="0" err="1" smtClean="0"/>
              <a:t>memiliki</a:t>
            </a:r>
            <a:r>
              <a:rPr lang="en-US" dirty="0" smtClean="0"/>
              <a:t> </a:t>
            </a:r>
            <a:r>
              <a:rPr lang="en-US" dirty="0" err="1" smtClean="0"/>
              <a:t>pandangan</a:t>
            </a:r>
            <a:r>
              <a:rPr lang="en-US" dirty="0" smtClean="0"/>
              <a:t> </a:t>
            </a:r>
            <a:r>
              <a:rPr lang="en-US" dirty="0" err="1" smtClean="0"/>
              <a:t>dan</a:t>
            </a:r>
            <a:r>
              <a:rPr lang="en-US" dirty="0" smtClean="0"/>
              <a:t> </a:t>
            </a:r>
            <a:r>
              <a:rPr lang="en-US" dirty="0" err="1" smtClean="0"/>
              <a:t>pengetahuan</a:t>
            </a:r>
            <a:r>
              <a:rPr lang="en-US" dirty="0" smtClean="0"/>
              <a:t> </a:t>
            </a:r>
            <a:r>
              <a:rPr lang="en-US" dirty="0" err="1" smtClean="0"/>
              <a:t>luas</a:t>
            </a:r>
            <a:r>
              <a:rPr lang="en-US" dirty="0" smtClean="0"/>
              <a:t> </a:t>
            </a:r>
            <a:r>
              <a:rPr lang="en-US" dirty="0" err="1" smtClean="0"/>
              <a:t>dibandingkan</a:t>
            </a:r>
            <a:r>
              <a:rPr lang="en-US" dirty="0" smtClean="0"/>
              <a:t> </a:t>
            </a:r>
            <a:r>
              <a:rPr lang="en-US" dirty="0" err="1" smtClean="0"/>
              <a:t>individu</a:t>
            </a:r>
            <a:r>
              <a:rPr lang="en-US" dirty="0" smtClean="0"/>
              <a:t>. </a:t>
            </a:r>
            <a:r>
              <a:rPr lang="en-US" dirty="0" err="1" smtClean="0"/>
              <a:t>Perbandingan</a:t>
            </a:r>
            <a:r>
              <a:rPr lang="en-US" dirty="0" smtClean="0"/>
              <a:t> </a:t>
            </a:r>
            <a:r>
              <a:rPr lang="en-US" dirty="0" err="1" smtClean="0"/>
              <a:t>antara</a:t>
            </a:r>
            <a:r>
              <a:rPr lang="en-US" dirty="0" smtClean="0"/>
              <a:t> </a:t>
            </a:r>
            <a:r>
              <a:rPr lang="en-US" dirty="0" err="1" smtClean="0"/>
              <a:t>keputusan</a:t>
            </a:r>
            <a:r>
              <a:rPr lang="en-US" dirty="0" smtClean="0"/>
              <a:t> </a:t>
            </a:r>
            <a:r>
              <a:rPr lang="en-US" dirty="0" err="1" smtClean="0"/>
              <a:t>individu</a:t>
            </a:r>
            <a:r>
              <a:rPr lang="en-US" dirty="0" smtClean="0"/>
              <a:t> </a:t>
            </a:r>
            <a:r>
              <a:rPr lang="en-US" dirty="0" err="1" smtClean="0"/>
              <a:t>dan</a:t>
            </a:r>
            <a:r>
              <a:rPr lang="en-US" dirty="0" smtClean="0"/>
              <a:t> </a:t>
            </a:r>
            <a:r>
              <a:rPr lang="en-US" dirty="0" err="1" smtClean="0"/>
              <a:t>kelompok</a:t>
            </a:r>
            <a:r>
              <a:rPr lang="en-US" dirty="0" smtClean="0"/>
              <a:t> </a:t>
            </a:r>
            <a:r>
              <a:rPr lang="en-US" dirty="0" err="1" smtClean="0"/>
              <a:t>memerlukan</a:t>
            </a:r>
            <a:r>
              <a:rPr lang="en-US" dirty="0" smtClean="0"/>
              <a:t> </a:t>
            </a:r>
            <a:r>
              <a:rPr lang="en-US" dirty="0" err="1" smtClean="0"/>
              <a:t>kriteria</a:t>
            </a:r>
            <a:r>
              <a:rPr lang="en-US" dirty="0" smtClean="0"/>
              <a:t> </a:t>
            </a:r>
            <a:r>
              <a:rPr lang="en-US" dirty="0" err="1" smtClean="0"/>
              <a:t>sebagai</a:t>
            </a:r>
            <a:r>
              <a:rPr lang="en-US" dirty="0" smtClean="0"/>
              <a:t> </a:t>
            </a:r>
            <a:r>
              <a:rPr lang="en-US" dirty="0" err="1" smtClean="0"/>
              <a:t>berikut</a:t>
            </a:r>
            <a:r>
              <a:rPr lang="en-US" dirty="0" smtClean="0"/>
              <a:t>; </a:t>
            </a:r>
          </a:p>
          <a:p>
            <a:pPr marL="0" indent="0">
              <a:buNone/>
            </a:pPr>
            <a:r>
              <a:rPr lang="en-US" dirty="0" smtClean="0"/>
              <a:t>1. </a:t>
            </a:r>
            <a:r>
              <a:rPr lang="en-US" dirty="0" err="1" smtClean="0"/>
              <a:t>Akuritas</a:t>
            </a:r>
            <a:r>
              <a:rPr lang="en-US" dirty="0" smtClean="0"/>
              <a:t> </a:t>
            </a:r>
            <a:r>
              <a:rPr lang="en-US" dirty="0" err="1" smtClean="0"/>
              <a:t>Keputusan</a:t>
            </a:r>
            <a:r>
              <a:rPr lang="en-US" dirty="0" smtClean="0"/>
              <a:t> </a:t>
            </a:r>
          </a:p>
          <a:p>
            <a:pPr marL="0" indent="0">
              <a:buNone/>
            </a:pPr>
            <a:r>
              <a:rPr lang="en-US" dirty="0" smtClean="0"/>
              <a:t>2. </a:t>
            </a:r>
            <a:r>
              <a:rPr lang="en-US" dirty="0" err="1" smtClean="0"/>
              <a:t>Kreativitas</a:t>
            </a:r>
            <a:r>
              <a:rPr lang="en-US" dirty="0" smtClean="0"/>
              <a:t> </a:t>
            </a:r>
          </a:p>
          <a:p>
            <a:pPr marL="0" indent="0">
              <a:buNone/>
            </a:pPr>
            <a:r>
              <a:rPr lang="en-US" dirty="0" smtClean="0"/>
              <a:t>3. </a:t>
            </a:r>
            <a:r>
              <a:rPr lang="en-US" dirty="0" err="1" smtClean="0"/>
              <a:t>Komitment</a:t>
            </a:r>
            <a:r>
              <a:rPr lang="en-US" dirty="0" smtClean="0"/>
              <a:t> </a:t>
            </a:r>
            <a:r>
              <a:rPr lang="en-US" dirty="0" err="1" smtClean="0"/>
              <a:t>dan</a:t>
            </a:r>
            <a:r>
              <a:rPr lang="en-US" dirty="0" smtClean="0"/>
              <a:t> </a:t>
            </a:r>
            <a:r>
              <a:rPr lang="en-US" dirty="0" err="1" smtClean="0"/>
              <a:t>Penerimaan</a:t>
            </a:r>
            <a:r>
              <a:rPr lang="en-US" dirty="0" smtClean="0"/>
              <a:t> </a:t>
            </a:r>
          </a:p>
          <a:p>
            <a:pPr marL="0" indent="0">
              <a:buNone/>
            </a:pPr>
            <a:r>
              <a:rPr lang="en-US" dirty="0" smtClean="0"/>
              <a:t>4. </a:t>
            </a:r>
            <a:r>
              <a:rPr lang="en-US" dirty="0" err="1" smtClean="0"/>
              <a:t>Waktu</a:t>
            </a:r>
            <a:r>
              <a:rPr lang="en-US" dirty="0" smtClean="0"/>
              <a:t> </a:t>
            </a:r>
            <a:r>
              <a:rPr lang="en-US" dirty="0" err="1" smtClean="0"/>
              <a:t>dan</a:t>
            </a:r>
            <a:r>
              <a:rPr lang="en-US" dirty="0" smtClean="0"/>
              <a:t> </a:t>
            </a:r>
            <a:r>
              <a:rPr lang="en-US" dirty="0" err="1" smtClean="0"/>
              <a:t>Biaya</a:t>
            </a:r>
            <a:r>
              <a:rPr lang="en-US" dirty="0" smtClean="0"/>
              <a:t> </a:t>
            </a:r>
          </a:p>
          <a:p>
            <a:pPr marL="0" indent="0">
              <a:buNone/>
            </a:pPr>
            <a:endParaRPr lang="en-US" dirty="0"/>
          </a:p>
        </p:txBody>
      </p:sp>
    </p:spTree>
    <p:extLst>
      <p:ext uri="{BB962C8B-B14F-4D97-AF65-F5344CB8AC3E}">
        <p14:creationId xmlns:p14="http://schemas.microsoft.com/office/powerpoint/2010/main" val="14393216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err="1" smtClean="0"/>
              <a:t>Pengaruh</a:t>
            </a:r>
            <a:r>
              <a:rPr lang="en-US" sz="4000" dirty="0" smtClean="0"/>
              <a:t> </a:t>
            </a:r>
            <a:r>
              <a:rPr lang="en-US" sz="4000" dirty="0" err="1" smtClean="0"/>
              <a:t>kelompok</a:t>
            </a:r>
            <a:r>
              <a:rPr lang="en-US" sz="4000" dirty="0" smtClean="0"/>
              <a:t> </a:t>
            </a:r>
            <a:r>
              <a:rPr lang="en-US" sz="4000" dirty="0" err="1" smtClean="0"/>
              <a:t>dalam</a:t>
            </a:r>
            <a:r>
              <a:rPr lang="en-US" sz="4000" dirty="0" smtClean="0"/>
              <a:t> </a:t>
            </a:r>
            <a:r>
              <a:rPr lang="en-US" sz="4000" dirty="0" err="1" smtClean="0"/>
              <a:t>pengambil</a:t>
            </a:r>
            <a:r>
              <a:rPr lang="en-US" sz="4000" dirty="0" smtClean="0"/>
              <a:t> </a:t>
            </a:r>
            <a:r>
              <a:rPr lang="en-US" sz="4000" dirty="0" err="1" smtClean="0"/>
              <a:t>keputusan</a:t>
            </a:r>
            <a:endParaRPr lang="en-US" sz="4000" dirty="0"/>
          </a:p>
        </p:txBody>
      </p:sp>
      <p:sp>
        <p:nvSpPr>
          <p:cNvPr id="3" name="Content Placeholder 2"/>
          <p:cNvSpPr>
            <a:spLocks noGrp="1"/>
          </p:cNvSpPr>
          <p:nvPr>
            <p:ph idx="1"/>
          </p:nvPr>
        </p:nvSpPr>
        <p:spPr/>
        <p:txBody>
          <a:bodyPr/>
          <a:lstStyle/>
          <a:p>
            <a:pPr marL="0" indent="0">
              <a:buNone/>
            </a:pPr>
            <a:r>
              <a:rPr lang="en-US" dirty="0" err="1" smtClean="0"/>
              <a:t>Kehadiran</a:t>
            </a:r>
            <a:r>
              <a:rPr lang="en-US" dirty="0" smtClean="0"/>
              <a:t> orang lain </a:t>
            </a:r>
            <a:r>
              <a:rPr lang="en-US" dirty="0" err="1" smtClean="0"/>
              <a:t>mempunyai</a:t>
            </a:r>
            <a:r>
              <a:rPr lang="en-US" dirty="0" smtClean="0"/>
              <a:t> </a:t>
            </a:r>
            <a:r>
              <a:rPr lang="en-US" dirty="0" err="1" smtClean="0"/>
              <a:t>pengaruh</a:t>
            </a:r>
            <a:r>
              <a:rPr lang="en-US" dirty="0" smtClean="0"/>
              <a:t> yang </a:t>
            </a:r>
            <a:r>
              <a:rPr lang="en-US" dirty="0" err="1" smtClean="0"/>
              <a:t>signifikan</a:t>
            </a:r>
            <a:r>
              <a:rPr lang="en-US" dirty="0" smtClean="0"/>
              <a:t> </a:t>
            </a:r>
            <a:r>
              <a:rPr lang="en-US" dirty="0" err="1" smtClean="0"/>
              <a:t>terhadap</a:t>
            </a:r>
            <a:r>
              <a:rPr lang="en-US" dirty="0" smtClean="0"/>
              <a:t> </a:t>
            </a:r>
            <a:r>
              <a:rPr lang="en-US" dirty="0" err="1" smtClean="0"/>
              <a:t>diri</a:t>
            </a:r>
            <a:r>
              <a:rPr lang="en-US" dirty="0" smtClean="0"/>
              <a:t> </a:t>
            </a:r>
            <a:r>
              <a:rPr lang="en-US" dirty="0" err="1" smtClean="0"/>
              <a:t>seseorang</a:t>
            </a:r>
            <a:r>
              <a:rPr lang="en-US" dirty="0" smtClean="0"/>
              <a:t> </a:t>
            </a:r>
            <a:r>
              <a:rPr lang="en-US" dirty="0" err="1" smtClean="0"/>
              <a:t>dalam</a:t>
            </a:r>
            <a:r>
              <a:rPr lang="en-US" dirty="0" smtClean="0"/>
              <a:t> </a:t>
            </a:r>
            <a:r>
              <a:rPr lang="en-US" dirty="0" err="1" smtClean="0"/>
              <a:t>pengambilan</a:t>
            </a:r>
            <a:r>
              <a:rPr lang="en-US" dirty="0" smtClean="0"/>
              <a:t> </a:t>
            </a:r>
            <a:r>
              <a:rPr lang="en-US" dirty="0" err="1" smtClean="0"/>
              <a:t>keputusan</a:t>
            </a:r>
            <a:r>
              <a:rPr lang="en-US" dirty="0" smtClean="0"/>
              <a:t>. </a:t>
            </a:r>
            <a:r>
              <a:rPr lang="en-US" dirty="0" err="1" smtClean="0"/>
              <a:t>Studi</a:t>
            </a:r>
            <a:r>
              <a:rPr lang="en-US" dirty="0" smtClean="0"/>
              <a:t> </a:t>
            </a:r>
            <a:r>
              <a:rPr lang="en-US" dirty="0" err="1" smtClean="0"/>
              <a:t>tentang</a:t>
            </a:r>
            <a:r>
              <a:rPr lang="en-US" dirty="0" smtClean="0"/>
              <a:t> </a:t>
            </a:r>
            <a:r>
              <a:rPr lang="en-US" dirty="0" err="1" smtClean="0"/>
              <a:t>pengambilan</a:t>
            </a:r>
            <a:r>
              <a:rPr lang="en-US" dirty="0" smtClean="0"/>
              <a:t> </a:t>
            </a:r>
            <a:r>
              <a:rPr lang="en-US" dirty="0" err="1" smtClean="0"/>
              <a:t>keputusan</a:t>
            </a:r>
            <a:r>
              <a:rPr lang="en-US" dirty="0" smtClean="0"/>
              <a:t> </a:t>
            </a:r>
            <a:r>
              <a:rPr lang="en-US" dirty="0" err="1" smtClean="0"/>
              <a:t>kelompok</a:t>
            </a:r>
            <a:r>
              <a:rPr lang="en-US" dirty="0" smtClean="0"/>
              <a:t> </a:t>
            </a:r>
            <a:r>
              <a:rPr lang="en-US" dirty="0" err="1" smtClean="0"/>
              <a:t>menemukan</a:t>
            </a:r>
            <a:r>
              <a:rPr lang="en-US" dirty="0" smtClean="0"/>
              <a:t> </a:t>
            </a:r>
            <a:r>
              <a:rPr lang="en-US" dirty="0" err="1" smtClean="0"/>
              <a:t>bahwa</a:t>
            </a:r>
            <a:r>
              <a:rPr lang="en-US" dirty="0" smtClean="0"/>
              <a:t> </a:t>
            </a:r>
            <a:r>
              <a:rPr lang="en-US" dirty="0" err="1" smtClean="0"/>
              <a:t>dinamika</a:t>
            </a:r>
            <a:r>
              <a:rPr lang="en-US" dirty="0" smtClean="0"/>
              <a:t> </a:t>
            </a:r>
            <a:r>
              <a:rPr lang="en-US" dirty="0" err="1" smtClean="0"/>
              <a:t>kelompok</a:t>
            </a:r>
            <a:r>
              <a:rPr lang="en-US" dirty="0" smtClean="0"/>
              <a:t> </a:t>
            </a:r>
            <a:r>
              <a:rPr lang="en-US" dirty="0" err="1" smtClean="0"/>
              <a:t>seringkali</a:t>
            </a:r>
            <a:r>
              <a:rPr lang="en-US" dirty="0" smtClean="0"/>
              <a:t> </a:t>
            </a:r>
            <a:r>
              <a:rPr lang="en-US" dirty="0" err="1" smtClean="0"/>
              <a:t>memiliki</a:t>
            </a:r>
            <a:r>
              <a:rPr lang="en-US" dirty="0" smtClean="0"/>
              <a:t> </a:t>
            </a:r>
            <a:r>
              <a:rPr lang="en-US" dirty="0" err="1" smtClean="0"/>
              <a:t>kecenderungan</a:t>
            </a:r>
            <a:r>
              <a:rPr lang="en-US" dirty="0" smtClean="0"/>
              <a:t> </a:t>
            </a:r>
            <a:r>
              <a:rPr lang="en-US" dirty="0" err="1" smtClean="0"/>
              <a:t>menyampaikan</a:t>
            </a:r>
            <a:r>
              <a:rPr lang="en-US" dirty="0" smtClean="0"/>
              <a:t> </a:t>
            </a:r>
            <a:r>
              <a:rPr lang="en-US" dirty="0" err="1" smtClean="0"/>
              <a:t>informasi</a:t>
            </a:r>
            <a:r>
              <a:rPr lang="en-US" dirty="0" smtClean="0"/>
              <a:t> yang </a:t>
            </a:r>
            <a:r>
              <a:rPr lang="en-US" dirty="0" err="1" smtClean="0"/>
              <a:t>mendukung</a:t>
            </a:r>
            <a:r>
              <a:rPr lang="en-US" dirty="0" smtClean="0"/>
              <a:t> </a:t>
            </a:r>
            <a:r>
              <a:rPr lang="en-US" dirty="0" err="1" smtClean="0"/>
              <a:t>secara</a:t>
            </a:r>
            <a:r>
              <a:rPr lang="en-US" dirty="0" smtClean="0"/>
              <a:t> </a:t>
            </a:r>
            <a:r>
              <a:rPr lang="en-US" dirty="0" err="1" smtClean="0"/>
              <a:t>selektif</a:t>
            </a:r>
            <a:r>
              <a:rPr lang="en-US" dirty="0" smtClean="0"/>
              <a:t> </a:t>
            </a:r>
            <a:r>
              <a:rPr lang="en-US" dirty="0" err="1" smtClean="0"/>
              <a:t>hanya</a:t>
            </a:r>
            <a:r>
              <a:rPr lang="en-US" dirty="0" smtClean="0"/>
              <a:t> </a:t>
            </a:r>
            <a:r>
              <a:rPr lang="en-US" dirty="0" err="1" smtClean="0"/>
              <a:t>dari</a:t>
            </a:r>
            <a:r>
              <a:rPr lang="en-US" dirty="0" smtClean="0"/>
              <a:t> </a:t>
            </a:r>
            <a:r>
              <a:rPr lang="en-US" dirty="0" err="1" smtClean="0"/>
              <a:t>satu</a:t>
            </a:r>
            <a:r>
              <a:rPr lang="en-US" dirty="0" smtClean="0"/>
              <a:t> </a:t>
            </a:r>
            <a:r>
              <a:rPr lang="en-US" dirty="0" err="1" smtClean="0"/>
              <a:t>sisi</a:t>
            </a:r>
            <a:r>
              <a:rPr lang="en-US" dirty="0" smtClean="0"/>
              <a:t> </a:t>
            </a:r>
            <a:r>
              <a:rPr lang="en-US" dirty="0" err="1" smtClean="0"/>
              <a:t>permasalahan</a:t>
            </a:r>
            <a:r>
              <a:rPr lang="en-US" dirty="0" smtClean="0"/>
              <a:t> </a:t>
            </a:r>
            <a:r>
              <a:rPr lang="en-US" dirty="0" err="1" smtClean="0"/>
              <a:t>dan</a:t>
            </a:r>
            <a:r>
              <a:rPr lang="en-US" dirty="0" smtClean="0"/>
              <a:t> </a:t>
            </a:r>
            <a:r>
              <a:rPr lang="en-US" dirty="0" err="1" smtClean="0"/>
              <a:t>mengabaikan</a:t>
            </a:r>
            <a:r>
              <a:rPr lang="en-US" dirty="0" smtClean="0"/>
              <a:t> </a:t>
            </a:r>
            <a:r>
              <a:rPr lang="en-US" dirty="0" err="1" smtClean="0"/>
              <a:t>informasi</a:t>
            </a:r>
            <a:r>
              <a:rPr lang="en-US" dirty="0" smtClean="0"/>
              <a:t> </a:t>
            </a:r>
            <a:r>
              <a:rPr lang="en-US" dirty="0" err="1" smtClean="0"/>
              <a:t>dari</a:t>
            </a:r>
            <a:r>
              <a:rPr lang="en-US" dirty="0" smtClean="0"/>
              <a:t> </a:t>
            </a:r>
            <a:r>
              <a:rPr lang="en-US" dirty="0" err="1" smtClean="0"/>
              <a:t>posisi</a:t>
            </a:r>
            <a:r>
              <a:rPr lang="en-US" dirty="0" smtClean="0"/>
              <a:t> yang lain </a:t>
            </a:r>
            <a:r>
              <a:rPr lang="en-US" dirty="0" err="1" smtClean="0"/>
              <a:t>atau</a:t>
            </a:r>
            <a:r>
              <a:rPr lang="en-US" dirty="0" smtClean="0"/>
              <a:t> </a:t>
            </a:r>
            <a:r>
              <a:rPr lang="en-US" dirty="0" err="1" smtClean="0"/>
              <a:t>posisi</a:t>
            </a:r>
            <a:r>
              <a:rPr lang="en-US" dirty="0" smtClean="0"/>
              <a:t> </a:t>
            </a:r>
            <a:r>
              <a:rPr lang="en-US" dirty="0" err="1" smtClean="0"/>
              <a:t>lawan</a:t>
            </a:r>
            <a:r>
              <a:rPr lang="en-US" dirty="0" smtClean="0"/>
              <a:t>. </a:t>
            </a:r>
            <a:endParaRPr lang="en-US" dirty="0"/>
          </a:p>
        </p:txBody>
      </p:sp>
    </p:spTree>
    <p:extLst>
      <p:ext uri="{BB962C8B-B14F-4D97-AF65-F5344CB8AC3E}">
        <p14:creationId xmlns:p14="http://schemas.microsoft.com/office/powerpoint/2010/main" val="51124830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4042"/>
            <a:ext cx="10515600" cy="1325563"/>
          </a:xfrm>
        </p:spPr>
        <p:txBody>
          <a:bodyPr/>
          <a:lstStyle/>
          <a:p>
            <a:r>
              <a:rPr lang="en-US" dirty="0" err="1" smtClean="0"/>
              <a:t>Teknik</a:t>
            </a:r>
            <a:r>
              <a:rPr lang="en-US" dirty="0" smtClean="0"/>
              <a:t> </a:t>
            </a:r>
            <a:r>
              <a:rPr lang="en-US" dirty="0" err="1" smtClean="0"/>
              <a:t>Pengambilan</a:t>
            </a:r>
            <a:r>
              <a:rPr lang="en-US" dirty="0" smtClean="0"/>
              <a:t> </a:t>
            </a:r>
            <a:r>
              <a:rPr lang="en-US" dirty="0" err="1" smtClean="0"/>
              <a:t>Keputusan</a:t>
            </a:r>
            <a:r>
              <a:rPr lang="en-US" dirty="0" smtClean="0"/>
              <a:t> </a:t>
            </a:r>
            <a:endParaRPr lang="en-US" dirty="0"/>
          </a:p>
        </p:txBody>
      </p:sp>
      <p:sp>
        <p:nvSpPr>
          <p:cNvPr id="3" name="Content Placeholder 2"/>
          <p:cNvSpPr>
            <a:spLocks noGrp="1"/>
          </p:cNvSpPr>
          <p:nvPr>
            <p:ph idx="1"/>
          </p:nvPr>
        </p:nvSpPr>
        <p:spPr/>
        <p:txBody>
          <a:bodyPr/>
          <a:lstStyle/>
          <a:p>
            <a:r>
              <a:rPr lang="en-US" dirty="0" err="1" smtClean="0"/>
              <a:t>Teknik</a:t>
            </a:r>
            <a:r>
              <a:rPr lang="en-US" dirty="0" smtClean="0"/>
              <a:t> Brainstorming </a:t>
            </a:r>
          </a:p>
          <a:p>
            <a:pPr marL="0" indent="0">
              <a:buNone/>
            </a:pPr>
            <a:r>
              <a:rPr lang="en-US" dirty="0" err="1" smtClean="0"/>
              <a:t>Tujuan</a:t>
            </a:r>
            <a:r>
              <a:rPr lang="en-US" dirty="0" smtClean="0"/>
              <a:t> </a:t>
            </a:r>
            <a:r>
              <a:rPr lang="en-US" dirty="0" err="1" smtClean="0"/>
              <a:t>Teknik</a:t>
            </a:r>
            <a:r>
              <a:rPr lang="en-US" dirty="0" smtClean="0"/>
              <a:t> brainstorming </a:t>
            </a:r>
            <a:r>
              <a:rPr lang="en-US" dirty="0" err="1" smtClean="0"/>
              <a:t>adalah</a:t>
            </a:r>
            <a:r>
              <a:rPr lang="en-US" dirty="0" smtClean="0"/>
              <a:t> </a:t>
            </a:r>
            <a:r>
              <a:rPr lang="en-US" dirty="0" err="1" smtClean="0"/>
              <a:t>meningkatkan</a:t>
            </a:r>
            <a:r>
              <a:rPr lang="en-US" dirty="0" smtClean="0"/>
              <a:t> </a:t>
            </a:r>
            <a:r>
              <a:rPr lang="en-US" dirty="0" err="1" smtClean="0"/>
              <a:t>kreativitas</a:t>
            </a:r>
            <a:r>
              <a:rPr lang="en-US" dirty="0" smtClean="0"/>
              <a:t> </a:t>
            </a:r>
            <a:r>
              <a:rPr lang="en-US" dirty="0" err="1" smtClean="0"/>
              <a:t>dalam</a:t>
            </a:r>
            <a:r>
              <a:rPr lang="en-US" dirty="0" smtClean="0"/>
              <a:t> </a:t>
            </a:r>
            <a:r>
              <a:rPr lang="en-US" dirty="0" err="1" smtClean="0"/>
              <a:t>diskusi</a:t>
            </a:r>
            <a:r>
              <a:rPr lang="en-US" dirty="0" smtClean="0"/>
              <a:t> </a:t>
            </a:r>
            <a:r>
              <a:rPr lang="en-US" dirty="0" err="1" smtClean="0"/>
              <a:t>kelompok</a:t>
            </a:r>
            <a:r>
              <a:rPr lang="en-US" dirty="0" smtClean="0"/>
              <a:t> </a:t>
            </a:r>
            <a:r>
              <a:rPr lang="en-US" dirty="0" err="1" smtClean="0"/>
              <a:t>dengan</a:t>
            </a:r>
            <a:r>
              <a:rPr lang="en-US" dirty="0" smtClean="0"/>
              <a:t> </a:t>
            </a:r>
            <a:r>
              <a:rPr lang="en-US" dirty="0" err="1" smtClean="0"/>
              <a:t>lingkungan</a:t>
            </a:r>
            <a:r>
              <a:rPr lang="en-US" dirty="0" smtClean="0"/>
              <a:t> yang </a:t>
            </a:r>
            <a:r>
              <a:rPr lang="en-US" dirty="0" err="1" smtClean="0"/>
              <a:t>merangsang</a:t>
            </a:r>
            <a:r>
              <a:rPr lang="en-US" dirty="0" smtClean="0"/>
              <a:t> </a:t>
            </a:r>
            <a:r>
              <a:rPr lang="en-US" dirty="0" err="1" smtClean="0"/>
              <a:t>munculnya</a:t>
            </a:r>
            <a:r>
              <a:rPr lang="en-US" dirty="0" smtClean="0"/>
              <a:t> </a:t>
            </a:r>
            <a:r>
              <a:rPr lang="en-US" dirty="0" err="1" smtClean="0"/>
              <a:t>gagasan</a:t>
            </a:r>
            <a:r>
              <a:rPr lang="en-US" dirty="0" smtClean="0"/>
              <a:t> </a:t>
            </a:r>
            <a:r>
              <a:rPr lang="en-US" dirty="0" err="1" smtClean="0"/>
              <a:t>baru</a:t>
            </a:r>
            <a:r>
              <a:rPr lang="en-US" dirty="0" smtClean="0"/>
              <a:t>. </a:t>
            </a:r>
          </a:p>
          <a:p>
            <a:pPr marL="0" indent="0">
              <a:buNone/>
            </a:pPr>
            <a:r>
              <a:rPr lang="en-US" dirty="0" smtClean="0"/>
              <a:t>1. </a:t>
            </a:r>
            <a:r>
              <a:rPr lang="en-US" dirty="0" err="1" smtClean="0"/>
              <a:t>Tidak</a:t>
            </a:r>
            <a:r>
              <a:rPr lang="en-US" dirty="0" smtClean="0"/>
              <a:t> </a:t>
            </a:r>
            <a:r>
              <a:rPr lang="en-US" dirty="0" err="1" smtClean="0"/>
              <a:t>ada</a:t>
            </a:r>
            <a:r>
              <a:rPr lang="en-US" dirty="0" smtClean="0"/>
              <a:t> </a:t>
            </a:r>
            <a:r>
              <a:rPr lang="en-US" dirty="0" err="1" smtClean="0"/>
              <a:t>gagasan</a:t>
            </a:r>
            <a:r>
              <a:rPr lang="en-US" dirty="0" smtClean="0"/>
              <a:t> yang </a:t>
            </a:r>
            <a:r>
              <a:rPr lang="en-US" dirty="0" err="1" smtClean="0"/>
              <a:t>dikritik</a:t>
            </a:r>
            <a:endParaRPr lang="en-US" dirty="0" smtClean="0"/>
          </a:p>
          <a:p>
            <a:pPr marL="0" indent="0">
              <a:buNone/>
            </a:pPr>
            <a:r>
              <a:rPr lang="en-US" dirty="0" smtClean="0"/>
              <a:t>2. </a:t>
            </a:r>
            <a:r>
              <a:rPr lang="en-US" dirty="0" err="1" smtClean="0"/>
              <a:t>Didorong</a:t>
            </a:r>
            <a:r>
              <a:rPr lang="en-US" dirty="0" smtClean="0"/>
              <a:t> </a:t>
            </a:r>
            <a:r>
              <a:rPr lang="en-US" dirty="0" err="1" smtClean="0"/>
              <a:t>adannya</a:t>
            </a:r>
            <a:r>
              <a:rPr lang="en-US" dirty="0" smtClean="0"/>
              <a:t> </a:t>
            </a:r>
            <a:r>
              <a:rPr lang="en-US" dirty="0" err="1" smtClean="0"/>
              <a:t>kebebasan</a:t>
            </a:r>
            <a:r>
              <a:rPr lang="en-US" dirty="0" smtClean="0"/>
              <a:t> </a:t>
            </a:r>
            <a:r>
              <a:rPr lang="en-US" dirty="0" err="1" smtClean="0"/>
              <a:t>mengemukakan</a:t>
            </a:r>
            <a:r>
              <a:rPr lang="en-US" dirty="0" smtClean="0"/>
              <a:t> </a:t>
            </a:r>
            <a:r>
              <a:rPr lang="en-US" dirty="0" err="1" smtClean="0"/>
              <a:t>pendapat</a:t>
            </a:r>
            <a:endParaRPr lang="en-US" dirty="0" smtClean="0"/>
          </a:p>
          <a:p>
            <a:pPr marL="0" indent="0">
              <a:buNone/>
            </a:pPr>
            <a:r>
              <a:rPr lang="en-US" dirty="0" smtClean="0"/>
              <a:t>3. </a:t>
            </a:r>
            <a:r>
              <a:rPr lang="en-US" dirty="0" err="1" smtClean="0"/>
              <a:t>Penekanannya</a:t>
            </a:r>
            <a:r>
              <a:rPr lang="en-US" dirty="0" smtClean="0"/>
              <a:t> </a:t>
            </a:r>
            <a:r>
              <a:rPr lang="en-US" dirty="0" err="1" smtClean="0"/>
              <a:t>pada</a:t>
            </a:r>
            <a:r>
              <a:rPr lang="en-US" dirty="0" smtClean="0"/>
              <a:t> </a:t>
            </a:r>
            <a:r>
              <a:rPr lang="en-US" dirty="0" err="1" smtClean="0"/>
              <a:t>kuantitas</a:t>
            </a:r>
            <a:r>
              <a:rPr lang="en-US" dirty="0" smtClean="0"/>
              <a:t> </a:t>
            </a:r>
            <a:r>
              <a:rPr lang="en-US" dirty="0" err="1" smtClean="0"/>
              <a:t>dari</a:t>
            </a:r>
            <a:r>
              <a:rPr lang="en-US" dirty="0" smtClean="0"/>
              <a:t> </a:t>
            </a:r>
            <a:r>
              <a:rPr lang="en-US" dirty="0" err="1" smtClean="0"/>
              <a:t>gagasan</a:t>
            </a:r>
            <a:r>
              <a:rPr lang="en-US" dirty="0" smtClean="0"/>
              <a:t> </a:t>
            </a:r>
          </a:p>
          <a:p>
            <a:pPr marL="0" indent="0">
              <a:buNone/>
            </a:pPr>
            <a:r>
              <a:rPr lang="en-US" dirty="0" smtClean="0"/>
              <a:t>4. </a:t>
            </a:r>
            <a:r>
              <a:rPr lang="en-US" dirty="0" err="1" smtClean="0"/>
              <a:t>Memperbaiki</a:t>
            </a:r>
            <a:r>
              <a:rPr lang="en-US" dirty="0" smtClean="0"/>
              <a:t> ide </a:t>
            </a:r>
            <a:r>
              <a:rPr lang="en-US" dirty="0" err="1" smtClean="0"/>
              <a:t>ide</a:t>
            </a:r>
            <a:r>
              <a:rPr lang="en-US" dirty="0" smtClean="0"/>
              <a:t> yang </a:t>
            </a:r>
            <a:r>
              <a:rPr lang="en-US" dirty="0" err="1" smtClean="0"/>
              <a:t>lan</a:t>
            </a:r>
            <a:r>
              <a:rPr lang="en-US" dirty="0" smtClean="0"/>
              <a:t> </a:t>
            </a:r>
            <a:r>
              <a:rPr lang="en-US" dirty="0" err="1" smtClean="0"/>
              <a:t>dan</a:t>
            </a:r>
            <a:r>
              <a:rPr lang="en-US" dirty="0" smtClean="0"/>
              <a:t> </a:t>
            </a:r>
            <a:r>
              <a:rPr lang="en-US" dirty="0" err="1" smtClean="0"/>
              <a:t>mengkombinasikan</a:t>
            </a:r>
            <a:r>
              <a:rPr lang="en-US" dirty="0" smtClean="0"/>
              <a:t> ide </a:t>
            </a:r>
            <a:r>
              <a:rPr lang="en-US" dirty="0" err="1" smtClean="0"/>
              <a:t>tersebut</a:t>
            </a:r>
            <a:r>
              <a:rPr lang="en-US" dirty="0" smtClean="0"/>
              <a:t> </a:t>
            </a:r>
            <a:r>
              <a:rPr lang="en-US" dirty="0" err="1" smtClean="0"/>
              <a:t>menjadi</a:t>
            </a:r>
            <a:r>
              <a:rPr lang="en-US" dirty="0" smtClean="0"/>
              <a:t> ide yang </a:t>
            </a:r>
            <a:r>
              <a:rPr lang="en-US" dirty="0" err="1" smtClean="0"/>
              <a:t>lebih</a:t>
            </a:r>
            <a:r>
              <a:rPr lang="en-US" dirty="0" smtClean="0"/>
              <a:t> </a:t>
            </a:r>
            <a:r>
              <a:rPr lang="en-US" dirty="0" err="1" smtClean="0"/>
              <a:t>baik</a:t>
            </a:r>
            <a:endParaRPr lang="en-US" dirty="0"/>
          </a:p>
        </p:txBody>
      </p:sp>
    </p:spTree>
    <p:extLst>
      <p:ext uri="{BB962C8B-B14F-4D97-AF65-F5344CB8AC3E}">
        <p14:creationId xmlns:p14="http://schemas.microsoft.com/office/powerpoint/2010/main" val="324300689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63047"/>
            <a:ext cx="10515600" cy="5913916"/>
          </a:xfrm>
        </p:spPr>
        <p:txBody>
          <a:bodyPr/>
          <a:lstStyle/>
          <a:p>
            <a:r>
              <a:rPr lang="en-US" dirty="0" err="1" smtClean="0"/>
              <a:t>Teknik</a:t>
            </a:r>
            <a:r>
              <a:rPr lang="en-US" dirty="0" smtClean="0"/>
              <a:t> Delphi </a:t>
            </a:r>
          </a:p>
          <a:p>
            <a:pPr marL="0" indent="0">
              <a:buNone/>
            </a:pPr>
            <a:endParaRPr lang="en-US" dirty="0" smtClean="0"/>
          </a:p>
          <a:p>
            <a:pPr marL="0" indent="0">
              <a:buNone/>
            </a:pPr>
            <a:r>
              <a:rPr lang="en-US" dirty="0" err="1" smtClean="0"/>
              <a:t>Teknik</a:t>
            </a:r>
            <a:r>
              <a:rPr lang="en-US" dirty="0" smtClean="0"/>
              <a:t> Delphi </a:t>
            </a:r>
            <a:r>
              <a:rPr lang="en-US" dirty="0" err="1" smtClean="0"/>
              <a:t>memiliki</a:t>
            </a:r>
            <a:r>
              <a:rPr lang="en-US" dirty="0" smtClean="0"/>
              <a:t> 2 </a:t>
            </a:r>
            <a:r>
              <a:rPr lang="en-US" dirty="0" err="1" smtClean="0"/>
              <a:t>keunggulan</a:t>
            </a:r>
            <a:r>
              <a:rPr lang="en-US" dirty="0" smtClean="0"/>
              <a:t> </a:t>
            </a:r>
            <a:r>
              <a:rPr lang="en-US" dirty="0" err="1" smtClean="0"/>
              <a:t>yaitu</a:t>
            </a:r>
            <a:r>
              <a:rPr lang="en-US" dirty="0" smtClean="0"/>
              <a:t>, </a:t>
            </a:r>
            <a:r>
              <a:rPr lang="en-US" b="1" dirty="0" err="1" smtClean="0"/>
              <a:t>Pertama</a:t>
            </a:r>
            <a:r>
              <a:rPr lang="en-US" dirty="0" smtClean="0"/>
              <a:t>, </a:t>
            </a:r>
            <a:r>
              <a:rPr lang="en-US" dirty="0" err="1" smtClean="0"/>
              <a:t>karena</a:t>
            </a:r>
            <a:r>
              <a:rPr lang="en-US" dirty="0" smtClean="0"/>
              <a:t> orang yang </a:t>
            </a:r>
            <a:r>
              <a:rPr lang="en-US" dirty="0" err="1" smtClean="0"/>
              <a:t>terlibat</a:t>
            </a:r>
            <a:r>
              <a:rPr lang="en-US" dirty="0" smtClean="0"/>
              <a:t> </a:t>
            </a:r>
            <a:r>
              <a:rPr lang="en-US" dirty="0" err="1" smtClean="0"/>
              <a:t>dalam</a:t>
            </a:r>
            <a:r>
              <a:rPr lang="en-US" dirty="0" smtClean="0"/>
              <a:t> proses </a:t>
            </a:r>
            <a:r>
              <a:rPr lang="en-US" dirty="0" err="1" smtClean="0"/>
              <a:t>pengambilan</a:t>
            </a:r>
            <a:r>
              <a:rPr lang="en-US" dirty="0" smtClean="0"/>
              <a:t> </a:t>
            </a:r>
            <a:r>
              <a:rPr lang="en-US" dirty="0" err="1" smtClean="0"/>
              <a:t>keputusan</a:t>
            </a:r>
            <a:r>
              <a:rPr lang="en-US" dirty="0" smtClean="0"/>
              <a:t> </a:t>
            </a:r>
            <a:r>
              <a:rPr lang="en-US" dirty="0" err="1" smtClean="0"/>
              <a:t>tidak</a:t>
            </a:r>
            <a:r>
              <a:rPr lang="en-US" dirty="0" smtClean="0"/>
              <a:t> </a:t>
            </a:r>
            <a:r>
              <a:rPr lang="en-US" dirty="0" err="1" smtClean="0"/>
              <a:t>berhadapan</a:t>
            </a:r>
            <a:r>
              <a:rPr lang="en-US" dirty="0" smtClean="0"/>
              <a:t> </a:t>
            </a:r>
            <a:r>
              <a:rPr lang="en-US" dirty="0" err="1" smtClean="0"/>
              <a:t>muka</a:t>
            </a:r>
            <a:r>
              <a:rPr lang="en-US" dirty="0" smtClean="0"/>
              <a:t>, </a:t>
            </a:r>
            <a:r>
              <a:rPr lang="en-US" dirty="0" err="1" smtClean="0"/>
              <a:t>tidak</a:t>
            </a:r>
            <a:r>
              <a:rPr lang="en-US" dirty="0" smtClean="0"/>
              <a:t> </a:t>
            </a:r>
            <a:r>
              <a:rPr lang="en-US" dirty="0" err="1" smtClean="0"/>
              <a:t>terpengaruh</a:t>
            </a:r>
            <a:r>
              <a:rPr lang="en-US" dirty="0" smtClean="0"/>
              <a:t> </a:t>
            </a:r>
            <a:r>
              <a:rPr lang="en-US" dirty="0" err="1" smtClean="0"/>
              <a:t>oleh</a:t>
            </a:r>
            <a:r>
              <a:rPr lang="en-US" dirty="0" smtClean="0"/>
              <a:t> </a:t>
            </a:r>
            <a:r>
              <a:rPr lang="en-US" dirty="0" err="1" smtClean="0"/>
              <a:t>seseorang</a:t>
            </a:r>
            <a:r>
              <a:rPr lang="en-US" dirty="0" smtClean="0"/>
              <a:t> yang </a:t>
            </a:r>
            <a:r>
              <a:rPr lang="en-US" dirty="0" err="1" smtClean="0"/>
              <a:t>mendominasi</a:t>
            </a:r>
            <a:r>
              <a:rPr lang="en-US" dirty="0" smtClean="0"/>
              <a:t> </a:t>
            </a:r>
            <a:r>
              <a:rPr lang="en-US" dirty="0" err="1" smtClean="0"/>
              <a:t>dan</a:t>
            </a:r>
            <a:r>
              <a:rPr lang="en-US" dirty="0" smtClean="0"/>
              <a:t> </a:t>
            </a:r>
            <a:r>
              <a:rPr lang="en-US" dirty="0" err="1" smtClean="0"/>
              <a:t>terhindar</a:t>
            </a:r>
            <a:r>
              <a:rPr lang="en-US" dirty="0" smtClean="0"/>
              <a:t> </a:t>
            </a:r>
            <a:r>
              <a:rPr lang="en-US" dirty="0" err="1" smtClean="0"/>
              <a:t>dari</a:t>
            </a:r>
            <a:r>
              <a:rPr lang="en-US" dirty="0" smtClean="0"/>
              <a:t> bias yang </a:t>
            </a:r>
            <a:r>
              <a:rPr lang="en-US" dirty="0" err="1" smtClean="0"/>
              <a:t>disebabkan</a:t>
            </a:r>
            <a:r>
              <a:rPr lang="en-US" dirty="0" smtClean="0"/>
              <a:t> </a:t>
            </a:r>
            <a:r>
              <a:rPr lang="en-US" dirty="0" err="1" smtClean="0"/>
              <a:t>kepribadian</a:t>
            </a:r>
            <a:r>
              <a:rPr lang="en-US" dirty="0" smtClean="0"/>
              <a:t> </a:t>
            </a:r>
            <a:r>
              <a:rPr lang="en-US" dirty="0" err="1" smtClean="0"/>
              <a:t>seseorang</a:t>
            </a:r>
            <a:r>
              <a:rPr lang="en-US" dirty="0" smtClean="0"/>
              <a:t> </a:t>
            </a:r>
          </a:p>
          <a:p>
            <a:pPr marL="0" indent="0">
              <a:buNone/>
            </a:pPr>
            <a:r>
              <a:rPr lang="en-US" b="1" dirty="0" err="1" smtClean="0"/>
              <a:t>Kedua</a:t>
            </a:r>
            <a:r>
              <a:rPr lang="en-US" dirty="0" smtClean="0"/>
              <a:t>, </a:t>
            </a:r>
            <a:r>
              <a:rPr lang="en-US" dirty="0" err="1" smtClean="0"/>
              <a:t>teknik</a:t>
            </a:r>
            <a:r>
              <a:rPr lang="en-US" dirty="0" smtClean="0"/>
              <a:t> Delphi </a:t>
            </a:r>
            <a:r>
              <a:rPr lang="en-US" dirty="0" err="1" smtClean="0"/>
              <a:t>memiliki</a:t>
            </a:r>
            <a:r>
              <a:rPr lang="en-US" dirty="0" smtClean="0"/>
              <a:t> </a:t>
            </a:r>
            <a:r>
              <a:rPr lang="en-US" dirty="0" err="1" smtClean="0"/>
              <a:t>kemampuan</a:t>
            </a:r>
            <a:r>
              <a:rPr lang="en-US" dirty="0" smtClean="0"/>
              <a:t> </a:t>
            </a:r>
            <a:r>
              <a:rPr lang="en-US" dirty="0" err="1" smtClean="0"/>
              <a:t>untuk</a:t>
            </a:r>
            <a:r>
              <a:rPr lang="en-US" dirty="0" smtClean="0"/>
              <a:t> </a:t>
            </a:r>
            <a:r>
              <a:rPr lang="en-US" dirty="0" err="1" smtClean="0"/>
              <a:t>mengkombinsaikan</a:t>
            </a:r>
            <a:r>
              <a:rPr lang="en-US" dirty="0" smtClean="0"/>
              <a:t> </a:t>
            </a:r>
            <a:r>
              <a:rPr lang="en-US" dirty="0" err="1" smtClean="0"/>
              <a:t>antara</a:t>
            </a:r>
            <a:r>
              <a:rPr lang="en-US" dirty="0" smtClean="0"/>
              <a:t> </a:t>
            </a:r>
            <a:r>
              <a:rPr lang="en-US" dirty="0" err="1" smtClean="0"/>
              <a:t>keahlian,pengalaman</a:t>
            </a:r>
            <a:r>
              <a:rPr lang="en-US" dirty="0" smtClean="0"/>
              <a:t> </a:t>
            </a:r>
            <a:r>
              <a:rPr lang="en-US" dirty="0" err="1" smtClean="0"/>
              <a:t>dan</a:t>
            </a:r>
            <a:r>
              <a:rPr lang="en-US" dirty="0" smtClean="0"/>
              <a:t> </a:t>
            </a:r>
            <a:r>
              <a:rPr lang="en-US" dirty="0" err="1" smtClean="0"/>
              <a:t>kearifan</a:t>
            </a:r>
            <a:r>
              <a:rPr lang="en-US" dirty="0" smtClean="0"/>
              <a:t> </a:t>
            </a:r>
            <a:r>
              <a:rPr lang="en-US" dirty="0" err="1" smtClean="0"/>
              <a:t>dari</a:t>
            </a:r>
            <a:r>
              <a:rPr lang="en-US" dirty="0" smtClean="0"/>
              <a:t> </a:t>
            </a:r>
            <a:r>
              <a:rPr lang="en-US" dirty="0" err="1" smtClean="0"/>
              <a:t>individu</a:t>
            </a:r>
            <a:r>
              <a:rPr lang="en-US" dirty="0" smtClean="0"/>
              <a:t> </a:t>
            </a:r>
            <a:r>
              <a:rPr lang="en-US" dirty="0" err="1" smtClean="0"/>
              <a:t>tanpa</a:t>
            </a:r>
            <a:r>
              <a:rPr lang="en-US" dirty="0" smtClean="0"/>
              <a:t> </a:t>
            </a:r>
            <a:r>
              <a:rPr lang="en-US" dirty="0" err="1" smtClean="0"/>
              <a:t>mengorbankan</a:t>
            </a:r>
            <a:r>
              <a:rPr lang="en-US" dirty="0" smtClean="0"/>
              <a:t> </a:t>
            </a:r>
            <a:r>
              <a:rPr lang="en-US" dirty="0" err="1" smtClean="0"/>
              <a:t>waktu</a:t>
            </a:r>
            <a:r>
              <a:rPr lang="en-US" dirty="0" smtClean="0"/>
              <a:t> </a:t>
            </a:r>
            <a:r>
              <a:rPr lang="en-US" dirty="0" err="1" smtClean="0"/>
              <a:t>dan</a:t>
            </a:r>
            <a:r>
              <a:rPr lang="en-US" dirty="0" smtClean="0"/>
              <a:t> </a:t>
            </a:r>
            <a:r>
              <a:rPr lang="en-US" dirty="0" err="1" smtClean="0"/>
              <a:t>biaya</a:t>
            </a:r>
            <a:r>
              <a:rPr lang="en-US" dirty="0" smtClean="0"/>
              <a:t> </a:t>
            </a:r>
            <a:r>
              <a:rPr lang="en-US" dirty="0" err="1" smtClean="0"/>
              <a:t>untuk</a:t>
            </a:r>
            <a:r>
              <a:rPr lang="en-US" dirty="0" smtClean="0"/>
              <a:t> </a:t>
            </a:r>
            <a:r>
              <a:rPr lang="en-US" dirty="0" err="1" smtClean="0"/>
              <a:t>menghadiri</a:t>
            </a:r>
            <a:r>
              <a:rPr lang="en-US" dirty="0" smtClean="0"/>
              <a:t> </a:t>
            </a:r>
            <a:r>
              <a:rPr lang="en-US" dirty="0" err="1" smtClean="0"/>
              <a:t>rapat</a:t>
            </a:r>
            <a:r>
              <a:rPr lang="en-US" dirty="0" smtClean="0"/>
              <a:t> </a:t>
            </a:r>
            <a:r>
              <a:rPr lang="en-US" dirty="0" err="1" smtClean="0"/>
              <a:t>pada</a:t>
            </a:r>
            <a:r>
              <a:rPr lang="en-US" dirty="0" smtClean="0"/>
              <a:t> </a:t>
            </a:r>
            <a:r>
              <a:rPr lang="en-US" dirty="0" err="1" smtClean="0"/>
              <a:t>tempat</a:t>
            </a:r>
            <a:r>
              <a:rPr lang="en-US" dirty="0" smtClean="0"/>
              <a:t> </a:t>
            </a:r>
            <a:r>
              <a:rPr lang="en-US" dirty="0" err="1" smtClean="0"/>
              <a:t>tertentu</a:t>
            </a:r>
            <a:r>
              <a:rPr lang="en-US" dirty="0" smtClean="0"/>
              <a:t>. </a:t>
            </a:r>
          </a:p>
          <a:p>
            <a:pPr marL="0" indent="0">
              <a:buNone/>
            </a:pPr>
            <a:endParaRPr lang="en-US" dirty="0"/>
          </a:p>
          <a:p>
            <a:pPr marL="0" indent="0">
              <a:buNone/>
            </a:pPr>
            <a:r>
              <a:rPr lang="en-US" dirty="0" err="1" smtClean="0"/>
              <a:t>Kelemahan</a:t>
            </a:r>
            <a:r>
              <a:rPr lang="en-US" dirty="0" smtClean="0"/>
              <a:t> </a:t>
            </a:r>
            <a:r>
              <a:rPr lang="en-US" dirty="0" err="1" smtClean="0"/>
              <a:t>teknik</a:t>
            </a:r>
            <a:r>
              <a:rPr lang="en-US" dirty="0" smtClean="0"/>
              <a:t> Delphi </a:t>
            </a:r>
            <a:r>
              <a:rPr lang="en-US" dirty="0" err="1" smtClean="0"/>
              <a:t>meliputi</a:t>
            </a:r>
            <a:r>
              <a:rPr lang="en-US" dirty="0" smtClean="0"/>
              <a:t> </a:t>
            </a:r>
            <a:r>
              <a:rPr lang="en-US" dirty="0" err="1" smtClean="0"/>
              <a:t>waktu</a:t>
            </a:r>
            <a:r>
              <a:rPr lang="en-US" dirty="0" smtClean="0"/>
              <a:t> </a:t>
            </a:r>
            <a:r>
              <a:rPr lang="en-US" dirty="0" err="1" smtClean="0"/>
              <a:t>dan</a:t>
            </a:r>
            <a:r>
              <a:rPr lang="en-US" dirty="0" smtClean="0"/>
              <a:t> </a:t>
            </a:r>
            <a:r>
              <a:rPr lang="en-US" dirty="0" err="1" smtClean="0"/>
              <a:t>motivasi</a:t>
            </a:r>
            <a:r>
              <a:rPr lang="en-US" dirty="0" smtClean="0"/>
              <a:t>.</a:t>
            </a:r>
            <a:endParaRPr lang="en-US" dirty="0"/>
          </a:p>
        </p:txBody>
      </p:sp>
    </p:spTree>
    <p:extLst>
      <p:ext uri="{BB962C8B-B14F-4D97-AF65-F5344CB8AC3E}">
        <p14:creationId xmlns:p14="http://schemas.microsoft.com/office/powerpoint/2010/main" val="455840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asil gambar untuk perilaku organisas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5084" y="4708395"/>
            <a:ext cx="2619830" cy="214960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bwMode="auto">
          <a:xfrm>
            <a:off x="420913" y="1770742"/>
            <a:ext cx="11422743" cy="2496457"/>
          </a:xfrm>
          <a:prstGeom prst="rect">
            <a:avLst/>
          </a:prstGeom>
          <a:solidFill>
            <a:schemeClr val="bg1"/>
          </a:solidFill>
          <a:ln w="9525" cap="flat" cmpd="sng" algn="ctr">
            <a:solidFill>
              <a:schemeClr val="accent1"/>
            </a:solidFill>
            <a:prstDash val="solid"/>
            <a:round/>
            <a:headEnd type="none" w="med" len="med"/>
            <a:tailEnd type="none" w="med" len="med"/>
          </a:ln>
        </p:spPr>
        <p:txBody>
          <a:bodyPr vert="horz" wrap="none" lIns="91440" tIns="45720" rIns="91440" bIns="45720" numCol="1" rtlCol="0"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id-ID"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2" name="Title 1"/>
          <p:cNvSpPr>
            <a:spLocks noGrp="1"/>
          </p:cNvSpPr>
          <p:nvPr>
            <p:ph type="title"/>
          </p:nvPr>
        </p:nvSpPr>
        <p:spPr/>
        <p:txBody>
          <a:bodyPr/>
          <a:lstStyle/>
          <a:p>
            <a:pPr marL="571500" indent="-571500">
              <a:buFont typeface="Wingdings" pitchFamily="2" charset="2"/>
              <a:buChar char="v"/>
            </a:pPr>
            <a:r>
              <a:rPr lang="id-ID" dirty="0" smtClean="0"/>
              <a:t>Tujuan Mempelajari Perilaku Keorganisasian</a:t>
            </a:r>
            <a:endParaRPr lang="id-ID" dirty="0"/>
          </a:p>
        </p:txBody>
      </p:sp>
      <p:sp>
        <p:nvSpPr>
          <p:cNvPr id="3" name="Content Placeholder 2"/>
          <p:cNvSpPr>
            <a:spLocks noGrp="1"/>
          </p:cNvSpPr>
          <p:nvPr>
            <p:ph idx="1"/>
          </p:nvPr>
        </p:nvSpPr>
        <p:spPr/>
        <p:txBody>
          <a:bodyPr/>
          <a:lstStyle/>
          <a:p>
            <a:pPr marL="514350" indent="-514350">
              <a:buFont typeface="+mj-lt"/>
              <a:buAutoNum type="arabicPeriod"/>
            </a:pPr>
            <a:endParaRPr lang="id-ID" b="1" dirty="0" smtClean="0"/>
          </a:p>
          <a:p>
            <a:pPr marL="514350" indent="-514350">
              <a:buFont typeface="+mj-lt"/>
              <a:buAutoNum type="arabicPeriod"/>
            </a:pPr>
            <a:r>
              <a:rPr lang="id-ID" b="1" dirty="0" smtClean="0"/>
              <a:t>Memahami perilaku yang terjadi dalam organisasi</a:t>
            </a:r>
          </a:p>
          <a:p>
            <a:pPr marL="514350" indent="-514350">
              <a:buFont typeface="+mj-lt"/>
              <a:buAutoNum type="arabicPeriod"/>
            </a:pPr>
            <a:r>
              <a:rPr lang="id-ID" b="1" dirty="0" smtClean="0"/>
              <a:t>Meramalkan kejadian kejadian yang terjadi dalam organisasi</a:t>
            </a:r>
          </a:p>
          <a:p>
            <a:pPr marL="514350" indent="-514350">
              <a:buFont typeface="+mj-lt"/>
              <a:buAutoNum type="arabicPeriod"/>
            </a:pPr>
            <a:r>
              <a:rPr lang="id-ID" b="1" dirty="0" smtClean="0"/>
              <a:t>Mengendalikan perilaku</a:t>
            </a:r>
            <a:endParaRPr lang="id-ID" b="1" dirty="0"/>
          </a:p>
        </p:txBody>
      </p:sp>
    </p:spTree>
    <p:extLst>
      <p:ext uri="{BB962C8B-B14F-4D97-AF65-F5344CB8AC3E}">
        <p14:creationId xmlns:p14="http://schemas.microsoft.com/office/powerpoint/2010/main" val="127486423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50729"/>
            <a:ext cx="10515600" cy="5826234"/>
          </a:xfrm>
        </p:spPr>
        <p:txBody>
          <a:bodyPr/>
          <a:lstStyle/>
          <a:p>
            <a:r>
              <a:rPr lang="en-US" dirty="0" err="1" smtClean="0"/>
              <a:t>Teknik</a:t>
            </a:r>
            <a:r>
              <a:rPr lang="en-US" dirty="0" smtClean="0"/>
              <a:t> </a:t>
            </a:r>
            <a:r>
              <a:rPr lang="en-US" dirty="0" err="1" smtClean="0"/>
              <a:t>Kelompok</a:t>
            </a:r>
            <a:r>
              <a:rPr lang="en-US" dirty="0" smtClean="0"/>
              <a:t> Nominal </a:t>
            </a:r>
          </a:p>
          <a:p>
            <a:pPr marL="0" indent="0">
              <a:buNone/>
            </a:pPr>
            <a:r>
              <a:rPr lang="en-US" dirty="0" err="1" smtClean="0"/>
              <a:t>Teknik</a:t>
            </a:r>
            <a:r>
              <a:rPr lang="en-US" dirty="0" smtClean="0"/>
              <a:t> </a:t>
            </a:r>
            <a:r>
              <a:rPr lang="en-US" dirty="0" err="1" smtClean="0"/>
              <a:t>Kelompok</a:t>
            </a:r>
            <a:r>
              <a:rPr lang="en-US" dirty="0" smtClean="0"/>
              <a:t> Nominal </a:t>
            </a:r>
            <a:r>
              <a:rPr lang="en-US" dirty="0" err="1" smtClean="0"/>
              <a:t>dalah</a:t>
            </a:r>
            <a:r>
              <a:rPr lang="en-US" dirty="0" smtClean="0"/>
              <a:t> </a:t>
            </a:r>
            <a:r>
              <a:rPr lang="en-US" dirty="0" err="1" smtClean="0"/>
              <a:t>penggabungan</a:t>
            </a:r>
            <a:r>
              <a:rPr lang="en-US" dirty="0" smtClean="0"/>
              <a:t> </a:t>
            </a:r>
            <a:r>
              <a:rPr lang="en-US" dirty="0" err="1" smtClean="0"/>
              <a:t>dari</a:t>
            </a:r>
            <a:r>
              <a:rPr lang="en-US" dirty="0" smtClean="0"/>
              <a:t> </a:t>
            </a:r>
            <a:r>
              <a:rPr lang="en-US" dirty="0" err="1" smtClean="0"/>
              <a:t>teknik</a:t>
            </a:r>
            <a:r>
              <a:rPr lang="en-US" dirty="0" smtClean="0"/>
              <a:t> </a:t>
            </a:r>
            <a:r>
              <a:rPr lang="en-US" dirty="0" err="1" smtClean="0"/>
              <a:t>Brainstroming</a:t>
            </a:r>
            <a:r>
              <a:rPr lang="en-US" dirty="0" smtClean="0"/>
              <a:t> </a:t>
            </a:r>
            <a:r>
              <a:rPr lang="en-US" dirty="0" err="1" smtClean="0"/>
              <a:t>dengan</a:t>
            </a:r>
            <a:r>
              <a:rPr lang="en-US" dirty="0" smtClean="0"/>
              <a:t> </a:t>
            </a:r>
            <a:r>
              <a:rPr lang="en-US" dirty="0" err="1" smtClean="0"/>
              <a:t>Teknik</a:t>
            </a:r>
            <a:r>
              <a:rPr lang="en-US" dirty="0" smtClean="0"/>
              <a:t> Delphi.</a:t>
            </a:r>
          </a:p>
          <a:p>
            <a:pPr marL="514350" indent="-514350">
              <a:buAutoNum type="arabicPeriod"/>
            </a:pPr>
            <a:r>
              <a:rPr lang="en-US" dirty="0" err="1" smtClean="0"/>
              <a:t>Setelah</a:t>
            </a:r>
            <a:r>
              <a:rPr lang="en-US" dirty="0" smtClean="0"/>
              <a:t> </a:t>
            </a:r>
            <a:r>
              <a:rPr lang="en-US" dirty="0" err="1" smtClean="0"/>
              <a:t>permasalahan</a:t>
            </a:r>
            <a:r>
              <a:rPr lang="en-US" dirty="0" smtClean="0"/>
              <a:t> </a:t>
            </a:r>
            <a:r>
              <a:rPr lang="en-US" dirty="0" err="1" smtClean="0"/>
              <a:t>diidentifikasi</a:t>
            </a:r>
            <a:r>
              <a:rPr lang="en-US" dirty="0" smtClean="0"/>
              <a:t>, </a:t>
            </a:r>
            <a:r>
              <a:rPr lang="en-US" dirty="0" err="1" smtClean="0"/>
              <a:t>masing</a:t>
            </a:r>
            <a:r>
              <a:rPr lang="en-US" dirty="0" smtClean="0"/>
              <a:t> </a:t>
            </a:r>
            <a:r>
              <a:rPr lang="en-US" dirty="0" err="1" smtClean="0"/>
              <a:t>masing</a:t>
            </a:r>
            <a:r>
              <a:rPr lang="en-US" dirty="0" smtClean="0"/>
              <a:t> </a:t>
            </a:r>
            <a:r>
              <a:rPr lang="en-US" dirty="0" err="1" smtClean="0"/>
              <a:t>peserta</a:t>
            </a:r>
            <a:r>
              <a:rPr lang="en-US" dirty="0" smtClean="0"/>
              <a:t> </a:t>
            </a:r>
            <a:r>
              <a:rPr lang="en-US" dirty="0" err="1" smtClean="0"/>
              <a:t>diminta</a:t>
            </a:r>
            <a:r>
              <a:rPr lang="en-US" dirty="0" smtClean="0"/>
              <a:t> </a:t>
            </a:r>
            <a:r>
              <a:rPr lang="en-US" dirty="0" err="1" smtClean="0"/>
              <a:t>mengambangkan</a:t>
            </a:r>
            <a:r>
              <a:rPr lang="en-US" dirty="0" smtClean="0"/>
              <a:t> </a:t>
            </a:r>
            <a:r>
              <a:rPr lang="en-US" dirty="0" err="1" smtClean="0"/>
              <a:t>solusi</a:t>
            </a:r>
            <a:r>
              <a:rPr lang="en-US" dirty="0" smtClean="0"/>
              <a:t> </a:t>
            </a:r>
            <a:r>
              <a:rPr lang="en-US" dirty="0" err="1" smtClean="0"/>
              <a:t>sendiri-sendiri</a:t>
            </a:r>
            <a:r>
              <a:rPr lang="en-US" dirty="0" smtClean="0"/>
              <a:t> </a:t>
            </a:r>
            <a:r>
              <a:rPr lang="en-US" dirty="0" err="1" smtClean="0"/>
              <a:t>atas</a:t>
            </a:r>
            <a:r>
              <a:rPr lang="en-US" dirty="0" smtClean="0"/>
              <a:t> </a:t>
            </a:r>
            <a:r>
              <a:rPr lang="en-US" dirty="0" err="1" smtClean="0"/>
              <a:t>permasalahan</a:t>
            </a:r>
            <a:r>
              <a:rPr lang="en-US" dirty="0" smtClean="0"/>
              <a:t>. </a:t>
            </a:r>
          </a:p>
          <a:p>
            <a:pPr marL="514350" indent="-514350">
              <a:buAutoNum type="arabicPeriod"/>
            </a:pPr>
            <a:r>
              <a:rPr lang="en-US" dirty="0" err="1" smtClean="0"/>
              <a:t>Menyampaikan</a:t>
            </a:r>
            <a:r>
              <a:rPr lang="en-US" dirty="0" smtClean="0"/>
              <a:t> </a:t>
            </a:r>
            <a:r>
              <a:rPr lang="en-US" dirty="0" err="1" smtClean="0"/>
              <a:t>gagasan</a:t>
            </a:r>
            <a:r>
              <a:rPr lang="en-US" dirty="0" smtClean="0"/>
              <a:t> </a:t>
            </a:r>
            <a:r>
              <a:rPr lang="en-US" dirty="0" err="1" smtClean="0"/>
              <a:t>secara</a:t>
            </a:r>
            <a:r>
              <a:rPr lang="en-US" dirty="0" smtClean="0"/>
              <a:t> </a:t>
            </a:r>
            <a:r>
              <a:rPr lang="en-US" dirty="0" err="1" smtClean="0"/>
              <a:t>tertulis</a:t>
            </a:r>
            <a:r>
              <a:rPr lang="en-US" dirty="0" smtClean="0"/>
              <a:t> </a:t>
            </a:r>
            <a:r>
              <a:rPr lang="en-US" dirty="0" err="1" smtClean="0"/>
              <a:t>tanpa</a:t>
            </a:r>
            <a:r>
              <a:rPr lang="en-US" dirty="0" smtClean="0"/>
              <a:t> </a:t>
            </a:r>
            <a:r>
              <a:rPr lang="en-US" dirty="0" err="1" smtClean="0"/>
              <a:t>diskusi</a:t>
            </a:r>
            <a:r>
              <a:rPr lang="en-US" dirty="0" smtClean="0"/>
              <a:t>. </a:t>
            </a:r>
          </a:p>
          <a:p>
            <a:pPr marL="514350" indent="-514350">
              <a:buAutoNum type="arabicPeriod"/>
            </a:pPr>
            <a:r>
              <a:rPr lang="en-US" dirty="0" err="1" smtClean="0"/>
              <a:t>Setelah</a:t>
            </a:r>
            <a:r>
              <a:rPr lang="en-US" dirty="0" smtClean="0"/>
              <a:t> </a:t>
            </a:r>
            <a:r>
              <a:rPr lang="en-US" dirty="0" err="1" smtClean="0"/>
              <a:t>gagasan</a:t>
            </a:r>
            <a:r>
              <a:rPr lang="en-US" dirty="0" smtClean="0"/>
              <a:t> </a:t>
            </a:r>
            <a:r>
              <a:rPr lang="en-US" dirty="0" err="1" smtClean="0"/>
              <a:t>disampaikan,kelompok</a:t>
            </a:r>
            <a:r>
              <a:rPr lang="en-US" dirty="0" smtClean="0"/>
              <a:t> </a:t>
            </a:r>
            <a:r>
              <a:rPr lang="en-US" dirty="0" err="1" smtClean="0"/>
              <a:t>membahas</a:t>
            </a:r>
            <a:r>
              <a:rPr lang="en-US" dirty="0" smtClean="0"/>
              <a:t> </a:t>
            </a:r>
            <a:r>
              <a:rPr lang="en-US" dirty="0" err="1" smtClean="0"/>
              <a:t>gagsan</a:t>
            </a:r>
            <a:r>
              <a:rPr lang="en-US" dirty="0" smtClean="0"/>
              <a:t> </a:t>
            </a:r>
            <a:r>
              <a:rPr lang="en-US" dirty="0" err="1" smtClean="0"/>
              <a:t>tersebut,menjelaskan</a:t>
            </a:r>
            <a:r>
              <a:rPr lang="en-US" dirty="0" smtClean="0"/>
              <a:t> </a:t>
            </a:r>
            <a:r>
              <a:rPr lang="en-US" dirty="0" err="1" smtClean="0"/>
              <a:t>dan</a:t>
            </a:r>
            <a:r>
              <a:rPr lang="en-US" dirty="0" smtClean="0"/>
              <a:t> </a:t>
            </a:r>
            <a:r>
              <a:rPr lang="en-US" dirty="0" err="1" smtClean="0"/>
              <a:t>menilainya</a:t>
            </a:r>
            <a:r>
              <a:rPr lang="en-US" dirty="0" smtClean="0"/>
              <a:t>. </a:t>
            </a:r>
          </a:p>
          <a:p>
            <a:pPr marL="514350" indent="-514350">
              <a:buAutoNum type="arabicPeriod"/>
            </a:pPr>
            <a:r>
              <a:rPr lang="en-US" dirty="0" err="1" smtClean="0"/>
              <a:t>Dilakukan</a:t>
            </a:r>
            <a:r>
              <a:rPr lang="en-US" dirty="0" smtClean="0"/>
              <a:t> </a:t>
            </a:r>
            <a:r>
              <a:rPr lang="en-US" dirty="0" err="1" smtClean="0"/>
              <a:t>pemungutan</a:t>
            </a:r>
            <a:r>
              <a:rPr lang="en-US" dirty="0" smtClean="0"/>
              <a:t> </a:t>
            </a:r>
            <a:r>
              <a:rPr lang="en-US" dirty="0" err="1" smtClean="0"/>
              <a:t>suara</a:t>
            </a:r>
            <a:r>
              <a:rPr lang="en-US" dirty="0" smtClean="0"/>
              <a:t> </a:t>
            </a:r>
            <a:r>
              <a:rPr lang="en-US" dirty="0" err="1" smtClean="0"/>
              <a:t>atas</a:t>
            </a:r>
            <a:r>
              <a:rPr lang="en-US" dirty="0" smtClean="0"/>
              <a:t> </a:t>
            </a:r>
            <a:r>
              <a:rPr lang="en-US" dirty="0" err="1" smtClean="0"/>
              <a:t>gagasan</a:t>
            </a:r>
            <a:r>
              <a:rPr lang="en-US" dirty="0" smtClean="0"/>
              <a:t> yang </a:t>
            </a:r>
            <a:r>
              <a:rPr lang="en-US" dirty="0" err="1" smtClean="0"/>
              <a:t>telah</a:t>
            </a:r>
            <a:r>
              <a:rPr lang="en-US" dirty="0" smtClean="0"/>
              <a:t> </a:t>
            </a:r>
            <a:r>
              <a:rPr lang="en-US" dirty="0" err="1" smtClean="0"/>
              <a:t>dikemukakan</a:t>
            </a:r>
            <a:r>
              <a:rPr lang="en-US" dirty="0" smtClean="0"/>
              <a:t> </a:t>
            </a:r>
          </a:p>
          <a:p>
            <a:pPr marL="0" indent="0">
              <a:buNone/>
            </a:pPr>
            <a:r>
              <a:rPr lang="en-US" dirty="0" err="1" smtClean="0"/>
              <a:t>Oleh</a:t>
            </a:r>
            <a:r>
              <a:rPr lang="en-US" dirty="0" smtClean="0"/>
              <a:t> </a:t>
            </a:r>
            <a:r>
              <a:rPr lang="en-US" dirty="0" err="1" smtClean="0"/>
              <a:t>karena</a:t>
            </a:r>
            <a:r>
              <a:rPr lang="en-US" dirty="0" smtClean="0"/>
              <a:t> </a:t>
            </a:r>
            <a:r>
              <a:rPr lang="en-US" dirty="0" err="1" smtClean="0"/>
              <a:t>itu</a:t>
            </a:r>
            <a:r>
              <a:rPr lang="en-US" dirty="0" smtClean="0"/>
              <a:t> </a:t>
            </a:r>
            <a:r>
              <a:rPr lang="en-US" dirty="0" err="1" smtClean="0"/>
              <a:t>kelompok</a:t>
            </a:r>
            <a:r>
              <a:rPr lang="en-US" dirty="0" smtClean="0"/>
              <a:t> nominal </a:t>
            </a:r>
            <a:r>
              <a:rPr lang="en-US" dirty="0" err="1" smtClean="0"/>
              <a:t>menyediakan</a:t>
            </a:r>
            <a:r>
              <a:rPr lang="en-US" dirty="0" smtClean="0"/>
              <a:t> </a:t>
            </a:r>
            <a:r>
              <a:rPr lang="en-US" dirty="0" err="1" smtClean="0"/>
              <a:t>suatu</a:t>
            </a:r>
            <a:r>
              <a:rPr lang="en-US" dirty="0" smtClean="0"/>
              <a:t> </a:t>
            </a:r>
            <a:r>
              <a:rPr lang="en-US" dirty="0" err="1" smtClean="0"/>
              <a:t>bentuk</a:t>
            </a:r>
            <a:r>
              <a:rPr lang="en-US" dirty="0" smtClean="0"/>
              <a:t> yang </a:t>
            </a:r>
            <a:r>
              <a:rPr lang="en-US" dirty="0" err="1" smtClean="0"/>
              <a:t>lebih</a:t>
            </a:r>
            <a:r>
              <a:rPr lang="en-US" dirty="0" smtClean="0"/>
              <a:t> </a:t>
            </a:r>
            <a:r>
              <a:rPr lang="en-US" dirty="0" err="1" smtClean="0"/>
              <a:t>terstruktur</a:t>
            </a:r>
            <a:r>
              <a:rPr lang="en-US" dirty="0" smtClean="0"/>
              <a:t> </a:t>
            </a:r>
            <a:r>
              <a:rPr lang="en-US" dirty="0" err="1" smtClean="0"/>
              <a:t>dari</a:t>
            </a:r>
            <a:r>
              <a:rPr lang="en-US" dirty="0" smtClean="0"/>
              <a:t> </a:t>
            </a:r>
            <a:r>
              <a:rPr lang="en-US" dirty="0" err="1" smtClean="0"/>
              <a:t>gagasan</a:t>
            </a:r>
            <a:r>
              <a:rPr lang="en-US" dirty="0" smtClean="0"/>
              <a:t> yang </a:t>
            </a:r>
            <a:r>
              <a:rPr lang="en-US" dirty="0" err="1" smtClean="0"/>
              <a:t>memenuhi</a:t>
            </a:r>
            <a:r>
              <a:rPr lang="en-US" dirty="0" smtClean="0"/>
              <a:t> </a:t>
            </a:r>
            <a:r>
              <a:rPr lang="en-US" dirty="0" err="1" smtClean="0"/>
              <a:t>syarat</a:t>
            </a:r>
            <a:r>
              <a:rPr lang="en-US" dirty="0" smtClean="0"/>
              <a:t> </a:t>
            </a:r>
            <a:r>
              <a:rPr lang="en-US" dirty="0" err="1" smtClean="0"/>
              <a:t>dan</a:t>
            </a:r>
            <a:r>
              <a:rPr lang="en-US" dirty="0" smtClean="0"/>
              <a:t> </a:t>
            </a:r>
            <a:r>
              <a:rPr lang="en-US" dirty="0" err="1" smtClean="0"/>
              <a:t>menilainya</a:t>
            </a:r>
            <a:r>
              <a:rPr lang="en-US" dirty="0" smtClean="0"/>
              <a:t>.</a:t>
            </a:r>
          </a:p>
        </p:txBody>
      </p:sp>
    </p:spTree>
    <p:extLst>
      <p:ext uri="{BB962C8B-B14F-4D97-AF65-F5344CB8AC3E}">
        <p14:creationId xmlns:p14="http://schemas.microsoft.com/office/powerpoint/2010/main" val="83624307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8000" dirty="0" smtClean="0"/>
              <a:t>BAB 8</a:t>
            </a:r>
            <a:endParaRPr lang="en-US" sz="8000" dirty="0"/>
          </a:p>
        </p:txBody>
      </p:sp>
      <p:sp>
        <p:nvSpPr>
          <p:cNvPr id="3" name="Subtitle 2"/>
          <p:cNvSpPr>
            <a:spLocks noGrp="1"/>
          </p:cNvSpPr>
          <p:nvPr>
            <p:ph type="subTitle" idx="1"/>
          </p:nvPr>
        </p:nvSpPr>
        <p:spPr/>
        <p:txBody>
          <a:bodyPr>
            <a:normAutofit/>
          </a:bodyPr>
          <a:lstStyle/>
          <a:p>
            <a:r>
              <a:rPr lang="en-US" sz="4800" dirty="0" smtClean="0"/>
              <a:t>KOMUNIKASI DALAM ORGANISASI</a:t>
            </a:r>
            <a:endParaRPr lang="en-US" sz="4800" dirty="0"/>
          </a:p>
        </p:txBody>
      </p:sp>
    </p:spTree>
    <p:extLst>
      <p:ext uri="{BB962C8B-B14F-4D97-AF65-F5344CB8AC3E}">
        <p14:creationId xmlns:p14="http://schemas.microsoft.com/office/powerpoint/2010/main" val="53188733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Pengertian</a:t>
            </a:r>
            <a:r>
              <a:rPr lang="en-US" dirty="0" smtClean="0"/>
              <a:t> </a:t>
            </a:r>
            <a:r>
              <a:rPr lang="en-US" dirty="0" err="1" smtClean="0"/>
              <a:t>Komunikasi</a:t>
            </a:r>
            <a:endParaRPr lang="en-US" dirty="0"/>
          </a:p>
        </p:txBody>
      </p:sp>
      <p:sp>
        <p:nvSpPr>
          <p:cNvPr id="3" name="Content Placeholder 2"/>
          <p:cNvSpPr>
            <a:spLocks noGrp="1"/>
          </p:cNvSpPr>
          <p:nvPr>
            <p:ph idx="1"/>
          </p:nvPr>
        </p:nvSpPr>
        <p:spPr/>
        <p:txBody>
          <a:bodyPr/>
          <a:lstStyle/>
          <a:p>
            <a:r>
              <a:rPr lang="en-US" dirty="0" err="1" smtClean="0"/>
              <a:t>Komunikasi</a:t>
            </a:r>
            <a:r>
              <a:rPr lang="en-US" dirty="0" smtClean="0"/>
              <a:t> </a:t>
            </a:r>
            <a:r>
              <a:rPr lang="en-US" dirty="0" err="1" smtClean="0"/>
              <a:t>didefinisikan</a:t>
            </a:r>
            <a:r>
              <a:rPr lang="en-US" dirty="0" smtClean="0"/>
              <a:t> </a:t>
            </a:r>
            <a:r>
              <a:rPr lang="en-US" dirty="0" err="1" smtClean="0"/>
              <a:t>sebagai</a:t>
            </a:r>
            <a:r>
              <a:rPr lang="en-US" dirty="0" smtClean="0"/>
              <a:t> </a:t>
            </a:r>
            <a:r>
              <a:rPr lang="en-US" dirty="0" err="1" smtClean="0"/>
              <a:t>penyampaian</a:t>
            </a:r>
            <a:r>
              <a:rPr lang="en-US" dirty="0" smtClean="0"/>
              <a:t> </a:t>
            </a:r>
            <a:r>
              <a:rPr lang="en-US" dirty="0" err="1" smtClean="0"/>
              <a:t>atau</a:t>
            </a:r>
            <a:r>
              <a:rPr lang="en-US" dirty="0" smtClean="0"/>
              <a:t> </a:t>
            </a:r>
            <a:r>
              <a:rPr lang="en-US" dirty="0" err="1" smtClean="0"/>
              <a:t>pertukaran</a:t>
            </a:r>
            <a:r>
              <a:rPr lang="en-US" dirty="0" smtClean="0"/>
              <a:t> </a:t>
            </a:r>
            <a:r>
              <a:rPr lang="en-US" dirty="0" err="1" smtClean="0"/>
              <a:t>informasi</a:t>
            </a:r>
            <a:r>
              <a:rPr lang="en-US" dirty="0" smtClean="0"/>
              <a:t> </a:t>
            </a:r>
            <a:r>
              <a:rPr lang="en-US" dirty="0" err="1" smtClean="0"/>
              <a:t>dari</a:t>
            </a:r>
            <a:r>
              <a:rPr lang="en-US" dirty="0" smtClean="0"/>
              <a:t> </a:t>
            </a:r>
            <a:r>
              <a:rPr lang="en-US" dirty="0" err="1" smtClean="0"/>
              <a:t>pengirim</a:t>
            </a:r>
            <a:r>
              <a:rPr lang="en-US" dirty="0" smtClean="0"/>
              <a:t> </a:t>
            </a:r>
            <a:r>
              <a:rPr lang="en-US" dirty="0" err="1" smtClean="0"/>
              <a:t>kepada</a:t>
            </a:r>
            <a:r>
              <a:rPr lang="en-US" dirty="0" smtClean="0"/>
              <a:t> </a:t>
            </a:r>
            <a:r>
              <a:rPr lang="en-US" dirty="0" err="1" smtClean="0"/>
              <a:t>penerima</a:t>
            </a:r>
            <a:r>
              <a:rPr lang="en-US" dirty="0" smtClean="0"/>
              <a:t> </a:t>
            </a:r>
            <a:r>
              <a:rPr lang="en-US" dirty="0" err="1" smtClean="0"/>
              <a:t>baik</a:t>
            </a:r>
            <a:r>
              <a:rPr lang="en-US" dirty="0" smtClean="0"/>
              <a:t> </a:t>
            </a:r>
            <a:r>
              <a:rPr lang="en-US" dirty="0" err="1" smtClean="0"/>
              <a:t>lisan</a:t>
            </a:r>
            <a:r>
              <a:rPr lang="en-US" dirty="0" smtClean="0"/>
              <a:t>, </a:t>
            </a:r>
            <a:r>
              <a:rPr lang="en-US" dirty="0" err="1" smtClean="0"/>
              <a:t>tertulis</a:t>
            </a:r>
            <a:r>
              <a:rPr lang="en-US" dirty="0" smtClean="0"/>
              <a:t> </a:t>
            </a:r>
            <a:r>
              <a:rPr lang="en-US" dirty="0" err="1" smtClean="0"/>
              <a:t>maupun</a:t>
            </a:r>
            <a:r>
              <a:rPr lang="en-US" dirty="0" smtClean="0"/>
              <a:t> </a:t>
            </a:r>
            <a:r>
              <a:rPr lang="en-US" dirty="0" err="1" smtClean="0"/>
              <a:t>menggunakan</a:t>
            </a:r>
            <a:r>
              <a:rPr lang="en-US" dirty="0" smtClean="0"/>
              <a:t> </a:t>
            </a:r>
            <a:r>
              <a:rPr lang="en-US" dirty="0" err="1" smtClean="0"/>
              <a:t>alat</a:t>
            </a:r>
            <a:r>
              <a:rPr lang="en-US" dirty="0" smtClean="0"/>
              <a:t> </a:t>
            </a:r>
            <a:r>
              <a:rPr lang="en-US" dirty="0" err="1" smtClean="0"/>
              <a:t>komunikasi</a:t>
            </a:r>
            <a:r>
              <a:rPr lang="en-US" dirty="0" smtClean="0"/>
              <a:t>.</a:t>
            </a:r>
          </a:p>
          <a:p>
            <a:r>
              <a:rPr lang="en-US" dirty="0" err="1" smtClean="0"/>
              <a:t>Pentingnya</a:t>
            </a:r>
            <a:r>
              <a:rPr lang="en-US" dirty="0" smtClean="0"/>
              <a:t> </a:t>
            </a:r>
            <a:r>
              <a:rPr lang="en-US" dirty="0" err="1" smtClean="0"/>
              <a:t>komunikasi</a:t>
            </a:r>
            <a:r>
              <a:rPr lang="en-US" dirty="0" smtClean="0"/>
              <a:t> </a:t>
            </a:r>
            <a:r>
              <a:rPr lang="en-US" dirty="0" err="1" smtClean="0"/>
              <a:t>dalam</a:t>
            </a:r>
            <a:r>
              <a:rPr lang="en-US" dirty="0" smtClean="0"/>
              <a:t> </a:t>
            </a:r>
            <a:r>
              <a:rPr lang="en-US" dirty="0" err="1" smtClean="0"/>
              <a:t>hubungannya</a:t>
            </a:r>
            <a:r>
              <a:rPr lang="en-US" dirty="0" smtClean="0"/>
              <a:t> </a:t>
            </a:r>
            <a:r>
              <a:rPr lang="en-US" dirty="0" err="1" smtClean="0"/>
              <a:t>dengan</a:t>
            </a:r>
            <a:r>
              <a:rPr lang="en-US" dirty="0" smtClean="0"/>
              <a:t> </a:t>
            </a:r>
            <a:r>
              <a:rPr lang="en-US" dirty="0" err="1" smtClean="0"/>
              <a:t>pekerjaan</a:t>
            </a:r>
            <a:r>
              <a:rPr lang="en-US" dirty="0" smtClean="0"/>
              <a:t> </a:t>
            </a:r>
            <a:r>
              <a:rPr lang="en-US" dirty="0" err="1" smtClean="0"/>
              <a:t>ditunjukkan</a:t>
            </a:r>
            <a:r>
              <a:rPr lang="en-US" dirty="0" smtClean="0"/>
              <a:t> </a:t>
            </a:r>
            <a:r>
              <a:rPr lang="en-US" dirty="0" err="1" smtClean="0"/>
              <a:t>oleh</a:t>
            </a:r>
            <a:r>
              <a:rPr lang="en-US" dirty="0" smtClean="0"/>
              <a:t> </a:t>
            </a:r>
            <a:r>
              <a:rPr lang="en-US" dirty="0" err="1" smtClean="0"/>
              <a:t>banyaknya</a:t>
            </a:r>
            <a:r>
              <a:rPr lang="en-US" dirty="0" smtClean="0"/>
              <a:t> </a:t>
            </a:r>
            <a:r>
              <a:rPr lang="en-US" dirty="0" err="1" smtClean="0"/>
              <a:t>waktu</a:t>
            </a:r>
            <a:r>
              <a:rPr lang="en-US" dirty="0" smtClean="0"/>
              <a:t> yang </a:t>
            </a:r>
            <a:r>
              <a:rPr lang="en-US" dirty="0" err="1" smtClean="0"/>
              <a:t>dipergunakan</a:t>
            </a:r>
            <a:r>
              <a:rPr lang="en-US" dirty="0" smtClean="0"/>
              <a:t> </a:t>
            </a:r>
            <a:r>
              <a:rPr lang="en-US" dirty="0" err="1" smtClean="0"/>
              <a:t>untuk</a:t>
            </a:r>
            <a:r>
              <a:rPr lang="en-US" dirty="0" smtClean="0"/>
              <a:t> </a:t>
            </a:r>
            <a:r>
              <a:rPr lang="en-US" dirty="0" err="1" smtClean="0"/>
              <a:t>berkomunikasi</a:t>
            </a:r>
            <a:r>
              <a:rPr lang="en-US" dirty="0" smtClean="0"/>
              <a:t> </a:t>
            </a:r>
            <a:r>
              <a:rPr lang="en-US" dirty="0" err="1" smtClean="0"/>
              <a:t>dalam</a:t>
            </a:r>
            <a:r>
              <a:rPr lang="en-US" dirty="0" smtClean="0"/>
              <a:t> </a:t>
            </a:r>
            <a:r>
              <a:rPr lang="en-US" dirty="0" err="1" smtClean="0"/>
              <a:t>pekerjaan</a:t>
            </a:r>
            <a:r>
              <a:rPr lang="en-US" dirty="0" smtClean="0"/>
              <a:t>. </a:t>
            </a:r>
          </a:p>
          <a:p>
            <a:r>
              <a:rPr lang="en-US" dirty="0" err="1" smtClean="0"/>
              <a:t>Komunikasi</a:t>
            </a:r>
            <a:r>
              <a:rPr lang="en-US" dirty="0" smtClean="0"/>
              <a:t> </a:t>
            </a:r>
            <a:r>
              <a:rPr lang="en-US" dirty="0" err="1" smtClean="0"/>
              <a:t>dapat</a:t>
            </a:r>
            <a:r>
              <a:rPr lang="en-US" dirty="0" smtClean="0"/>
              <a:t> </a:t>
            </a:r>
            <a:r>
              <a:rPr lang="en-US" dirty="0" err="1" smtClean="0"/>
              <a:t>dianalisis</a:t>
            </a:r>
            <a:r>
              <a:rPr lang="en-US" dirty="0" smtClean="0"/>
              <a:t> </a:t>
            </a:r>
            <a:r>
              <a:rPr lang="en-US" dirty="0" err="1" smtClean="0"/>
              <a:t>dari</a:t>
            </a:r>
            <a:r>
              <a:rPr lang="en-US" dirty="0" smtClean="0"/>
              <a:t> </a:t>
            </a:r>
            <a:r>
              <a:rPr lang="en-US" dirty="0" err="1" smtClean="0"/>
              <a:t>tiga</a:t>
            </a:r>
            <a:r>
              <a:rPr lang="en-US" dirty="0" smtClean="0"/>
              <a:t> </a:t>
            </a:r>
            <a:r>
              <a:rPr lang="en-US" dirty="0" err="1" smtClean="0"/>
              <a:t>tingkatan</a:t>
            </a:r>
            <a:r>
              <a:rPr lang="en-US" dirty="0" smtClean="0"/>
              <a:t> </a:t>
            </a:r>
            <a:r>
              <a:rPr lang="en-US" dirty="0" err="1" smtClean="0"/>
              <a:t>analisis</a:t>
            </a:r>
            <a:r>
              <a:rPr lang="en-US" dirty="0" smtClean="0"/>
              <a:t>, </a:t>
            </a:r>
            <a:r>
              <a:rPr lang="en-US" dirty="0" err="1" smtClean="0"/>
              <a:t>yaitu</a:t>
            </a:r>
            <a:r>
              <a:rPr lang="en-US" dirty="0" smtClean="0"/>
              <a:t>, </a:t>
            </a:r>
            <a:r>
              <a:rPr lang="en-US" dirty="0" err="1" smtClean="0"/>
              <a:t>komunikasi</a:t>
            </a:r>
            <a:r>
              <a:rPr lang="en-US" dirty="0" smtClean="0"/>
              <a:t> </a:t>
            </a:r>
            <a:r>
              <a:rPr lang="en-US" dirty="0" err="1" smtClean="0"/>
              <a:t>antar</a:t>
            </a:r>
            <a:r>
              <a:rPr lang="en-US" dirty="0" smtClean="0"/>
              <a:t> </a:t>
            </a:r>
            <a:r>
              <a:rPr lang="en-US" dirty="0" err="1" smtClean="0"/>
              <a:t>individu</a:t>
            </a:r>
            <a:r>
              <a:rPr lang="en-US" dirty="0" smtClean="0"/>
              <a:t>, </a:t>
            </a:r>
            <a:r>
              <a:rPr lang="en-US" dirty="0" err="1" smtClean="0"/>
              <a:t>komunikasi</a:t>
            </a:r>
            <a:r>
              <a:rPr lang="en-US" dirty="0" smtClean="0"/>
              <a:t> </a:t>
            </a:r>
            <a:r>
              <a:rPr lang="en-US" dirty="0" err="1" smtClean="0"/>
              <a:t>dalam</a:t>
            </a:r>
            <a:r>
              <a:rPr lang="en-US" dirty="0" smtClean="0"/>
              <a:t> </a:t>
            </a:r>
            <a:r>
              <a:rPr lang="en-US" dirty="0" err="1" smtClean="0"/>
              <a:t>kelompok</a:t>
            </a:r>
            <a:r>
              <a:rPr lang="en-US" dirty="0" smtClean="0"/>
              <a:t>, </a:t>
            </a:r>
            <a:r>
              <a:rPr lang="en-US" dirty="0" err="1" smtClean="0"/>
              <a:t>dan</a:t>
            </a:r>
            <a:r>
              <a:rPr lang="en-US" dirty="0" smtClean="0"/>
              <a:t> </a:t>
            </a:r>
            <a:r>
              <a:rPr lang="en-US" dirty="0" err="1" smtClean="0"/>
              <a:t>komunikasi</a:t>
            </a:r>
            <a:r>
              <a:rPr lang="en-US" dirty="0" smtClean="0"/>
              <a:t> </a:t>
            </a:r>
            <a:r>
              <a:rPr lang="en-US" dirty="0" err="1" smtClean="0"/>
              <a:t>keorganisasian</a:t>
            </a:r>
            <a:r>
              <a:rPr lang="en-US" dirty="0" smtClean="0"/>
              <a:t>.</a:t>
            </a:r>
            <a:endParaRPr lang="en-US" dirty="0"/>
          </a:p>
        </p:txBody>
      </p:sp>
    </p:spTree>
    <p:extLst>
      <p:ext uri="{BB962C8B-B14F-4D97-AF65-F5344CB8AC3E}">
        <p14:creationId xmlns:p14="http://schemas.microsoft.com/office/powerpoint/2010/main" val="161882214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5260"/>
            <a:ext cx="10515600" cy="6051703"/>
          </a:xfrm>
        </p:spPr>
        <p:txBody>
          <a:bodyPr/>
          <a:lstStyle/>
          <a:p>
            <a:r>
              <a:rPr lang="en-US" dirty="0"/>
              <a:t>Proses </a:t>
            </a:r>
            <a:r>
              <a:rPr lang="en-US" dirty="0" err="1"/>
              <a:t>dan</a:t>
            </a:r>
            <a:r>
              <a:rPr lang="en-US" dirty="0"/>
              <a:t> </a:t>
            </a:r>
            <a:r>
              <a:rPr lang="en-US" dirty="0" err="1"/>
              <a:t>Unsur</a:t>
            </a:r>
            <a:r>
              <a:rPr lang="en-US" dirty="0"/>
              <a:t> </a:t>
            </a:r>
            <a:r>
              <a:rPr lang="en-US" dirty="0" err="1"/>
              <a:t>Komunikasi</a:t>
            </a:r>
            <a:endParaRPr lang="en-US" dirty="0"/>
          </a:p>
          <a:p>
            <a:pPr marL="0" indent="0">
              <a:buNone/>
            </a:pPr>
            <a:r>
              <a:rPr lang="en-US" dirty="0" err="1" smtClean="0"/>
              <a:t>Unsur-Unsur</a:t>
            </a:r>
            <a:r>
              <a:rPr lang="en-US" dirty="0" smtClean="0"/>
              <a:t> </a:t>
            </a:r>
            <a:r>
              <a:rPr lang="en-US" dirty="0" err="1" smtClean="0"/>
              <a:t>Utama</a:t>
            </a:r>
            <a:r>
              <a:rPr lang="en-US" dirty="0" smtClean="0"/>
              <a:t> </a:t>
            </a:r>
            <a:r>
              <a:rPr lang="en-US" dirty="0" err="1" smtClean="0"/>
              <a:t>dalam</a:t>
            </a:r>
            <a:r>
              <a:rPr lang="en-US" dirty="0" smtClean="0"/>
              <a:t> </a:t>
            </a:r>
            <a:r>
              <a:rPr lang="en-US" dirty="0" err="1" smtClean="0"/>
              <a:t>Komunikasi</a:t>
            </a:r>
            <a:r>
              <a:rPr lang="en-US" dirty="0" smtClean="0"/>
              <a:t>  </a:t>
            </a:r>
          </a:p>
          <a:p>
            <a:pPr marL="514350" indent="-514350">
              <a:buAutoNum type="arabicPeriod"/>
            </a:pPr>
            <a:r>
              <a:rPr lang="en-US" dirty="0" err="1" smtClean="0"/>
              <a:t>Pengirim</a:t>
            </a:r>
            <a:r>
              <a:rPr lang="en-US" dirty="0" smtClean="0"/>
              <a:t> </a:t>
            </a:r>
          </a:p>
          <a:p>
            <a:pPr marL="514350" indent="-514350">
              <a:buAutoNum type="arabicPeriod"/>
            </a:pPr>
            <a:r>
              <a:rPr lang="en-US" dirty="0" err="1" smtClean="0"/>
              <a:t>Penyandian</a:t>
            </a:r>
            <a:r>
              <a:rPr lang="en-US" dirty="0" smtClean="0"/>
              <a:t> (Encoding) </a:t>
            </a:r>
          </a:p>
          <a:p>
            <a:pPr marL="514350" indent="-514350">
              <a:buAutoNum type="arabicPeriod"/>
            </a:pPr>
            <a:r>
              <a:rPr lang="en-US" dirty="0" err="1" smtClean="0"/>
              <a:t>Pesan</a:t>
            </a:r>
            <a:r>
              <a:rPr lang="en-US" dirty="0" smtClean="0"/>
              <a:t> </a:t>
            </a:r>
          </a:p>
          <a:p>
            <a:pPr marL="514350" indent="-514350">
              <a:buAutoNum type="arabicPeriod"/>
            </a:pPr>
            <a:r>
              <a:rPr lang="en-US" dirty="0" err="1" smtClean="0"/>
              <a:t>Saluran</a:t>
            </a:r>
            <a:r>
              <a:rPr lang="en-US" dirty="0" smtClean="0"/>
              <a:t> </a:t>
            </a:r>
          </a:p>
          <a:p>
            <a:pPr marL="514350" indent="-514350">
              <a:buAutoNum type="arabicPeriod"/>
            </a:pPr>
            <a:r>
              <a:rPr lang="en-US" dirty="0" err="1" smtClean="0"/>
              <a:t>Penerima</a:t>
            </a:r>
            <a:r>
              <a:rPr lang="en-US" dirty="0" smtClean="0"/>
              <a:t> </a:t>
            </a:r>
          </a:p>
          <a:p>
            <a:pPr marL="514350" indent="-514350">
              <a:buAutoNum type="arabicPeriod"/>
            </a:pPr>
            <a:r>
              <a:rPr lang="en-US" dirty="0" err="1" smtClean="0"/>
              <a:t>Penafsiran</a:t>
            </a:r>
            <a:r>
              <a:rPr lang="en-US" dirty="0" smtClean="0"/>
              <a:t> </a:t>
            </a:r>
          </a:p>
          <a:p>
            <a:pPr marL="514350" indent="-514350">
              <a:buAutoNum type="arabicPeriod"/>
            </a:pPr>
            <a:r>
              <a:rPr lang="en-US" dirty="0" err="1" smtClean="0"/>
              <a:t>Umpan</a:t>
            </a:r>
            <a:r>
              <a:rPr lang="en-US" dirty="0" smtClean="0"/>
              <a:t> </a:t>
            </a:r>
            <a:r>
              <a:rPr lang="en-US" dirty="0" err="1" smtClean="0"/>
              <a:t>Balik</a:t>
            </a:r>
            <a:r>
              <a:rPr lang="en-US" dirty="0" smtClean="0"/>
              <a:t> </a:t>
            </a:r>
          </a:p>
          <a:p>
            <a:pPr marL="514350" indent="-514350">
              <a:buAutoNum type="arabicPeriod"/>
            </a:pPr>
            <a:r>
              <a:rPr lang="en-US" dirty="0" err="1" smtClean="0"/>
              <a:t>Gangguan</a:t>
            </a:r>
            <a:r>
              <a:rPr lang="en-US" dirty="0" smtClean="0"/>
              <a:t>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69764901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63047"/>
            <a:ext cx="10515600" cy="5913916"/>
          </a:xfrm>
        </p:spPr>
        <p:txBody>
          <a:bodyPr>
            <a:normAutofit fontScale="85000" lnSpcReduction="20000"/>
          </a:bodyPr>
          <a:lstStyle/>
          <a:p>
            <a:r>
              <a:rPr lang="en-US" dirty="0" err="1" smtClean="0"/>
              <a:t>Komunikasi</a:t>
            </a:r>
            <a:r>
              <a:rPr lang="en-US" dirty="0" smtClean="0"/>
              <a:t> </a:t>
            </a:r>
            <a:r>
              <a:rPr lang="en-US" dirty="0" err="1" smtClean="0"/>
              <a:t>Antar</a:t>
            </a:r>
            <a:r>
              <a:rPr lang="en-US" dirty="0" smtClean="0"/>
              <a:t> </a:t>
            </a:r>
            <a:r>
              <a:rPr lang="en-US" dirty="0" err="1" smtClean="0"/>
              <a:t>Pribadi</a:t>
            </a:r>
            <a:r>
              <a:rPr lang="en-US" dirty="0" smtClean="0"/>
              <a:t> </a:t>
            </a:r>
          </a:p>
          <a:p>
            <a:pPr marL="0" indent="0">
              <a:buNone/>
            </a:pPr>
            <a:r>
              <a:rPr lang="en-US" dirty="0" err="1" smtClean="0"/>
              <a:t>Komunikasi</a:t>
            </a:r>
            <a:r>
              <a:rPr lang="en-US" dirty="0" smtClean="0"/>
              <a:t> </a:t>
            </a:r>
            <a:r>
              <a:rPr lang="en-US" dirty="0" err="1" smtClean="0"/>
              <a:t>antarpribadi</a:t>
            </a:r>
            <a:r>
              <a:rPr lang="en-US" dirty="0" smtClean="0"/>
              <a:t> </a:t>
            </a:r>
            <a:r>
              <a:rPr lang="en-US" dirty="0" err="1" smtClean="0"/>
              <a:t>adalah</a:t>
            </a:r>
            <a:r>
              <a:rPr lang="en-US" dirty="0" smtClean="0"/>
              <a:t> </a:t>
            </a:r>
            <a:r>
              <a:rPr lang="en-US" dirty="0" err="1" smtClean="0"/>
              <a:t>pertukaran</a:t>
            </a:r>
            <a:r>
              <a:rPr lang="en-US" dirty="0" smtClean="0"/>
              <a:t> </a:t>
            </a:r>
            <a:r>
              <a:rPr lang="en-US" dirty="0" err="1" smtClean="0"/>
              <a:t>informasi</a:t>
            </a:r>
            <a:r>
              <a:rPr lang="en-US" dirty="0" smtClean="0"/>
              <a:t> yang </a:t>
            </a:r>
            <a:r>
              <a:rPr lang="en-US" dirty="0" err="1" smtClean="0"/>
              <a:t>terjadi</a:t>
            </a:r>
            <a:r>
              <a:rPr lang="en-US" dirty="0" smtClean="0"/>
              <a:t> </a:t>
            </a:r>
            <a:r>
              <a:rPr lang="en-US" dirty="0" err="1" smtClean="0"/>
              <a:t>diantara</a:t>
            </a:r>
            <a:r>
              <a:rPr lang="en-US" dirty="0" smtClean="0"/>
              <a:t> </a:t>
            </a:r>
            <a:r>
              <a:rPr lang="en-US" dirty="0" err="1" smtClean="0"/>
              <a:t>dua</a:t>
            </a:r>
            <a:r>
              <a:rPr lang="en-US" dirty="0" smtClean="0"/>
              <a:t> orang. </a:t>
            </a:r>
            <a:r>
              <a:rPr lang="en-US" dirty="0" err="1" smtClean="0"/>
              <a:t>Dalam</a:t>
            </a:r>
            <a:r>
              <a:rPr lang="en-US" dirty="0" smtClean="0"/>
              <a:t> </a:t>
            </a:r>
            <a:r>
              <a:rPr lang="en-US" dirty="0" err="1" smtClean="0"/>
              <a:t>melakukan</a:t>
            </a:r>
            <a:r>
              <a:rPr lang="en-US" dirty="0" smtClean="0"/>
              <a:t> </a:t>
            </a:r>
            <a:r>
              <a:rPr lang="en-US" dirty="0" err="1" smtClean="0"/>
              <a:t>komunikasi</a:t>
            </a:r>
            <a:r>
              <a:rPr lang="en-US" dirty="0" smtClean="0"/>
              <a:t> </a:t>
            </a:r>
            <a:r>
              <a:rPr lang="en-US" dirty="0" err="1" smtClean="0"/>
              <a:t>antarpribadi</a:t>
            </a:r>
            <a:r>
              <a:rPr lang="en-US" dirty="0" smtClean="0"/>
              <a:t> </a:t>
            </a:r>
            <a:r>
              <a:rPr lang="en-US" dirty="0" err="1" smtClean="0"/>
              <a:t>masing</a:t>
            </a:r>
            <a:r>
              <a:rPr lang="en-US" dirty="0" smtClean="0"/>
              <a:t> </a:t>
            </a:r>
            <a:r>
              <a:rPr lang="en-US" dirty="0" err="1" smtClean="0"/>
              <a:t>masing</a:t>
            </a:r>
            <a:r>
              <a:rPr lang="en-US" dirty="0" smtClean="0"/>
              <a:t> </a:t>
            </a:r>
            <a:r>
              <a:rPr lang="en-US" dirty="0" err="1" smtClean="0"/>
              <a:t>mempunyai</a:t>
            </a:r>
            <a:r>
              <a:rPr lang="en-US" dirty="0" smtClean="0"/>
              <a:t> </a:t>
            </a:r>
            <a:r>
              <a:rPr lang="en-US" dirty="0" err="1" smtClean="0"/>
              <a:t>cara</a:t>
            </a:r>
            <a:r>
              <a:rPr lang="en-US" dirty="0" smtClean="0"/>
              <a:t> </a:t>
            </a:r>
            <a:r>
              <a:rPr lang="en-US" dirty="0" err="1" smtClean="0"/>
              <a:t>sendiri</a:t>
            </a:r>
            <a:r>
              <a:rPr lang="en-US" dirty="0" smtClean="0"/>
              <a:t> </a:t>
            </a:r>
            <a:r>
              <a:rPr lang="en-US" dirty="0" err="1" smtClean="0"/>
              <a:t>sendiri</a:t>
            </a:r>
            <a:r>
              <a:rPr lang="en-US" dirty="0" smtClean="0"/>
              <a:t> </a:t>
            </a:r>
            <a:r>
              <a:rPr lang="en-US" dirty="0" err="1" smtClean="0"/>
              <a:t>dalam</a:t>
            </a:r>
            <a:r>
              <a:rPr lang="en-US" dirty="0" smtClean="0"/>
              <a:t> </a:t>
            </a:r>
            <a:r>
              <a:rPr lang="en-US" dirty="0" err="1" smtClean="0"/>
              <a:t>berhubungan</a:t>
            </a:r>
            <a:r>
              <a:rPr lang="en-US" dirty="0" smtClean="0"/>
              <a:t> </a:t>
            </a:r>
            <a:r>
              <a:rPr lang="en-US" dirty="0" err="1" smtClean="0"/>
              <a:t>dengan</a:t>
            </a:r>
            <a:r>
              <a:rPr lang="en-US" dirty="0" smtClean="0"/>
              <a:t> orang lain.  </a:t>
            </a:r>
            <a:r>
              <a:rPr lang="en-US" dirty="0" err="1" smtClean="0"/>
              <a:t>Johary</a:t>
            </a:r>
            <a:r>
              <a:rPr lang="en-US" dirty="0" smtClean="0"/>
              <a:t> Window </a:t>
            </a:r>
            <a:r>
              <a:rPr lang="en-US" dirty="0" err="1" smtClean="0"/>
              <a:t>mengemukakan</a:t>
            </a:r>
            <a:r>
              <a:rPr lang="en-US" dirty="0" smtClean="0"/>
              <a:t> 4 </a:t>
            </a:r>
            <a:r>
              <a:rPr lang="en-US" dirty="0" err="1" smtClean="0"/>
              <a:t>bidang</a:t>
            </a:r>
            <a:r>
              <a:rPr lang="en-US" dirty="0" smtClean="0"/>
              <a:t> </a:t>
            </a:r>
            <a:r>
              <a:rPr lang="en-US" dirty="0" err="1" smtClean="0"/>
              <a:t>dalam</a:t>
            </a:r>
            <a:r>
              <a:rPr lang="en-US" dirty="0" smtClean="0"/>
              <a:t> </a:t>
            </a:r>
            <a:r>
              <a:rPr lang="en-US" dirty="0" err="1" smtClean="0"/>
              <a:t>komunikasi</a:t>
            </a:r>
            <a:r>
              <a:rPr lang="en-US" dirty="0" smtClean="0"/>
              <a:t> </a:t>
            </a:r>
            <a:r>
              <a:rPr lang="en-US" dirty="0" err="1" smtClean="0"/>
              <a:t>antar</a:t>
            </a:r>
            <a:r>
              <a:rPr lang="en-US" dirty="0" smtClean="0"/>
              <a:t> </a:t>
            </a:r>
            <a:r>
              <a:rPr lang="en-US" dirty="0" err="1" smtClean="0"/>
              <a:t>pribadi</a:t>
            </a:r>
            <a:r>
              <a:rPr lang="en-US" dirty="0" smtClean="0"/>
              <a:t>, </a:t>
            </a:r>
            <a:r>
              <a:rPr lang="en-US" dirty="0" err="1" smtClean="0"/>
              <a:t>yaitu</a:t>
            </a:r>
            <a:r>
              <a:rPr lang="en-US" dirty="0" smtClean="0"/>
              <a:t>; </a:t>
            </a:r>
          </a:p>
          <a:p>
            <a:pPr marL="514350" indent="-514350">
              <a:buAutoNum type="arabicPeriod"/>
            </a:pPr>
            <a:r>
              <a:rPr lang="en-US" dirty="0" err="1" smtClean="0"/>
              <a:t>Bidang</a:t>
            </a:r>
            <a:r>
              <a:rPr lang="en-US" dirty="0" smtClean="0"/>
              <a:t> Arena </a:t>
            </a:r>
          </a:p>
          <a:p>
            <a:pPr marL="514350" indent="-514350">
              <a:buAutoNum type="arabicPeriod"/>
            </a:pPr>
            <a:r>
              <a:rPr lang="en-US" dirty="0" err="1" smtClean="0"/>
              <a:t>Bidang</a:t>
            </a:r>
            <a:r>
              <a:rPr lang="en-US" dirty="0" smtClean="0"/>
              <a:t> </a:t>
            </a:r>
            <a:r>
              <a:rPr lang="en-US" dirty="0" err="1" smtClean="0"/>
              <a:t>Gelap</a:t>
            </a:r>
            <a:r>
              <a:rPr lang="en-US" dirty="0" smtClean="0"/>
              <a:t> </a:t>
            </a:r>
          </a:p>
          <a:p>
            <a:pPr marL="514350" indent="-514350">
              <a:buAutoNum type="arabicPeriod"/>
            </a:pPr>
            <a:r>
              <a:rPr lang="en-US" dirty="0" err="1" smtClean="0"/>
              <a:t>Bidang</a:t>
            </a:r>
            <a:r>
              <a:rPr lang="en-US" dirty="0" smtClean="0"/>
              <a:t> </a:t>
            </a:r>
            <a:r>
              <a:rPr lang="en-US" dirty="0" err="1" smtClean="0"/>
              <a:t>Tidak</a:t>
            </a:r>
            <a:r>
              <a:rPr lang="en-US" dirty="0" smtClean="0"/>
              <a:t> </a:t>
            </a:r>
            <a:r>
              <a:rPr lang="en-US" dirty="0" err="1" smtClean="0"/>
              <a:t>Diketahui</a:t>
            </a:r>
            <a:r>
              <a:rPr lang="en-US" dirty="0" smtClean="0"/>
              <a:t> </a:t>
            </a:r>
          </a:p>
          <a:p>
            <a:pPr marL="514350" indent="-514350">
              <a:buAutoNum type="arabicPeriod"/>
            </a:pPr>
            <a:r>
              <a:rPr lang="en-US" dirty="0" err="1" smtClean="0"/>
              <a:t>Bidang</a:t>
            </a:r>
            <a:r>
              <a:rPr lang="en-US" dirty="0" smtClean="0"/>
              <a:t> </a:t>
            </a:r>
            <a:r>
              <a:rPr lang="en-US" dirty="0" err="1" smtClean="0"/>
              <a:t>Depan</a:t>
            </a:r>
            <a:r>
              <a:rPr lang="en-US" dirty="0" smtClean="0"/>
              <a:t> </a:t>
            </a:r>
            <a:r>
              <a:rPr lang="en-US" dirty="0"/>
              <a:t> </a:t>
            </a:r>
            <a:endParaRPr lang="en-US" dirty="0" smtClean="0"/>
          </a:p>
          <a:p>
            <a:pPr marL="0" indent="0">
              <a:buNone/>
            </a:pPr>
            <a:endParaRPr lang="en-US" dirty="0"/>
          </a:p>
          <a:p>
            <a:pPr marL="0" indent="0">
              <a:buNone/>
            </a:pPr>
            <a:r>
              <a:rPr lang="en-US" b="1" i="1" dirty="0" err="1" smtClean="0"/>
              <a:t>Perluasan</a:t>
            </a:r>
            <a:r>
              <a:rPr lang="en-US" dirty="0" smtClean="0"/>
              <a:t>, </a:t>
            </a:r>
            <a:r>
              <a:rPr lang="en-US" dirty="0" err="1" smtClean="0"/>
              <a:t>merupakan</a:t>
            </a:r>
            <a:r>
              <a:rPr lang="en-US" dirty="0" smtClean="0"/>
              <a:t> </a:t>
            </a:r>
            <a:r>
              <a:rPr lang="en-US" dirty="0" err="1" smtClean="0"/>
              <a:t>upaya</a:t>
            </a:r>
            <a:r>
              <a:rPr lang="en-US" dirty="0" smtClean="0"/>
              <a:t> </a:t>
            </a:r>
            <a:r>
              <a:rPr lang="en-US" dirty="0" err="1" smtClean="0"/>
              <a:t>untuk</a:t>
            </a:r>
            <a:r>
              <a:rPr lang="en-US" dirty="0" smtClean="0"/>
              <a:t> </a:t>
            </a:r>
            <a:r>
              <a:rPr lang="en-US" dirty="0" err="1" smtClean="0"/>
              <a:t>memperbesar</a:t>
            </a:r>
            <a:r>
              <a:rPr lang="en-US" dirty="0" smtClean="0"/>
              <a:t> </a:t>
            </a:r>
            <a:r>
              <a:rPr lang="en-US" dirty="0" err="1" smtClean="0"/>
              <a:t>bidang</a:t>
            </a:r>
            <a:r>
              <a:rPr lang="en-US" dirty="0" smtClean="0"/>
              <a:t> arena </a:t>
            </a:r>
            <a:r>
              <a:rPr lang="en-US" dirty="0" err="1" smtClean="0"/>
              <a:t>dan</a:t>
            </a:r>
            <a:r>
              <a:rPr lang="en-US" dirty="0" smtClean="0"/>
              <a:t> </a:t>
            </a:r>
            <a:r>
              <a:rPr lang="en-US" dirty="0" err="1" smtClean="0"/>
              <a:t>memperkecil</a:t>
            </a:r>
            <a:r>
              <a:rPr lang="en-US" dirty="0" smtClean="0"/>
              <a:t> </a:t>
            </a:r>
            <a:r>
              <a:rPr lang="en-US" dirty="0" err="1" smtClean="0"/>
              <a:t>bidang</a:t>
            </a:r>
            <a:r>
              <a:rPr lang="en-US" dirty="0" smtClean="0"/>
              <a:t> </a:t>
            </a:r>
            <a:r>
              <a:rPr lang="en-US" dirty="0" err="1" smtClean="0"/>
              <a:t>depan</a:t>
            </a:r>
            <a:r>
              <a:rPr lang="en-US" dirty="0" smtClean="0"/>
              <a:t>. </a:t>
            </a:r>
          </a:p>
          <a:p>
            <a:pPr marL="0" indent="0">
              <a:buNone/>
            </a:pPr>
            <a:r>
              <a:rPr lang="en-US" b="1" i="1" dirty="0" err="1" smtClean="0"/>
              <a:t>Umpan</a:t>
            </a:r>
            <a:r>
              <a:rPr lang="en-US" b="1" i="1" dirty="0" smtClean="0"/>
              <a:t> </a:t>
            </a:r>
            <a:r>
              <a:rPr lang="en-US" b="1" i="1" dirty="0" err="1" smtClean="0"/>
              <a:t>Balik</a:t>
            </a:r>
            <a:r>
              <a:rPr lang="en-US" dirty="0" smtClean="0"/>
              <a:t>, </a:t>
            </a:r>
            <a:r>
              <a:rPr lang="en-US" dirty="0" err="1" smtClean="0"/>
              <a:t>merupakan</a:t>
            </a:r>
            <a:r>
              <a:rPr lang="en-US" dirty="0" smtClean="0"/>
              <a:t> </a:t>
            </a:r>
            <a:r>
              <a:rPr lang="en-US" dirty="0" err="1" smtClean="0"/>
              <a:t>cara</a:t>
            </a:r>
            <a:r>
              <a:rPr lang="en-US" dirty="0" smtClean="0"/>
              <a:t> lain </a:t>
            </a:r>
            <a:r>
              <a:rPr lang="en-US" dirty="0" err="1" smtClean="0"/>
              <a:t>untuk</a:t>
            </a:r>
            <a:r>
              <a:rPr lang="en-US" dirty="0" smtClean="0"/>
              <a:t> </a:t>
            </a:r>
            <a:r>
              <a:rPr lang="en-US" dirty="0" err="1" smtClean="0"/>
              <a:t>meningkatkan</a:t>
            </a:r>
            <a:r>
              <a:rPr lang="en-US" dirty="0" smtClean="0"/>
              <a:t> </a:t>
            </a:r>
            <a:r>
              <a:rPr lang="en-US" dirty="0" err="1" smtClean="0"/>
              <a:t>efektifitas</a:t>
            </a:r>
            <a:r>
              <a:rPr lang="en-US" dirty="0" smtClean="0"/>
              <a:t> </a:t>
            </a:r>
            <a:r>
              <a:rPr lang="en-US" dirty="0" err="1" smtClean="0"/>
              <a:t>komunikasi</a:t>
            </a:r>
            <a:r>
              <a:rPr lang="en-US" dirty="0" smtClean="0"/>
              <a:t> </a:t>
            </a:r>
            <a:r>
              <a:rPr lang="en-US" dirty="0" err="1" smtClean="0"/>
              <a:t>antar</a:t>
            </a:r>
            <a:r>
              <a:rPr lang="en-US" dirty="0" smtClean="0"/>
              <a:t> </a:t>
            </a:r>
            <a:r>
              <a:rPr lang="en-US" dirty="0" err="1" smtClean="0"/>
              <a:t>individu</a:t>
            </a:r>
            <a:r>
              <a:rPr lang="en-US" dirty="0" smtClean="0"/>
              <a:t>.</a:t>
            </a:r>
            <a:endParaRPr lang="en-US" dirty="0"/>
          </a:p>
        </p:txBody>
      </p:sp>
    </p:spTree>
    <p:extLst>
      <p:ext uri="{BB962C8B-B14F-4D97-AF65-F5344CB8AC3E}">
        <p14:creationId xmlns:p14="http://schemas.microsoft.com/office/powerpoint/2010/main" val="146873125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37994"/>
            <a:ext cx="10515600" cy="6212909"/>
          </a:xfrm>
        </p:spPr>
        <p:txBody>
          <a:bodyPr>
            <a:normAutofit fontScale="62500" lnSpcReduction="20000"/>
          </a:bodyPr>
          <a:lstStyle/>
          <a:p>
            <a:r>
              <a:rPr lang="en-US" dirty="0" err="1" smtClean="0"/>
              <a:t>Jaringan</a:t>
            </a:r>
            <a:r>
              <a:rPr lang="en-US" dirty="0" smtClean="0"/>
              <a:t> </a:t>
            </a:r>
            <a:r>
              <a:rPr lang="en-US" dirty="0" err="1" smtClean="0"/>
              <a:t>Komunikasi</a:t>
            </a:r>
            <a:r>
              <a:rPr lang="en-US" dirty="0" smtClean="0"/>
              <a:t> </a:t>
            </a:r>
          </a:p>
          <a:p>
            <a:pPr marL="0" indent="0">
              <a:buNone/>
            </a:pPr>
            <a:r>
              <a:rPr lang="en-US" dirty="0" err="1" smtClean="0"/>
              <a:t>Jaringan</a:t>
            </a:r>
            <a:r>
              <a:rPr lang="en-US" dirty="0" smtClean="0"/>
              <a:t> </a:t>
            </a:r>
            <a:r>
              <a:rPr lang="en-US" dirty="0" err="1" smtClean="0"/>
              <a:t>Komunikasi</a:t>
            </a:r>
            <a:r>
              <a:rPr lang="en-US" dirty="0" smtClean="0"/>
              <a:t> </a:t>
            </a:r>
            <a:r>
              <a:rPr lang="en-US" dirty="0" err="1" smtClean="0"/>
              <a:t>merupakan</a:t>
            </a:r>
            <a:r>
              <a:rPr lang="en-US" dirty="0" smtClean="0"/>
              <a:t> </a:t>
            </a:r>
            <a:r>
              <a:rPr lang="en-US" dirty="0" err="1" smtClean="0"/>
              <a:t>pola</a:t>
            </a:r>
            <a:r>
              <a:rPr lang="en-US" dirty="0" smtClean="0"/>
              <a:t> </a:t>
            </a:r>
            <a:r>
              <a:rPr lang="en-US" dirty="0" err="1" smtClean="0"/>
              <a:t>saluran</a:t>
            </a:r>
            <a:r>
              <a:rPr lang="en-US" dirty="0" smtClean="0"/>
              <a:t> </a:t>
            </a:r>
            <a:r>
              <a:rPr lang="en-US" dirty="0" err="1" smtClean="0"/>
              <a:t>komunikasi</a:t>
            </a:r>
            <a:r>
              <a:rPr lang="en-US" dirty="0" smtClean="0"/>
              <a:t> </a:t>
            </a:r>
            <a:r>
              <a:rPr lang="en-US" dirty="0" err="1" smtClean="0"/>
              <a:t>diantara</a:t>
            </a:r>
            <a:r>
              <a:rPr lang="en-US" dirty="0" smtClean="0"/>
              <a:t> </a:t>
            </a:r>
            <a:r>
              <a:rPr lang="en-US" dirty="0" err="1" smtClean="0"/>
              <a:t>anggota</a:t>
            </a:r>
            <a:r>
              <a:rPr lang="en-US" dirty="0" smtClean="0"/>
              <a:t> </a:t>
            </a:r>
            <a:r>
              <a:rPr lang="en-US" dirty="0" err="1" smtClean="0"/>
              <a:t>kelompok</a:t>
            </a:r>
            <a:r>
              <a:rPr lang="en-US" dirty="0" smtClean="0"/>
              <a:t> </a:t>
            </a:r>
            <a:r>
              <a:rPr lang="en-US" dirty="0" err="1" smtClean="0"/>
              <a:t>atau</a:t>
            </a:r>
            <a:r>
              <a:rPr lang="en-US" dirty="0" smtClean="0"/>
              <a:t> </a:t>
            </a:r>
            <a:r>
              <a:rPr lang="en-US" dirty="0" err="1" smtClean="0"/>
              <a:t>diantara</a:t>
            </a:r>
            <a:r>
              <a:rPr lang="en-US" dirty="0" smtClean="0"/>
              <a:t> </a:t>
            </a:r>
            <a:r>
              <a:rPr lang="en-US" dirty="0" err="1" smtClean="0"/>
              <a:t>berbagai</a:t>
            </a:r>
            <a:r>
              <a:rPr lang="en-US" dirty="0" smtClean="0"/>
              <a:t> </a:t>
            </a:r>
            <a:r>
              <a:rPr lang="en-US" dirty="0" err="1" smtClean="0"/>
              <a:t>posisi</a:t>
            </a:r>
            <a:r>
              <a:rPr lang="en-US" dirty="0" smtClean="0"/>
              <a:t> </a:t>
            </a:r>
            <a:r>
              <a:rPr lang="en-US" dirty="0" err="1" smtClean="0"/>
              <a:t>dalam</a:t>
            </a:r>
            <a:r>
              <a:rPr lang="en-US" dirty="0" smtClean="0"/>
              <a:t> </a:t>
            </a:r>
            <a:r>
              <a:rPr lang="en-US" dirty="0" err="1" smtClean="0"/>
              <a:t>struktur</a:t>
            </a:r>
            <a:r>
              <a:rPr lang="en-US" dirty="0" smtClean="0"/>
              <a:t> </a:t>
            </a:r>
            <a:r>
              <a:rPr lang="en-US" dirty="0" err="1" smtClean="0"/>
              <a:t>organisasi</a:t>
            </a:r>
            <a:r>
              <a:rPr lang="en-US" dirty="0" smtClean="0"/>
              <a:t>.  </a:t>
            </a:r>
          </a:p>
          <a:p>
            <a:pPr>
              <a:buFont typeface="Wingdings" panose="05000000000000000000" pitchFamily="2" charset="2"/>
              <a:buChar char="Ø"/>
            </a:pPr>
            <a:r>
              <a:rPr lang="en-US" dirty="0" err="1" smtClean="0"/>
              <a:t>Pengaruh</a:t>
            </a:r>
            <a:r>
              <a:rPr lang="en-US" dirty="0" smtClean="0"/>
              <a:t> </a:t>
            </a:r>
            <a:r>
              <a:rPr lang="en-US" dirty="0" err="1" smtClean="0"/>
              <a:t>Kompleksitas</a:t>
            </a:r>
            <a:r>
              <a:rPr lang="en-US" dirty="0" smtClean="0"/>
              <a:t> </a:t>
            </a:r>
            <a:r>
              <a:rPr lang="en-US" dirty="0" err="1" smtClean="0"/>
              <a:t>Tugas</a:t>
            </a:r>
            <a:r>
              <a:rPr lang="en-US" dirty="0" smtClean="0"/>
              <a:t> </a:t>
            </a:r>
          </a:p>
          <a:p>
            <a:pPr marL="0" indent="0">
              <a:buNone/>
            </a:pPr>
            <a:r>
              <a:rPr lang="en-US" dirty="0" err="1" smtClean="0"/>
              <a:t>Jaringan</a:t>
            </a:r>
            <a:r>
              <a:rPr lang="en-US" dirty="0" smtClean="0"/>
              <a:t> </a:t>
            </a:r>
            <a:r>
              <a:rPr lang="en-US" dirty="0" err="1" smtClean="0"/>
              <a:t>sentralisasi</a:t>
            </a:r>
            <a:r>
              <a:rPr lang="en-US" dirty="0" smtClean="0"/>
              <a:t> </a:t>
            </a:r>
            <a:r>
              <a:rPr lang="en-US" dirty="0" err="1" smtClean="0"/>
              <a:t>lebih</a:t>
            </a:r>
            <a:r>
              <a:rPr lang="en-US" dirty="0" smtClean="0"/>
              <a:t> </a:t>
            </a:r>
            <a:r>
              <a:rPr lang="en-US" dirty="0" err="1" smtClean="0"/>
              <a:t>efisien</a:t>
            </a:r>
            <a:r>
              <a:rPr lang="en-US" dirty="0" smtClean="0"/>
              <a:t> </a:t>
            </a:r>
            <a:r>
              <a:rPr lang="en-US" dirty="0" err="1" smtClean="0"/>
              <a:t>untuk</a:t>
            </a:r>
            <a:r>
              <a:rPr lang="en-US" dirty="0" smtClean="0"/>
              <a:t> </a:t>
            </a:r>
            <a:r>
              <a:rPr lang="en-US" dirty="0" err="1" smtClean="0"/>
              <a:t>tugas</a:t>
            </a:r>
            <a:r>
              <a:rPr lang="en-US" dirty="0" smtClean="0"/>
              <a:t> yang </a:t>
            </a:r>
            <a:r>
              <a:rPr lang="en-US" dirty="0" err="1" smtClean="0"/>
              <a:t>sederhana</a:t>
            </a:r>
            <a:r>
              <a:rPr lang="en-US" dirty="0" smtClean="0"/>
              <a:t>, </a:t>
            </a:r>
            <a:r>
              <a:rPr lang="en-US" dirty="0" err="1" smtClean="0"/>
              <a:t>sementara</a:t>
            </a:r>
            <a:r>
              <a:rPr lang="en-US" dirty="0" smtClean="0"/>
              <a:t> </a:t>
            </a:r>
            <a:r>
              <a:rPr lang="en-US" dirty="0" err="1" smtClean="0"/>
              <a:t>jaringan</a:t>
            </a:r>
            <a:r>
              <a:rPr lang="en-US" dirty="0"/>
              <a:t> </a:t>
            </a:r>
            <a:r>
              <a:rPr lang="en-US" dirty="0" err="1" smtClean="0"/>
              <a:t>desentralisasi</a:t>
            </a:r>
            <a:r>
              <a:rPr lang="en-US" dirty="0" smtClean="0"/>
              <a:t> </a:t>
            </a:r>
            <a:r>
              <a:rPr lang="en-US" dirty="0" err="1" smtClean="0"/>
              <a:t>lebih</a:t>
            </a:r>
            <a:r>
              <a:rPr lang="en-US" dirty="0" smtClean="0"/>
              <a:t> </a:t>
            </a:r>
            <a:r>
              <a:rPr lang="en-US" dirty="0" err="1" smtClean="0"/>
              <a:t>efisien</a:t>
            </a:r>
            <a:r>
              <a:rPr lang="en-US" dirty="0" smtClean="0"/>
              <a:t> </a:t>
            </a:r>
            <a:r>
              <a:rPr lang="en-US" dirty="0" err="1" smtClean="0"/>
              <a:t>untuk</a:t>
            </a:r>
            <a:r>
              <a:rPr lang="en-US" dirty="0" smtClean="0"/>
              <a:t> </a:t>
            </a:r>
            <a:r>
              <a:rPr lang="en-US" dirty="0" err="1" smtClean="0"/>
              <a:t>menyelesaikan</a:t>
            </a:r>
            <a:r>
              <a:rPr lang="en-US" dirty="0" smtClean="0"/>
              <a:t> </a:t>
            </a:r>
            <a:r>
              <a:rPr lang="en-US" dirty="0" err="1" smtClean="0"/>
              <a:t>masalah</a:t>
            </a:r>
            <a:r>
              <a:rPr lang="en-US" dirty="0" smtClean="0"/>
              <a:t> yang </a:t>
            </a:r>
            <a:r>
              <a:rPr lang="en-US" dirty="0" err="1" smtClean="0"/>
              <a:t>kompleks</a:t>
            </a:r>
            <a:r>
              <a:rPr lang="en-US" dirty="0" smtClean="0"/>
              <a:t> </a:t>
            </a:r>
          </a:p>
          <a:p>
            <a:pPr marL="0" indent="0">
              <a:buNone/>
            </a:pPr>
            <a:endParaRPr lang="en-US" dirty="0" smtClean="0"/>
          </a:p>
          <a:p>
            <a:pPr>
              <a:buFont typeface="Wingdings" panose="05000000000000000000" pitchFamily="2" charset="2"/>
              <a:buChar char="Ø"/>
            </a:pPr>
            <a:r>
              <a:rPr lang="en-US" dirty="0" err="1" smtClean="0"/>
              <a:t>Aturan</a:t>
            </a:r>
            <a:r>
              <a:rPr lang="en-US" dirty="0" smtClean="0"/>
              <a:t> </a:t>
            </a:r>
            <a:r>
              <a:rPr lang="en-US" dirty="0" err="1" smtClean="0"/>
              <a:t>Komunikasi</a:t>
            </a:r>
            <a:r>
              <a:rPr lang="en-US" dirty="0" smtClean="0"/>
              <a:t> </a:t>
            </a:r>
          </a:p>
          <a:p>
            <a:pPr marL="0" indent="0">
              <a:buNone/>
            </a:pPr>
            <a:endParaRPr lang="en-US" dirty="0" smtClean="0"/>
          </a:p>
          <a:p>
            <a:pPr>
              <a:buFont typeface="Wingdings" panose="05000000000000000000" pitchFamily="2" charset="2"/>
              <a:buChar char="Ø"/>
            </a:pPr>
            <a:r>
              <a:rPr lang="en-US" dirty="0" err="1" smtClean="0"/>
              <a:t>Penjaga</a:t>
            </a:r>
            <a:r>
              <a:rPr lang="en-US" dirty="0" smtClean="0"/>
              <a:t> </a:t>
            </a:r>
            <a:r>
              <a:rPr lang="en-US" dirty="0" err="1" smtClean="0"/>
              <a:t>Gawang</a:t>
            </a:r>
            <a:r>
              <a:rPr lang="en-US" dirty="0" smtClean="0"/>
              <a:t> </a:t>
            </a:r>
          </a:p>
          <a:p>
            <a:pPr marL="0" indent="0">
              <a:buNone/>
            </a:pPr>
            <a:r>
              <a:rPr lang="en-US" dirty="0" err="1" smtClean="0"/>
              <a:t>Adalah</a:t>
            </a:r>
            <a:r>
              <a:rPr lang="en-US" dirty="0" smtClean="0"/>
              <a:t> orang yang </a:t>
            </a:r>
            <a:r>
              <a:rPr lang="en-US" dirty="0" err="1" smtClean="0"/>
              <a:t>mengendalikan</a:t>
            </a:r>
            <a:r>
              <a:rPr lang="en-US" dirty="0" smtClean="0"/>
              <a:t> </a:t>
            </a:r>
            <a:r>
              <a:rPr lang="en-US" dirty="0" err="1" smtClean="0"/>
              <a:t>pesan</a:t>
            </a:r>
            <a:r>
              <a:rPr lang="en-US" dirty="0" smtClean="0"/>
              <a:t> </a:t>
            </a:r>
            <a:r>
              <a:rPr lang="en-US" dirty="0" err="1" smtClean="0"/>
              <a:t>diantara</a:t>
            </a:r>
            <a:r>
              <a:rPr lang="en-US" dirty="0" smtClean="0"/>
              <a:t> </a:t>
            </a:r>
            <a:r>
              <a:rPr lang="en-US" dirty="0" err="1" smtClean="0"/>
              <a:t>dua</a:t>
            </a:r>
            <a:r>
              <a:rPr lang="en-US" dirty="0" smtClean="0"/>
              <a:t> orang </a:t>
            </a:r>
            <a:r>
              <a:rPr lang="en-US" dirty="0" err="1" smtClean="0"/>
              <a:t>atau</a:t>
            </a:r>
            <a:r>
              <a:rPr lang="en-US" dirty="0" smtClean="0"/>
              <a:t> </a:t>
            </a:r>
            <a:r>
              <a:rPr lang="en-US" dirty="0" err="1" smtClean="0"/>
              <a:t>dua</a:t>
            </a:r>
            <a:r>
              <a:rPr lang="en-US" dirty="0" smtClean="0"/>
              <a:t> </a:t>
            </a:r>
            <a:r>
              <a:rPr lang="en-US" dirty="0" err="1" smtClean="0"/>
              <a:t>kelompok</a:t>
            </a:r>
            <a:r>
              <a:rPr lang="en-US" dirty="0" smtClean="0"/>
              <a:t> </a:t>
            </a:r>
            <a:r>
              <a:rPr lang="en-US" dirty="0" err="1" smtClean="0"/>
              <a:t>dalam</a:t>
            </a:r>
            <a:r>
              <a:rPr lang="en-US" dirty="0" smtClean="0"/>
              <a:t> </a:t>
            </a:r>
            <a:r>
              <a:rPr lang="en-US" dirty="0" err="1" smtClean="0"/>
              <a:t>suatu</a:t>
            </a:r>
            <a:r>
              <a:rPr lang="en-US" dirty="0" smtClean="0"/>
              <a:t> </a:t>
            </a:r>
            <a:r>
              <a:rPr lang="en-US" dirty="0" err="1" smtClean="0"/>
              <a:t>struktur</a:t>
            </a:r>
            <a:r>
              <a:rPr lang="en-US" dirty="0" smtClean="0"/>
              <a:t> </a:t>
            </a:r>
            <a:r>
              <a:rPr lang="en-US" dirty="0" err="1" smtClean="0"/>
              <a:t>organisasi</a:t>
            </a:r>
            <a:r>
              <a:rPr lang="en-US" dirty="0" smtClean="0"/>
              <a:t>. </a:t>
            </a:r>
          </a:p>
          <a:p>
            <a:pPr marL="0" indent="0">
              <a:buNone/>
            </a:pPr>
            <a:endParaRPr lang="en-US" dirty="0" smtClean="0"/>
          </a:p>
          <a:p>
            <a:pPr>
              <a:buFont typeface="Wingdings" panose="05000000000000000000" pitchFamily="2" charset="2"/>
              <a:buChar char="Ø"/>
            </a:pPr>
            <a:r>
              <a:rPr lang="en-US" dirty="0" err="1" smtClean="0"/>
              <a:t>Pemimpin</a:t>
            </a:r>
            <a:r>
              <a:rPr lang="en-US" dirty="0" smtClean="0"/>
              <a:t> </a:t>
            </a:r>
            <a:r>
              <a:rPr lang="en-US" dirty="0" err="1" smtClean="0"/>
              <a:t>Informasi</a:t>
            </a:r>
            <a:r>
              <a:rPr lang="en-US" dirty="0" smtClean="0"/>
              <a:t> </a:t>
            </a:r>
          </a:p>
          <a:p>
            <a:pPr marL="0" indent="0">
              <a:buNone/>
            </a:pPr>
            <a:r>
              <a:rPr lang="en-US" dirty="0" err="1" smtClean="0"/>
              <a:t>Adalah</a:t>
            </a:r>
            <a:r>
              <a:rPr lang="en-US" dirty="0" smtClean="0"/>
              <a:t> </a:t>
            </a:r>
            <a:r>
              <a:rPr lang="en-US" dirty="0" err="1" smtClean="0"/>
              <a:t>seseorang</a:t>
            </a:r>
            <a:r>
              <a:rPr lang="en-US" dirty="0" smtClean="0"/>
              <a:t> yang </a:t>
            </a:r>
            <a:r>
              <a:rPr lang="en-US" dirty="0" err="1" smtClean="0"/>
              <a:t>memiliki</a:t>
            </a:r>
            <a:r>
              <a:rPr lang="en-US" dirty="0" smtClean="0"/>
              <a:t> </a:t>
            </a:r>
            <a:r>
              <a:rPr lang="en-US" dirty="0" err="1" smtClean="0"/>
              <a:t>kemampuan</a:t>
            </a:r>
            <a:r>
              <a:rPr lang="en-US" dirty="0" smtClean="0"/>
              <a:t> </a:t>
            </a:r>
            <a:r>
              <a:rPr lang="en-US" dirty="0" err="1" smtClean="0"/>
              <a:t>untuk</a:t>
            </a:r>
            <a:r>
              <a:rPr lang="en-US" dirty="0" smtClean="0"/>
              <a:t> </a:t>
            </a:r>
            <a:r>
              <a:rPr lang="en-US" dirty="0" err="1" smtClean="0"/>
              <a:t>mempengaruhi</a:t>
            </a:r>
            <a:r>
              <a:rPr lang="en-US" dirty="0" smtClean="0"/>
              <a:t> </a:t>
            </a:r>
            <a:r>
              <a:rPr lang="en-US" dirty="0" err="1" smtClean="0"/>
              <a:t>secara</a:t>
            </a:r>
            <a:r>
              <a:rPr lang="en-US" dirty="0" smtClean="0"/>
              <a:t> informal </a:t>
            </a:r>
            <a:r>
              <a:rPr lang="en-US" dirty="0" err="1" smtClean="0"/>
              <a:t>sikap</a:t>
            </a:r>
            <a:r>
              <a:rPr lang="en-US" dirty="0" smtClean="0"/>
              <a:t> </a:t>
            </a:r>
            <a:r>
              <a:rPr lang="en-US" dirty="0" err="1" smtClean="0"/>
              <a:t>dan</a:t>
            </a:r>
            <a:r>
              <a:rPr lang="en-US" dirty="0" smtClean="0"/>
              <a:t> </a:t>
            </a:r>
            <a:r>
              <a:rPr lang="en-US" dirty="0" err="1" smtClean="0"/>
              <a:t>perilaku</a:t>
            </a:r>
            <a:r>
              <a:rPr lang="en-US" dirty="0" smtClean="0"/>
              <a:t> para </a:t>
            </a:r>
            <a:r>
              <a:rPr lang="en-US" dirty="0" err="1" smtClean="0"/>
              <a:t>anggota</a:t>
            </a:r>
            <a:r>
              <a:rPr lang="en-US" dirty="0" smtClean="0"/>
              <a:t> </a:t>
            </a:r>
          </a:p>
          <a:p>
            <a:pPr marL="0" indent="0">
              <a:buNone/>
            </a:pPr>
            <a:endParaRPr lang="en-US" dirty="0" smtClean="0"/>
          </a:p>
          <a:p>
            <a:pPr>
              <a:buFont typeface="Wingdings" panose="05000000000000000000" pitchFamily="2" charset="2"/>
              <a:buChar char="Ø"/>
            </a:pPr>
            <a:r>
              <a:rPr lang="en-US" dirty="0" err="1" smtClean="0"/>
              <a:t>Pelintas</a:t>
            </a:r>
            <a:r>
              <a:rPr lang="en-US" dirty="0" smtClean="0"/>
              <a:t> Batas </a:t>
            </a:r>
          </a:p>
          <a:p>
            <a:pPr marL="0" indent="0">
              <a:buNone/>
            </a:pPr>
            <a:r>
              <a:rPr lang="en-US" dirty="0" err="1" smtClean="0"/>
              <a:t>Adalah</a:t>
            </a:r>
            <a:r>
              <a:rPr lang="en-US" dirty="0" smtClean="0"/>
              <a:t> </a:t>
            </a:r>
            <a:r>
              <a:rPr lang="en-US" dirty="0" err="1" smtClean="0"/>
              <a:t>seseorang</a:t>
            </a:r>
            <a:r>
              <a:rPr lang="en-US" dirty="0" smtClean="0"/>
              <a:t> yang </a:t>
            </a:r>
            <a:r>
              <a:rPr lang="en-US" dirty="0" err="1" smtClean="0"/>
              <a:t>selalu</a:t>
            </a:r>
            <a:r>
              <a:rPr lang="en-US" dirty="0" smtClean="0"/>
              <a:t> </a:t>
            </a:r>
            <a:r>
              <a:rPr lang="en-US" dirty="0" err="1" smtClean="0"/>
              <a:t>berhubungan</a:t>
            </a:r>
            <a:r>
              <a:rPr lang="en-US" dirty="0" smtClean="0"/>
              <a:t> </a:t>
            </a:r>
            <a:r>
              <a:rPr lang="en-US" dirty="0" err="1" smtClean="0"/>
              <a:t>dengan</a:t>
            </a:r>
            <a:r>
              <a:rPr lang="en-US" dirty="0" smtClean="0"/>
              <a:t> </a:t>
            </a:r>
            <a:r>
              <a:rPr lang="en-US" dirty="0" err="1" smtClean="0"/>
              <a:t>pengkaji</a:t>
            </a:r>
            <a:r>
              <a:rPr lang="en-US" dirty="0" smtClean="0"/>
              <a:t> </a:t>
            </a:r>
            <a:r>
              <a:rPr lang="en-US" dirty="0" err="1" smtClean="0"/>
              <a:t>perubahan</a:t>
            </a:r>
            <a:r>
              <a:rPr lang="en-US" dirty="0" smtClean="0"/>
              <a:t> </a:t>
            </a:r>
            <a:r>
              <a:rPr lang="en-US" dirty="0" err="1" smtClean="0"/>
              <a:t>lingkungan</a:t>
            </a:r>
            <a:r>
              <a:rPr lang="en-US" dirty="0" smtClean="0"/>
              <a:t> </a:t>
            </a:r>
            <a:r>
              <a:rPr lang="en-US" dirty="0" err="1" smtClean="0"/>
              <a:t>organisasi</a:t>
            </a:r>
            <a:endParaRPr lang="en-US" dirty="0"/>
          </a:p>
        </p:txBody>
      </p:sp>
    </p:spTree>
    <p:extLst>
      <p:ext uri="{BB962C8B-B14F-4D97-AF65-F5344CB8AC3E}">
        <p14:creationId xmlns:p14="http://schemas.microsoft.com/office/powerpoint/2010/main" val="275770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5781"/>
            <a:ext cx="10515600" cy="5801182"/>
          </a:xfrm>
        </p:spPr>
        <p:txBody>
          <a:bodyPr>
            <a:normAutofit fontScale="92500" lnSpcReduction="20000"/>
          </a:bodyPr>
          <a:lstStyle/>
          <a:p>
            <a:r>
              <a:rPr lang="en-US" dirty="0" err="1" smtClean="0"/>
              <a:t>Komunikasi</a:t>
            </a:r>
            <a:r>
              <a:rPr lang="en-US" dirty="0" smtClean="0"/>
              <a:t> </a:t>
            </a:r>
            <a:r>
              <a:rPr lang="en-US" dirty="0" err="1" smtClean="0"/>
              <a:t>Keorganisasian</a:t>
            </a:r>
            <a:r>
              <a:rPr lang="en-US" dirty="0" smtClean="0"/>
              <a:t> </a:t>
            </a:r>
          </a:p>
          <a:p>
            <a:pPr marL="0" indent="0">
              <a:buNone/>
            </a:pPr>
            <a:r>
              <a:rPr lang="en-US" dirty="0" err="1" smtClean="0"/>
              <a:t>Komunikasi</a:t>
            </a:r>
            <a:r>
              <a:rPr lang="en-US" dirty="0" smtClean="0"/>
              <a:t> </a:t>
            </a:r>
            <a:r>
              <a:rPr lang="en-US" dirty="0" err="1" smtClean="0"/>
              <a:t>memegang</a:t>
            </a:r>
            <a:r>
              <a:rPr lang="en-US" dirty="0" smtClean="0"/>
              <a:t> </a:t>
            </a:r>
            <a:r>
              <a:rPr lang="en-US" dirty="0" err="1" smtClean="0"/>
              <a:t>peranan</a:t>
            </a:r>
            <a:r>
              <a:rPr lang="en-US" dirty="0" smtClean="0"/>
              <a:t> yang </a:t>
            </a:r>
            <a:r>
              <a:rPr lang="en-US" dirty="0" err="1" smtClean="0"/>
              <a:t>sangat</a:t>
            </a:r>
            <a:r>
              <a:rPr lang="en-US" dirty="0" smtClean="0"/>
              <a:t> </a:t>
            </a:r>
            <a:r>
              <a:rPr lang="en-US" dirty="0" err="1" smtClean="0"/>
              <a:t>penting</a:t>
            </a:r>
            <a:r>
              <a:rPr lang="en-US" dirty="0" smtClean="0"/>
              <a:t> </a:t>
            </a:r>
            <a:r>
              <a:rPr lang="en-US" dirty="0" err="1" smtClean="0"/>
              <a:t>dalam</a:t>
            </a:r>
            <a:r>
              <a:rPr lang="en-US" dirty="0" smtClean="0"/>
              <a:t> </a:t>
            </a:r>
            <a:r>
              <a:rPr lang="en-US" dirty="0" err="1" smtClean="0"/>
              <a:t>mengintegrasikan</a:t>
            </a:r>
            <a:r>
              <a:rPr lang="en-US" dirty="0" smtClean="0"/>
              <a:t> </a:t>
            </a:r>
            <a:r>
              <a:rPr lang="en-US" dirty="0" err="1" smtClean="0"/>
              <a:t>dan</a:t>
            </a:r>
            <a:r>
              <a:rPr lang="en-US" dirty="0" smtClean="0"/>
              <a:t> </a:t>
            </a:r>
            <a:r>
              <a:rPr lang="en-US" dirty="0" err="1" smtClean="0"/>
              <a:t>mengkoordinasikan</a:t>
            </a:r>
            <a:r>
              <a:rPr lang="en-US" dirty="0" smtClean="0"/>
              <a:t> </a:t>
            </a:r>
            <a:r>
              <a:rPr lang="en-US" dirty="0" err="1" smtClean="0"/>
              <a:t>semua</a:t>
            </a:r>
            <a:r>
              <a:rPr lang="en-US" dirty="0" smtClean="0"/>
              <a:t> </a:t>
            </a:r>
            <a:r>
              <a:rPr lang="en-US" dirty="0" err="1" smtClean="0"/>
              <a:t>bagian</a:t>
            </a:r>
            <a:r>
              <a:rPr lang="en-US" dirty="0" smtClean="0"/>
              <a:t> </a:t>
            </a:r>
            <a:r>
              <a:rPr lang="en-US" dirty="0" err="1" smtClean="0"/>
              <a:t>dan</a:t>
            </a:r>
            <a:r>
              <a:rPr lang="en-US" dirty="0" smtClean="0"/>
              <a:t> </a:t>
            </a:r>
            <a:r>
              <a:rPr lang="en-US" dirty="0" err="1" smtClean="0"/>
              <a:t>aktivitas</a:t>
            </a:r>
            <a:r>
              <a:rPr lang="en-US" dirty="0" smtClean="0"/>
              <a:t> di </a:t>
            </a:r>
            <a:r>
              <a:rPr lang="en-US" dirty="0" err="1" smtClean="0"/>
              <a:t>dalam</a:t>
            </a:r>
            <a:r>
              <a:rPr lang="en-US" dirty="0" smtClean="0"/>
              <a:t> </a:t>
            </a:r>
            <a:r>
              <a:rPr lang="en-US" dirty="0" err="1" smtClean="0"/>
              <a:t>organisasi</a:t>
            </a:r>
            <a:r>
              <a:rPr lang="en-US" dirty="0" smtClean="0"/>
              <a:t>.</a:t>
            </a:r>
          </a:p>
          <a:p>
            <a:pPr marL="0" indent="0">
              <a:buNone/>
            </a:pPr>
            <a:endParaRPr lang="en-US" dirty="0"/>
          </a:p>
          <a:p>
            <a:r>
              <a:rPr lang="en-US" dirty="0" err="1" smtClean="0"/>
              <a:t>Pengaruh</a:t>
            </a:r>
            <a:r>
              <a:rPr lang="en-US" dirty="0" smtClean="0"/>
              <a:t> </a:t>
            </a:r>
            <a:r>
              <a:rPr lang="en-US" dirty="0" err="1" smtClean="0"/>
              <a:t>Struktur</a:t>
            </a:r>
            <a:r>
              <a:rPr lang="en-US" dirty="0" smtClean="0"/>
              <a:t> </a:t>
            </a:r>
            <a:r>
              <a:rPr lang="en-US" dirty="0" err="1" smtClean="0"/>
              <a:t>Organisasi</a:t>
            </a:r>
            <a:endParaRPr lang="en-US" dirty="0" smtClean="0"/>
          </a:p>
          <a:p>
            <a:pPr marL="0" indent="0">
              <a:buNone/>
            </a:pPr>
            <a:r>
              <a:rPr lang="en-US" dirty="0" smtClean="0"/>
              <a:t>Salah </a:t>
            </a:r>
            <a:r>
              <a:rPr lang="en-US" dirty="0" err="1" smtClean="0"/>
              <a:t>satu</a:t>
            </a:r>
            <a:r>
              <a:rPr lang="en-US" dirty="0" smtClean="0"/>
              <a:t> </a:t>
            </a:r>
            <a:r>
              <a:rPr lang="en-US" dirty="0" err="1" smtClean="0"/>
              <a:t>fungsi</a:t>
            </a:r>
            <a:r>
              <a:rPr lang="en-US" dirty="0" smtClean="0"/>
              <a:t> </a:t>
            </a:r>
            <a:r>
              <a:rPr lang="en-US" dirty="0" err="1" smtClean="0"/>
              <a:t>terpenting</a:t>
            </a:r>
            <a:r>
              <a:rPr lang="en-US" dirty="0" smtClean="0"/>
              <a:t> </a:t>
            </a:r>
            <a:r>
              <a:rPr lang="en-US" dirty="0" err="1" smtClean="0"/>
              <a:t>dari</a:t>
            </a:r>
            <a:r>
              <a:rPr lang="en-US" dirty="0" smtClean="0"/>
              <a:t> </a:t>
            </a:r>
            <a:r>
              <a:rPr lang="en-US" dirty="0" err="1" smtClean="0"/>
              <a:t>struktur</a:t>
            </a:r>
            <a:r>
              <a:rPr lang="en-US" dirty="0" smtClean="0"/>
              <a:t> </a:t>
            </a:r>
            <a:r>
              <a:rPr lang="en-US" dirty="0" err="1" smtClean="0"/>
              <a:t>organisasi</a:t>
            </a:r>
            <a:r>
              <a:rPr lang="en-US" dirty="0" smtClean="0"/>
              <a:t> </a:t>
            </a:r>
            <a:r>
              <a:rPr lang="en-US" dirty="0" err="1" smtClean="0"/>
              <a:t>adalah</a:t>
            </a:r>
            <a:r>
              <a:rPr lang="en-US" dirty="0" smtClean="0"/>
              <a:t> </a:t>
            </a:r>
            <a:r>
              <a:rPr lang="en-US" dirty="0" err="1" smtClean="0"/>
              <a:t>membatasi</a:t>
            </a:r>
            <a:r>
              <a:rPr lang="en-US" dirty="0" smtClean="0"/>
              <a:t> </a:t>
            </a:r>
            <a:r>
              <a:rPr lang="en-US" dirty="0" err="1" smtClean="0"/>
              <a:t>aliran</a:t>
            </a:r>
            <a:r>
              <a:rPr lang="en-US" dirty="0" smtClean="0"/>
              <a:t> </a:t>
            </a:r>
            <a:r>
              <a:rPr lang="en-US" dirty="0" err="1" smtClean="0"/>
              <a:t>komunikasi</a:t>
            </a:r>
            <a:r>
              <a:rPr lang="en-US" dirty="0" smtClean="0"/>
              <a:t> </a:t>
            </a:r>
            <a:r>
              <a:rPr lang="en-US" dirty="0" err="1" smtClean="0"/>
              <a:t>dengan</a:t>
            </a:r>
            <a:r>
              <a:rPr lang="en-US" dirty="0" smtClean="0"/>
              <a:t> </a:t>
            </a:r>
            <a:r>
              <a:rPr lang="en-US" dirty="0" err="1" smtClean="0"/>
              <a:t>demikian</a:t>
            </a:r>
            <a:r>
              <a:rPr lang="en-US" dirty="0" smtClean="0"/>
              <a:t> </a:t>
            </a:r>
            <a:r>
              <a:rPr lang="en-US" dirty="0" err="1" smtClean="0"/>
              <a:t>mengurangi</a:t>
            </a:r>
            <a:r>
              <a:rPr lang="en-US" dirty="0" smtClean="0"/>
              <a:t> </a:t>
            </a:r>
            <a:r>
              <a:rPr lang="en-US" dirty="0" err="1" smtClean="0"/>
              <a:t>permsalahan</a:t>
            </a:r>
            <a:r>
              <a:rPr lang="en-US" dirty="0" smtClean="0"/>
              <a:t> </a:t>
            </a:r>
            <a:r>
              <a:rPr lang="en-US" dirty="0" err="1" smtClean="0"/>
              <a:t>kelebihan</a:t>
            </a:r>
            <a:r>
              <a:rPr lang="en-US" dirty="0" smtClean="0"/>
              <a:t> </a:t>
            </a:r>
            <a:r>
              <a:rPr lang="en-US" dirty="0" err="1" smtClean="0"/>
              <a:t>informasi</a:t>
            </a:r>
            <a:r>
              <a:rPr lang="en-US" dirty="0" smtClean="0"/>
              <a:t>. </a:t>
            </a:r>
          </a:p>
          <a:p>
            <a:pPr marL="0" indent="0">
              <a:buNone/>
            </a:pPr>
            <a:endParaRPr lang="en-US" dirty="0"/>
          </a:p>
          <a:p>
            <a:r>
              <a:rPr lang="en-US" dirty="0" err="1" smtClean="0"/>
              <a:t>Aliran</a:t>
            </a:r>
            <a:r>
              <a:rPr lang="en-US" dirty="0" smtClean="0"/>
              <a:t> </a:t>
            </a:r>
            <a:r>
              <a:rPr lang="en-US" dirty="0" err="1" smtClean="0"/>
              <a:t>komunikasi</a:t>
            </a:r>
            <a:r>
              <a:rPr lang="en-US" dirty="0" smtClean="0"/>
              <a:t> formal </a:t>
            </a:r>
            <a:r>
              <a:rPr lang="en-US" dirty="0" err="1" smtClean="0"/>
              <a:t>dalam</a:t>
            </a:r>
            <a:r>
              <a:rPr lang="en-US" dirty="0" smtClean="0"/>
              <a:t> </a:t>
            </a:r>
            <a:r>
              <a:rPr lang="en-US" dirty="0" err="1" smtClean="0"/>
              <a:t>organisasi</a:t>
            </a:r>
            <a:r>
              <a:rPr lang="en-US" dirty="0" smtClean="0"/>
              <a:t> </a:t>
            </a:r>
            <a:r>
              <a:rPr lang="en-US" dirty="0" err="1" smtClean="0"/>
              <a:t>dapat</a:t>
            </a:r>
            <a:r>
              <a:rPr lang="en-US" dirty="0" smtClean="0"/>
              <a:t> </a:t>
            </a:r>
            <a:r>
              <a:rPr lang="en-US" dirty="0" err="1" smtClean="0"/>
              <a:t>dibedakan</a:t>
            </a:r>
            <a:r>
              <a:rPr lang="en-US" dirty="0" smtClean="0"/>
              <a:t> </a:t>
            </a:r>
            <a:r>
              <a:rPr lang="en-US" dirty="0" err="1" smtClean="0"/>
              <a:t>menjadi</a:t>
            </a:r>
            <a:r>
              <a:rPr lang="en-US" dirty="0" smtClean="0"/>
              <a:t> </a:t>
            </a:r>
            <a:r>
              <a:rPr lang="en-US" dirty="0" err="1" smtClean="0"/>
              <a:t>empat</a:t>
            </a:r>
            <a:r>
              <a:rPr lang="en-US" dirty="0" smtClean="0"/>
              <a:t> </a:t>
            </a:r>
            <a:r>
              <a:rPr lang="en-US" dirty="0" err="1" smtClean="0"/>
              <a:t>yaitu</a:t>
            </a:r>
            <a:r>
              <a:rPr lang="en-US" dirty="0" smtClean="0"/>
              <a:t>, </a:t>
            </a:r>
            <a:r>
              <a:rPr lang="en-US" dirty="0" err="1" smtClean="0"/>
              <a:t>komunikasi</a:t>
            </a:r>
            <a:r>
              <a:rPr lang="en-US" dirty="0" smtClean="0"/>
              <a:t> </a:t>
            </a:r>
            <a:r>
              <a:rPr lang="en-US" dirty="0" err="1" smtClean="0"/>
              <a:t>dari</a:t>
            </a:r>
            <a:r>
              <a:rPr lang="en-US" dirty="0" smtClean="0"/>
              <a:t> </a:t>
            </a:r>
            <a:r>
              <a:rPr lang="en-US" dirty="0" err="1" smtClean="0"/>
              <a:t>atas</a:t>
            </a:r>
            <a:r>
              <a:rPr lang="en-US" dirty="0" smtClean="0"/>
              <a:t> </a:t>
            </a:r>
            <a:r>
              <a:rPr lang="en-US" dirty="0" err="1" smtClean="0"/>
              <a:t>kebawah</a:t>
            </a:r>
            <a:r>
              <a:rPr lang="en-US" dirty="0" smtClean="0"/>
              <a:t>, </a:t>
            </a:r>
            <a:r>
              <a:rPr lang="en-US" dirty="0" err="1" smtClean="0"/>
              <a:t>komunikasi</a:t>
            </a:r>
            <a:r>
              <a:rPr lang="en-US" dirty="0" smtClean="0"/>
              <a:t> </a:t>
            </a:r>
            <a:r>
              <a:rPr lang="en-US" dirty="0" err="1" smtClean="0"/>
              <a:t>dari</a:t>
            </a:r>
            <a:r>
              <a:rPr lang="en-US" dirty="0" smtClean="0"/>
              <a:t> </a:t>
            </a:r>
            <a:r>
              <a:rPr lang="en-US" dirty="0" err="1" smtClean="0"/>
              <a:t>bawah</a:t>
            </a:r>
            <a:r>
              <a:rPr lang="en-US" dirty="0" smtClean="0"/>
              <a:t> </a:t>
            </a:r>
            <a:r>
              <a:rPr lang="en-US" dirty="0" err="1" smtClean="0"/>
              <a:t>keatas</a:t>
            </a:r>
            <a:r>
              <a:rPr lang="en-US" dirty="0" smtClean="0"/>
              <a:t>, </a:t>
            </a:r>
            <a:r>
              <a:rPr lang="en-US" dirty="0" err="1" smtClean="0"/>
              <a:t>komunikasi</a:t>
            </a:r>
            <a:r>
              <a:rPr lang="en-US" dirty="0" smtClean="0"/>
              <a:t> horizontal </a:t>
            </a:r>
            <a:r>
              <a:rPr lang="en-US" dirty="0" err="1" smtClean="0"/>
              <a:t>dan</a:t>
            </a:r>
            <a:r>
              <a:rPr lang="en-US" dirty="0" smtClean="0"/>
              <a:t> </a:t>
            </a:r>
            <a:r>
              <a:rPr lang="en-US" dirty="0" err="1" smtClean="0"/>
              <a:t>komunikasi</a:t>
            </a:r>
            <a:r>
              <a:rPr lang="en-US" dirty="0" smtClean="0"/>
              <a:t> diagonal.</a:t>
            </a:r>
          </a:p>
        </p:txBody>
      </p:sp>
    </p:spTree>
    <p:extLst>
      <p:ext uri="{BB962C8B-B14F-4D97-AF65-F5344CB8AC3E}">
        <p14:creationId xmlns:p14="http://schemas.microsoft.com/office/powerpoint/2010/main" val="114166899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25677"/>
            <a:ext cx="10515600" cy="6313118"/>
          </a:xfrm>
        </p:spPr>
        <p:txBody>
          <a:bodyPr>
            <a:normAutofit fontScale="85000" lnSpcReduction="20000"/>
          </a:bodyPr>
          <a:lstStyle/>
          <a:p>
            <a:r>
              <a:rPr lang="en-US" dirty="0" err="1" smtClean="0"/>
              <a:t>Komunikasi</a:t>
            </a:r>
            <a:r>
              <a:rPr lang="en-US" dirty="0" smtClean="0"/>
              <a:t> Dari </a:t>
            </a:r>
            <a:r>
              <a:rPr lang="en-US" dirty="0" err="1" smtClean="0"/>
              <a:t>Atas</a:t>
            </a:r>
            <a:r>
              <a:rPr lang="en-US" dirty="0" smtClean="0"/>
              <a:t> </a:t>
            </a:r>
            <a:r>
              <a:rPr lang="en-US" dirty="0" err="1" smtClean="0"/>
              <a:t>Kebawah</a:t>
            </a:r>
            <a:r>
              <a:rPr lang="en-US" dirty="0" smtClean="0"/>
              <a:t> </a:t>
            </a:r>
          </a:p>
          <a:p>
            <a:pPr marL="0" indent="0">
              <a:buNone/>
            </a:pPr>
            <a:r>
              <a:rPr lang="en-US" dirty="0" err="1" smtClean="0"/>
              <a:t>Komunikasi</a:t>
            </a:r>
            <a:r>
              <a:rPr lang="en-US" dirty="0" smtClean="0"/>
              <a:t> </a:t>
            </a:r>
            <a:r>
              <a:rPr lang="en-US" dirty="0" err="1" smtClean="0"/>
              <a:t>dari</a:t>
            </a:r>
            <a:r>
              <a:rPr lang="en-US" dirty="0" smtClean="0"/>
              <a:t> </a:t>
            </a:r>
            <a:r>
              <a:rPr lang="en-US" dirty="0" err="1" smtClean="0"/>
              <a:t>atas</a:t>
            </a:r>
            <a:r>
              <a:rPr lang="en-US" dirty="0" smtClean="0"/>
              <a:t> </a:t>
            </a:r>
            <a:r>
              <a:rPr lang="en-US" dirty="0" err="1" smtClean="0"/>
              <a:t>kebawah</a:t>
            </a:r>
            <a:r>
              <a:rPr lang="en-US" dirty="0" smtClean="0"/>
              <a:t> </a:t>
            </a:r>
            <a:r>
              <a:rPr lang="en-US" dirty="0" err="1" smtClean="0"/>
              <a:t>merupakan</a:t>
            </a:r>
            <a:r>
              <a:rPr lang="en-US" dirty="0" smtClean="0"/>
              <a:t> </a:t>
            </a:r>
            <a:r>
              <a:rPr lang="en-US" dirty="0" err="1" smtClean="0"/>
              <a:t>aliran</a:t>
            </a:r>
            <a:r>
              <a:rPr lang="en-US" dirty="0" smtClean="0"/>
              <a:t> </a:t>
            </a:r>
            <a:r>
              <a:rPr lang="en-US" dirty="0" err="1" smtClean="0"/>
              <a:t>komunikasi</a:t>
            </a:r>
            <a:r>
              <a:rPr lang="en-US" dirty="0" smtClean="0"/>
              <a:t> </a:t>
            </a:r>
            <a:r>
              <a:rPr lang="en-US" dirty="0" err="1" smtClean="0"/>
              <a:t>dari</a:t>
            </a:r>
            <a:r>
              <a:rPr lang="en-US" dirty="0" smtClean="0"/>
              <a:t> </a:t>
            </a:r>
            <a:r>
              <a:rPr lang="en-US" dirty="0" err="1" smtClean="0"/>
              <a:t>tingkat</a:t>
            </a:r>
            <a:r>
              <a:rPr lang="en-US" dirty="0" smtClean="0"/>
              <a:t> </a:t>
            </a:r>
            <a:r>
              <a:rPr lang="en-US" dirty="0" err="1" smtClean="0"/>
              <a:t>atas</a:t>
            </a:r>
            <a:r>
              <a:rPr lang="en-US" dirty="0" smtClean="0"/>
              <a:t> </a:t>
            </a:r>
            <a:r>
              <a:rPr lang="en-US" dirty="0" err="1" smtClean="0"/>
              <a:t>ketingkat</a:t>
            </a:r>
            <a:r>
              <a:rPr lang="en-US" dirty="0" smtClean="0"/>
              <a:t> </a:t>
            </a:r>
            <a:r>
              <a:rPr lang="en-US" dirty="0" err="1" smtClean="0"/>
              <a:t>bawah</a:t>
            </a:r>
            <a:r>
              <a:rPr lang="en-US" dirty="0" smtClean="0"/>
              <a:t> </a:t>
            </a:r>
            <a:r>
              <a:rPr lang="en-US" dirty="0" err="1" smtClean="0"/>
              <a:t>melalui</a:t>
            </a:r>
            <a:r>
              <a:rPr lang="en-US" dirty="0" smtClean="0"/>
              <a:t> </a:t>
            </a:r>
            <a:r>
              <a:rPr lang="en-US" dirty="0" err="1" smtClean="0"/>
              <a:t>hirarki</a:t>
            </a:r>
            <a:r>
              <a:rPr lang="en-US" dirty="0" smtClean="0"/>
              <a:t> </a:t>
            </a:r>
            <a:r>
              <a:rPr lang="en-US" dirty="0" err="1" smtClean="0"/>
              <a:t>organisasi</a:t>
            </a:r>
            <a:r>
              <a:rPr lang="en-US" dirty="0" smtClean="0"/>
              <a:t>. </a:t>
            </a:r>
            <a:r>
              <a:rPr lang="en-US" dirty="0" err="1" smtClean="0"/>
              <a:t>Kelemahan</a:t>
            </a:r>
            <a:r>
              <a:rPr lang="en-US" dirty="0" smtClean="0"/>
              <a:t> </a:t>
            </a:r>
            <a:r>
              <a:rPr lang="en-US" dirty="0" err="1" smtClean="0"/>
              <a:t>komunikasi</a:t>
            </a:r>
            <a:r>
              <a:rPr lang="en-US" dirty="0" smtClean="0"/>
              <a:t> </a:t>
            </a:r>
            <a:r>
              <a:rPr lang="en-US" dirty="0" err="1" smtClean="0"/>
              <a:t>dari</a:t>
            </a:r>
            <a:r>
              <a:rPr lang="en-US" dirty="0" smtClean="0"/>
              <a:t> </a:t>
            </a:r>
            <a:r>
              <a:rPr lang="en-US" dirty="0" err="1" smtClean="0"/>
              <a:t>atas</a:t>
            </a:r>
            <a:r>
              <a:rPr lang="en-US" dirty="0" smtClean="0"/>
              <a:t> </a:t>
            </a:r>
            <a:r>
              <a:rPr lang="en-US" dirty="0" err="1" smtClean="0"/>
              <a:t>kebawah</a:t>
            </a:r>
            <a:r>
              <a:rPr lang="en-US" dirty="0" smtClean="0"/>
              <a:t> </a:t>
            </a:r>
            <a:r>
              <a:rPr lang="en-US" dirty="0" err="1" smtClean="0"/>
              <a:t>adalah</a:t>
            </a:r>
            <a:r>
              <a:rPr lang="en-US" dirty="0" smtClean="0"/>
              <a:t> </a:t>
            </a:r>
            <a:r>
              <a:rPr lang="en-US" dirty="0" err="1" smtClean="0"/>
              <a:t>ketidakakuratan</a:t>
            </a:r>
            <a:r>
              <a:rPr lang="en-US" dirty="0" smtClean="0"/>
              <a:t> </a:t>
            </a:r>
            <a:r>
              <a:rPr lang="en-US" dirty="0" err="1" smtClean="0"/>
              <a:t>informasi</a:t>
            </a:r>
            <a:r>
              <a:rPr lang="en-US" dirty="0" smtClean="0"/>
              <a:t> yang </a:t>
            </a:r>
            <a:r>
              <a:rPr lang="en-US" dirty="0" err="1" smtClean="0"/>
              <a:t>melewati</a:t>
            </a:r>
            <a:r>
              <a:rPr lang="en-US" dirty="0" smtClean="0"/>
              <a:t> </a:t>
            </a:r>
            <a:r>
              <a:rPr lang="en-US" dirty="0" err="1" smtClean="0"/>
              <a:t>beberapa</a:t>
            </a:r>
            <a:r>
              <a:rPr lang="en-US" dirty="0" smtClean="0"/>
              <a:t> </a:t>
            </a:r>
            <a:r>
              <a:rPr lang="en-US" dirty="0" err="1" smtClean="0"/>
              <a:t>tingkatan</a:t>
            </a:r>
            <a:r>
              <a:rPr lang="en-US" dirty="0" smtClean="0"/>
              <a:t>. </a:t>
            </a:r>
          </a:p>
          <a:p>
            <a:r>
              <a:rPr lang="en-US" dirty="0" err="1" smtClean="0"/>
              <a:t>Komunikasi</a:t>
            </a:r>
            <a:r>
              <a:rPr lang="en-US" dirty="0" smtClean="0"/>
              <a:t> Dari </a:t>
            </a:r>
            <a:r>
              <a:rPr lang="en-US" dirty="0" err="1" smtClean="0"/>
              <a:t>Bawah</a:t>
            </a:r>
            <a:r>
              <a:rPr lang="en-US" dirty="0" smtClean="0"/>
              <a:t> </a:t>
            </a:r>
            <a:r>
              <a:rPr lang="en-US" dirty="0" err="1" smtClean="0"/>
              <a:t>Keatas</a:t>
            </a:r>
            <a:r>
              <a:rPr lang="en-US" dirty="0" smtClean="0"/>
              <a:t> </a:t>
            </a:r>
          </a:p>
          <a:p>
            <a:pPr marL="0" indent="0">
              <a:buNone/>
            </a:pPr>
            <a:r>
              <a:rPr lang="en-US" dirty="0" err="1" smtClean="0"/>
              <a:t>Komunikasi</a:t>
            </a:r>
            <a:r>
              <a:rPr lang="en-US" dirty="0" smtClean="0"/>
              <a:t> </a:t>
            </a:r>
            <a:r>
              <a:rPr lang="en-US" dirty="0" err="1" smtClean="0"/>
              <a:t>dari</a:t>
            </a:r>
            <a:r>
              <a:rPr lang="en-US" dirty="0" smtClean="0"/>
              <a:t> </a:t>
            </a:r>
            <a:r>
              <a:rPr lang="en-US" dirty="0" err="1" smtClean="0"/>
              <a:t>bawah</a:t>
            </a:r>
            <a:r>
              <a:rPr lang="en-US" dirty="0" smtClean="0"/>
              <a:t> </a:t>
            </a:r>
            <a:r>
              <a:rPr lang="en-US" dirty="0" err="1" smtClean="0"/>
              <a:t>keatas</a:t>
            </a:r>
            <a:r>
              <a:rPr lang="en-US" dirty="0" smtClean="0"/>
              <a:t> </a:t>
            </a:r>
            <a:r>
              <a:rPr lang="en-US" dirty="0" err="1" smtClean="0"/>
              <a:t>dirancang</a:t>
            </a:r>
            <a:r>
              <a:rPr lang="en-US" dirty="0" smtClean="0"/>
              <a:t> </a:t>
            </a:r>
            <a:r>
              <a:rPr lang="en-US" dirty="0" err="1" smtClean="0"/>
              <a:t>untuk</a:t>
            </a:r>
            <a:r>
              <a:rPr lang="en-US" dirty="0" smtClean="0"/>
              <a:t> </a:t>
            </a:r>
            <a:r>
              <a:rPr lang="en-US" dirty="0" err="1" smtClean="0"/>
              <a:t>menyediakan</a:t>
            </a:r>
            <a:r>
              <a:rPr lang="en-US" dirty="0" smtClean="0"/>
              <a:t> </a:t>
            </a:r>
            <a:r>
              <a:rPr lang="en-US" dirty="0" err="1" smtClean="0"/>
              <a:t>umpan</a:t>
            </a:r>
            <a:r>
              <a:rPr lang="en-US" dirty="0" smtClean="0"/>
              <a:t> </a:t>
            </a:r>
            <a:r>
              <a:rPr lang="en-US" dirty="0" err="1" smtClean="0"/>
              <a:t>balik</a:t>
            </a:r>
            <a:r>
              <a:rPr lang="en-US" dirty="0" smtClean="0"/>
              <a:t> </a:t>
            </a:r>
            <a:r>
              <a:rPr lang="en-US" dirty="0" err="1" smtClean="0"/>
              <a:t>tentang</a:t>
            </a:r>
            <a:r>
              <a:rPr lang="en-US" dirty="0" smtClean="0"/>
              <a:t> </a:t>
            </a:r>
            <a:r>
              <a:rPr lang="en-US" dirty="0" err="1" smtClean="0"/>
              <a:t>seberapa</a:t>
            </a:r>
            <a:r>
              <a:rPr lang="en-US" dirty="0" smtClean="0"/>
              <a:t> </a:t>
            </a:r>
            <a:r>
              <a:rPr lang="en-US" dirty="0" err="1" smtClean="0"/>
              <a:t>baik</a:t>
            </a:r>
            <a:r>
              <a:rPr lang="en-US" dirty="0" smtClean="0"/>
              <a:t> </a:t>
            </a:r>
            <a:r>
              <a:rPr lang="en-US" dirty="0" err="1" smtClean="0"/>
              <a:t>organisasi</a:t>
            </a:r>
            <a:r>
              <a:rPr lang="en-US" dirty="0" smtClean="0"/>
              <a:t> </a:t>
            </a:r>
            <a:r>
              <a:rPr lang="en-US" dirty="0" err="1" smtClean="0"/>
              <a:t>telah</a:t>
            </a:r>
            <a:r>
              <a:rPr lang="en-US" dirty="0" smtClean="0"/>
              <a:t> </a:t>
            </a:r>
            <a:r>
              <a:rPr lang="en-US" dirty="0" err="1" smtClean="0"/>
              <a:t>berfungsi</a:t>
            </a:r>
            <a:r>
              <a:rPr lang="en-US" dirty="0" smtClean="0"/>
              <a:t>. </a:t>
            </a:r>
            <a:r>
              <a:rPr lang="en-US" dirty="0" err="1" smtClean="0"/>
              <a:t>Kelemahan</a:t>
            </a:r>
            <a:r>
              <a:rPr lang="en-US" dirty="0" smtClean="0"/>
              <a:t> </a:t>
            </a:r>
            <a:r>
              <a:rPr lang="en-US" dirty="0" err="1" smtClean="0"/>
              <a:t>komunikasi</a:t>
            </a:r>
            <a:r>
              <a:rPr lang="en-US" dirty="0" smtClean="0"/>
              <a:t> </a:t>
            </a:r>
            <a:r>
              <a:rPr lang="en-US" dirty="0" err="1" smtClean="0"/>
              <a:t>dari</a:t>
            </a:r>
            <a:r>
              <a:rPr lang="en-US" dirty="0" smtClean="0"/>
              <a:t> </a:t>
            </a:r>
            <a:r>
              <a:rPr lang="en-US" dirty="0" err="1" smtClean="0"/>
              <a:t>bawah</a:t>
            </a:r>
            <a:r>
              <a:rPr lang="en-US" dirty="0" smtClean="0"/>
              <a:t> </a:t>
            </a:r>
            <a:r>
              <a:rPr lang="en-US" dirty="0" err="1" smtClean="0"/>
              <a:t>keatas</a:t>
            </a:r>
            <a:r>
              <a:rPr lang="en-US" dirty="0" smtClean="0"/>
              <a:t> </a:t>
            </a:r>
            <a:r>
              <a:rPr lang="en-US" dirty="0" err="1" smtClean="0"/>
              <a:t>adalah</a:t>
            </a:r>
            <a:r>
              <a:rPr lang="en-US" dirty="0" smtClean="0"/>
              <a:t> </a:t>
            </a:r>
            <a:r>
              <a:rPr lang="en-US" dirty="0" err="1" smtClean="0"/>
              <a:t>seringnya</a:t>
            </a:r>
            <a:r>
              <a:rPr lang="en-US" dirty="0" smtClean="0"/>
              <a:t> </a:t>
            </a:r>
            <a:r>
              <a:rPr lang="en-US" dirty="0" err="1" smtClean="0"/>
              <a:t>ketidakakuratan</a:t>
            </a:r>
            <a:r>
              <a:rPr lang="en-US" dirty="0" smtClean="0"/>
              <a:t> </a:t>
            </a:r>
            <a:r>
              <a:rPr lang="en-US" dirty="0" err="1" smtClean="0"/>
              <a:t>memberikan</a:t>
            </a:r>
            <a:r>
              <a:rPr lang="en-US" dirty="0" smtClean="0"/>
              <a:t> </a:t>
            </a:r>
            <a:r>
              <a:rPr lang="en-US" dirty="0" err="1" smtClean="0"/>
              <a:t>informasi</a:t>
            </a:r>
            <a:r>
              <a:rPr lang="en-US" dirty="0" smtClean="0"/>
              <a:t> </a:t>
            </a:r>
            <a:r>
              <a:rPr lang="en-US" dirty="0" err="1" smtClean="0"/>
              <a:t>ke</a:t>
            </a:r>
            <a:r>
              <a:rPr lang="en-US" dirty="0" smtClean="0"/>
              <a:t> </a:t>
            </a:r>
            <a:r>
              <a:rPr lang="en-US" dirty="0" err="1" smtClean="0"/>
              <a:t>atasannya</a:t>
            </a:r>
            <a:r>
              <a:rPr lang="en-US" dirty="0" smtClean="0"/>
              <a:t>. </a:t>
            </a:r>
          </a:p>
          <a:p>
            <a:r>
              <a:rPr lang="en-US" dirty="0" err="1" smtClean="0"/>
              <a:t>Komunikasi</a:t>
            </a:r>
            <a:r>
              <a:rPr lang="en-US" dirty="0" smtClean="0"/>
              <a:t> Horizontal </a:t>
            </a:r>
          </a:p>
          <a:p>
            <a:pPr marL="0" indent="0">
              <a:buNone/>
            </a:pPr>
            <a:r>
              <a:rPr lang="en-US" dirty="0" err="1" smtClean="0"/>
              <a:t>Komunikasi</a:t>
            </a:r>
            <a:r>
              <a:rPr lang="en-US" dirty="0" smtClean="0"/>
              <a:t> Horizontal </a:t>
            </a:r>
            <a:r>
              <a:rPr lang="en-US" dirty="0" err="1" smtClean="0"/>
              <a:t>merupakan</a:t>
            </a:r>
            <a:r>
              <a:rPr lang="en-US" dirty="0" smtClean="0"/>
              <a:t>  </a:t>
            </a:r>
            <a:r>
              <a:rPr lang="en-US" dirty="0" err="1" smtClean="0"/>
              <a:t>aliran</a:t>
            </a:r>
            <a:r>
              <a:rPr lang="en-US" dirty="0" smtClean="0"/>
              <a:t> </a:t>
            </a:r>
            <a:r>
              <a:rPr lang="en-US" dirty="0" err="1" smtClean="0"/>
              <a:t>komunikasi</a:t>
            </a:r>
            <a:r>
              <a:rPr lang="en-US" dirty="0" smtClean="0"/>
              <a:t> </a:t>
            </a:r>
            <a:r>
              <a:rPr lang="en-US" dirty="0" err="1" smtClean="0"/>
              <a:t>kepada</a:t>
            </a:r>
            <a:r>
              <a:rPr lang="en-US" dirty="0" smtClean="0"/>
              <a:t> orang </a:t>
            </a:r>
            <a:r>
              <a:rPr lang="en-US" dirty="0" err="1" smtClean="0"/>
              <a:t>orang</a:t>
            </a:r>
            <a:r>
              <a:rPr lang="en-US" dirty="0" smtClean="0"/>
              <a:t> yang </a:t>
            </a:r>
            <a:r>
              <a:rPr lang="en-US" dirty="0" err="1" smtClean="0"/>
              <a:t>memiliki</a:t>
            </a:r>
            <a:r>
              <a:rPr lang="en-US" dirty="0" smtClean="0"/>
              <a:t> </a:t>
            </a:r>
            <a:r>
              <a:rPr lang="en-US" dirty="0" err="1" smtClean="0"/>
              <a:t>hirarki</a:t>
            </a:r>
            <a:r>
              <a:rPr lang="en-US" dirty="0" smtClean="0"/>
              <a:t> yang </a:t>
            </a:r>
            <a:r>
              <a:rPr lang="en-US" dirty="0" err="1" smtClean="0"/>
              <a:t>sama</a:t>
            </a:r>
            <a:r>
              <a:rPr lang="en-US" dirty="0" smtClean="0"/>
              <a:t> </a:t>
            </a:r>
            <a:r>
              <a:rPr lang="en-US" dirty="0" err="1" smtClean="0"/>
              <a:t>dalam</a:t>
            </a:r>
            <a:r>
              <a:rPr lang="en-US" dirty="0" smtClean="0"/>
              <a:t> </a:t>
            </a:r>
            <a:r>
              <a:rPr lang="en-US" dirty="0" err="1" smtClean="0"/>
              <a:t>suatu</a:t>
            </a:r>
            <a:r>
              <a:rPr lang="en-US" dirty="0" smtClean="0"/>
              <a:t> </a:t>
            </a:r>
            <a:r>
              <a:rPr lang="en-US" dirty="0" err="1" smtClean="0"/>
              <a:t>organisasi</a:t>
            </a:r>
            <a:r>
              <a:rPr lang="en-US" dirty="0" smtClean="0"/>
              <a:t>. </a:t>
            </a:r>
          </a:p>
          <a:p>
            <a:r>
              <a:rPr lang="en-US" dirty="0" err="1" smtClean="0"/>
              <a:t>Komunikasi</a:t>
            </a:r>
            <a:r>
              <a:rPr lang="en-US" dirty="0" smtClean="0"/>
              <a:t> Diagonal </a:t>
            </a:r>
          </a:p>
          <a:p>
            <a:pPr marL="0" indent="0">
              <a:buNone/>
            </a:pPr>
            <a:r>
              <a:rPr lang="en-US" dirty="0" err="1" smtClean="0"/>
              <a:t>Komunikasi</a:t>
            </a:r>
            <a:r>
              <a:rPr lang="en-US" dirty="0" smtClean="0"/>
              <a:t> Diagonal </a:t>
            </a:r>
            <a:r>
              <a:rPr lang="en-US" dirty="0" err="1" smtClean="0"/>
              <a:t>merupakan</a:t>
            </a:r>
            <a:r>
              <a:rPr lang="en-US" dirty="0" smtClean="0"/>
              <a:t> </a:t>
            </a:r>
            <a:r>
              <a:rPr lang="en-US" dirty="0" err="1" smtClean="0"/>
              <a:t>aliran</a:t>
            </a:r>
            <a:r>
              <a:rPr lang="en-US" dirty="0" smtClean="0"/>
              <a:t> </a:t>
            </a:r>
            <a:r>
              <a:rPr lang="en-US" dirty="0" err="1" smtClean="0"/>
              <a:t>komunikasi</a:t>
            </a:r>
            <a:r>
              <a:rPr lang="en-US" dirty="0" smtClean="0"/>
              <a:t> </a:t>
            </a:r>
            <a:r>
              <a:rPr lang="en-US" dirty="0" err="1" smtClean="0"/>
              <a:t>dari</a:t>
            </a:r>
            <a:r>
              <a:rPr lang="en-US" dirty="0" smtClean="0"/>
              <a:t> </a:t>
            </a:r>
            <a:r>
              <a:rPr lang="en-US" dirty="0" err="1" smtClean="0"/>
              <a:t>noramg</a:t>
            </a:r>
            <a:r>
              <a:rPr lang="en-US" dirty="0" smtClean="0"/>
              <a:t> orang yang </a:t>
            </a:r>
            <a:r>
              <a:rPr lang="en-US" dirty="0" err="1" smtClean="0"/>
              <a:t>memiliki</a:t>
            </a:r>
            <a:r>
              <a:rPr lang="en-US" dirty="0" smtClean="0"/>
              <a:t> </a:t>
            </a:r>
            <a:r>
              <a:rPr lang="en-US" dirty="0" err="1" smtClean="0"/>
              <a:t>hirarki</a:t>
            </a:r>
            <a:r>
              <a:rPr lang="en-US" dirty="0" smtClean="0"/>
              <a:t> yang </a:t>
            </a:r>
            <a:r>
              <a:rPr lang="en-US" dirty="0" err="1" smtClean="0"/>
              <a:t>berbeda</a:t>
            </a:r>
            <a:r>
              <a:rPr lang="en-US" dirty="0" smtClean="0"/>
              <a:t> </a:t>
            </a:r>
            <a:r>
              <a:rPr lang="en-US" dirty="0" err="1" smtClean="0"/>
              <a:t>dan</a:t>
            </a:r>
            <a:r>
              <a:rPr lang="en-US" dirty="0" smtClean="0"/>
              <a:t> </a:t>
            </a:r>
            <a:r>
              <a:rPr lang="en-US" dirty="0" err="1" smtClean="0"/>
              <a:t>tidak</a:t>
            </a:r>
            <a:r>
              <a:rPr lang="en-US" dirty="0" smtClean="0"/>
              <a:t> </a:t>
            </a:r>
            <a:r>
              <a:rPr lang="en-US" dirty="0" err="1" smtClean="0"/>
              <a:t>memiliki</a:t>
            </a:r>
            <a:r>
              <a:rPr lang="en-US" dirty="0" smtClean="0"/>
              <a:t> </a:t>
            </a:r>
            <a:r>
              <a:rPr lang="en-US" dirty="0" err="1" smtClean="0"/>
              <a:t>wewenang</a:t>
            </a:r>
            <a:r>
              <a:rPr lang="en-US" dirty="0" smtClean="0"/>
              <a:t> </a:t>
            </a:r>
            <a:r>
              <a:rPr lang="en-US" dirty="0" err="1" smtClean="0"/>
              <a:t>secara</a:t>
            </a:r>
            <a:r>
              <a:rPr lang="en-US" dirty="0" smtClean="0"/>
              <a:t> </a:t>
            </a:r>
            <a:r>
              <a:rPr lang="en-US" dirty="0" err="1" smtClean="0"/>
              <a:t>langsung</a:t>
            </a:r>
            <a:r>
              <a:rPr lang="en-US" dirty="0" smtClean="0"/>
              <a:t>.</a:t>
            </a:r>
            <a:endParaRPr lang="en-US" dirty="0"/>
          </a:p>
        </p:txBody>
      </p:sp>
    </p:spTree>
    <p:extLst>
      <p:ext uri="{BB962C8B-B14F-4D97-AF65-F5344CB8AC3E}">
        <p14:creationId xmlns:p14="http://schemas.microsoft.com/office/powerpoint/2010/main" val="115172758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38202"/>
            <a:ext cx="10515600" cy="6062597"/>
          </a:xfrm>
        </p:spPr>
        <p:txBody>
          <a:bodyPr>
            <a:normAutofit fontScale="70000" lnSpcReduction="20000"/>
          </a:bodyPr>
          <a:lstStyle/>
          <a:p>
            <a:r>
              <a:rPr lang="en-US" dirty="0" err="1" smtClean="0"/>
              <a:t>Hambatan</a:t>
            </a:r>
            <a:r>
              <a:rPr lang="en-US" dirty="0" smtClean="0"/>
              <a:t> </a:t>
            </a:r>
            <a:r>
              <a:rPr lang="en-US" dirty="0" err="1" smtClean="0"/>
              <a:t>Hambatan</a:t>
            </a:r>
            <a:r>
              <a:rPr lang="en-US" dirty="0" smtClean="0"/>
              <a:t> </a:t>
            </a:r>
            <a:r>
              <a:rPr lang="en-US" dirty="0" err="1" smtClean="0"/>
              <a:t>Terhadap</a:t>
            </a:r>
            <a:r>
              <a:rPr lang="en-US" dirty="0" smtClean="0"/>
              <a:t> </a:t>
            </a:r>
            <a:r>
              <a:rPr lang="en-US" dirty="0" err="1" smtClean="0"/>
              <a:t>Komunikasi</a:t>
            </a:r>
            <a:r>
              <a:rPr lang="en-US" dirty="0" smtClean="0"/>
              <a:t> Yang </a:t>
            </a:r>
            <a:r>
              <a:rPr lang="en-US" dirty="0" err="1" smtClean="0"/>
              <a:t>Efektif</a:t>
            </a:r>
            <a:r>
              <a:rPr lang="en-US" dirty="0" smtClean="0"/>
              <a:t> </a:t>
            </a:r>
          </a:p>
          <a:p>
            <a:pPr marL="0" indent="0">
              <a:buNone/>
            </a:pPr>
            <a:r>
              <a:rPr lang="en-US" dirty="0" err="1" smtClean="0"/>
              <a:t>Oleh</a:t>
            </a:r>
            <a:r>
              <a:rPr lang="en-US" dirty="0" smtClean="0"/>
              <a:t> </a:t>
            </a:r>
            <a:r>
              <a:rPr lang="en-US" dirty="0" err="1" smtClean="0"/>
              <a:t>karena</a:t>
            </a:r>
            <a:r>
              <a:rPr lang="en-US" dirty="0" smtClean="0"/>
              <a:t> </a:t>
            </a:r>
            <a:r>
              <a:rPr lang="en-US" dirty="0" err="1" smtClean="0"/>
              <a:t>kompleksnya</a:t>
            </a:r>
            <a:r>
              <a:rPr lang="en-US" dirty="0" smtClean="0"/>
              <a:t> proses </a:t>
            </a:r>
            <a:r>
              <a:rPr lang="en-US" dirty="0" err="1" smtClean="0"/>
              <a:t>komunikasi</a:t>
            </a:r>
            <a:r>
              <a:rPr lang="en-US" dirty="0" smtClean="0"/>
              <a:t>, </a:t>
            </a:r>
            <a:r>
              <a:rPr lang="en-US" dirty="0" err="1" smtClean="0"/>
              <a:t>permasalahan</a:t>
            </a:r>
            <a:r>
              <a:rPr lang="en-US" dirty="0" smtClean="0"/>
              <a:t> </a:t>
            </a:r>
            <a:r>
              <a:rPr lang="en-US" dirty="0" err="1" smtClean="0"/>
              <a:t>dapat</a:t>
            </a:r>
            <a:r>
              <a:rPr lang="en-US" dirty="0" smtClean="0"/>
              <a:t> </a:t>
            </a:r>
            <a:r>
              <a:rPr lang="en-US" dirty="0" err="1" smtClean="0"/>
              <a:t>muncul</a:t>
            </a:r>
            <a:r>
              <a:rPr lang="en-US" dirty="0" smtClean="0"/>
              <a:t> </a:t>
            </a:r>
            <a:r>
              <a:rPr lang="en-US" dirty="0" err="1" smtClean="0"/>
              <a:t>pada</a:t>
            </a:r>
            <a:r>
              <a:rPr lang="en-US" dirty="0" smtClean="0"/>
              <a:t> </a:t>
            </a:r>
            <a:r>
              <a:rPr lang="en-US" dirty="0" err="1" smtClean="0"/>
              <a:t>tingkat</a:t>
            </a:r>
            <a:r>
              <a:rPr lang="en-US" dirty="0" smtClean="0"/>
              <a:t> </a:t>
            </a:r>
            <a:r>
              <a:rPr lang="en-US" dirty="0" err="1" smtClean="0"/>
              <a:t>individu,kelompok</a:t>
            </a:r>
            <a:r>
              <a:rPr lang="en-US" dirty="0" smtClean="0"/>
              <a:t>, </a:t>
            </a:r>
            <a:r>
              <a:rPr lang="en-US" dirty="0" err="1" smtClean="0"/>
              <a:t>maupun</a:t>
            </a:r>
            <a:r>
              <a:rPr lang="en-US" dirty="0" smtClean="0"/>
              <a:t> </a:t>
            </a:r>
            <a:r>
              <a:rPr lang="en-US" dirty="0" err="1" smtClean="0"/>
              <a:t>organisasi</a:t>
            </a:r>
            <a:r>
              <a:rPr lang="en-US" dirty="0" smtClean="0"/>
              <a:t>. </a:t>
            </a:r>
            <a:r>
              <a:rPr lang="en-US" dirty="0" err="1" smtClean="0"/>
              <a:t>Berikut</a:t>
            </a:r>
            <a:r>
              <a:rPr lang="en-US" dirty="0" smtClean="0"/>
              <a:t> </a:t>
            </a:r>
            <a:r>
              <a:rPr lang="en-US" dirty="0" err="1" smtClean="0"/>
              <a:t>adalah</a:t>
            </a:r>
            <a:r>
              <a:rPr lang="en-US" dirty="0" smtClean="0"/>
              <a:t> </a:t>
            </a:r>
            <a:r>
              <a:rPr lang="en-US" dirty="0" err="1" smtClean="0"/>
              <a:t>beberapa</a:t>
            </a:r>
            <a:r>
              <a:rPr lang="en-US" dirty="0" smtClean="0"/>
              <a:t> </a:t>
            </a:r>
            <a:r>
              <a:rPr lang="en-US" dirty="0" err="1" smtClean="0"/>
              <a:t>hambatan</a:t>
            </a:r>
            <a:r>
              <a:rPr lang="en-US" dirty="0" smtClean="0"/>
              <a:t>. </a:t>
            </a:r>
          </a:p>
          <a:p>
            <a:pPr marL="514350" indent="-514350">
              <a:buAutoNum type="arabicPeriod"/>
            </a:pPr>
            <a:r>
              <a:rPr lang="en-US" dirty="0" err="1" smtClean="0"/>
              <a:t>Menilai</a:t>
            </a:r>
            <a:r>
              <a:rPr lang="en-US" dirty="0" smtClean="0"/>
              <a:t> </a:t>
            </a:r>
            <a:r>
              <a:rPr lang="en-US" dirty="0" err="1" smtClean="0"/>
              <a:t>Sumber</a:t>
            </a:r>
            <a:r>
              <a:rPr lang="en-US" dirty="0" smtClean="0"/>
              <a:t> </a:t>
            </a:r>
          </a:p>
          <a:p>
            <a:pPr marL="0" indent="0">
              <a:buNone/>
            </a:pPr>
            <a:r>
              <a:rPr lang="en-US" dirty="0" err="1" smtClean="0"/>
              <a:t>Menilai</a:t>
            </a:r>
            <a:r>
              <a:rPr lang="en-US" dirty="0" smtClean="0"/>
              <a:t> </a:t>
            </a:r>
            <a:r>
              <a:rPr lang="en-US" dirty="0" err="1" smtClean="0"/>
              <a:t>sumber</a:t>
            </a:r>
            <a:r>
              <a:rPr lang="en-US" dirty="0" smtClean="0"/>
              <a:t> </a:t>
            </a:r>
            <a:r>
              <a:rPr lang="en-US" dirty="0" err="1" smtClean="0"/>
              <a:t>maksudnya</a:t>
            </a:r>
            <a:r>
              <a:rPr lang="en-US" dirty="0" smtClean="0"/>
              <a:t> </a:t>
            </a:r>
            <a:r>
              <a:rPr lang="en-US" dirty="0" err="1" smtClean="0"/>
              <a:t>penafsiran</a:t>
            </a:r>
            <a:r>
              <a:rPr lang="en-US" dirty="0" smtClean="0"/>
              <a:t> </a:t>
            </a:r>
            <a:r>
              <a:rPr lang="en-US" dirty="0" err="1" smtClean="0"/>
              <a:t>atau</a:t>
            </a:r>
            <a:r>
              <a:rPr lang="en-US" dirty="0" smtClean="0"/>
              <a:t> </a:t>
            </a:r>
            <a:r>
              <a:rPr lang="en-US" dirty="0" err="1" smtClean="0"/>
              <a:t>pemberian</a:t>
            </a:r>
            <a:r>
              <a:rPr lang="en-US" dirty="0" smtClean="0"/>
              <a:t> </a:t>
            </a:r>
            <a:r>
              <a:rPr lang="en-US" dirty="0" err="1" smtClean="0"/>
              <a:t>arti</a:t>
            </a:r>
            <a:r>
              <a:rPr lang="en-US" dirty="0" smtClean="0"/>
              <a:t> </a:t>
            </a:r>
            <a:r>
              <a:rPr lang="en-US" dirty="0" err="1" smtClean="0"/>
              <a:t>terhadap</a:t>
            </a:r>
            <a:r>
              <a:rPr lang="en-US" dirty="0" smtClean="0"/>
              <a:t> </a:t>
            </a:r>
            <a:r>
              <a:rPr lang="en-US" dirty="0" err="1" smtClean="0"/>
              <a:t>suatu</a:t>
            </a:r>
            <a:r>
              <a:rPr lang="en-US" dirty="0" smtClean="0"/>
              <a:t> </a:t>
            </a:r>
            <a:r>
              <a:rPr lang="en-US" dirty="0" err="1" smtClean="0"/>
              <a:t>pesan</a:t>
            </a:r>
            <a:r>
              <a:rPr lang="en-US" dirty="0" smtClean="0"/>
              <a:t> </a:t>
            </a:r>
            <a:r>
              <a:rPr lang="en-US" dirty="0" err="1" smtClean="0"/>
              <a:t>terpengaruhi</a:t>
            </a:r>
            <a:r>
              <a:rPr lang="en-US" dirty="0" smtClean="0"/>
              <a:t> </a:t>
            </a:r>
            <a:r>
              <a:rPr lang="en-US" dirty="0" err="1" smtClean="0"/>
              <a:t>oleh</a:t>
            </a:r>
            <a:r>
              <a:rPr lang="en-US" dirty="0" smtClean="0"/>
              <a:t> orang yang </a:t>
            </a:r>
            <a:r>
              <a:rPr lang="en-US" dirty="0" err="1" smtClean="0"/>
              <a:t>mengirim</a:t>
            </a:r>
            <a:r>
              <a:rPr lang="en-US" dirty="0" smtClean="0"/>
              <a:t> </a:t>
            </a:r>
            <a:r>
              <a:rPr lang="en-US" dirty="0" err="1" smtClean="0"/>
              <a:t>pesan</a:t>
            </a:r>
            <a:r>
              <a:rPr lang="en-US" dirty="0" smtClean="0"/>
              <a:t> </a:t>
            </a:r>
            <a:r>
              <a:rPr lang="en-US" dirty="0" err="1" smtClean="0"/>
              <a:t>tersebut</a:t>
            </a:r>
            <a:r>
              <a:rPr lang="en-US" dirty="0" smtClean="0"/>
              <a:t>. </a:t>
            </a:r>
          </a:p>
          <a:p>
            <a:pPr marL="0" indent="0">
              <a:buNone/>
            </a:pPr>
            <a:r>
              <a:rPr lang="en-US" dirty="0" smtClean="0"/>
              <a:t>2. </a:t>
            </a:r>
            <a:r>
              <a:rPr lang="en-US" dirty="0" err="1" smtClean="0"/>
              <a:t>Penyaringan</a:t>
            </a:r>
            <a:r>
              <a:rPr lang="en-US" dirty="0" smtClean="0"/>
              <a:t> </a:t>
            </a:r>
          </a:p>
          <a:p>
            <a:pPr marL="0" indent="0">
              <a:buNone/>
            </a:pPr>
            <a:r>
              <a:rPr lang="en-US" dirty="0" err="1" smtClean="0"/>
              <a:t>Penyaringan</a:t>
            </a:r>
            <a:r>
              <a:rPr lang="en-US" dirty="0" smtClean="0"/>
              <a:t> </a:t>
            </a:r>
            <a:r>
              <a:rPr lang="en-US" dirty="0" err="1" smtClean="0"/>
              <a:t>terkait</a:t>
            </a:r>
            <a:r>
              <a:rPr lang="en-US" dirty="0" smtClean="0"/>
              <a:t> </a:t>
            </a:r>
            <a:r>
              <a:rPr lang="en-US" dirty="0" err="1" smtClean="0"/>
              <a:t>dengan</a:t>
            </a:r>
            <a:r>
              <a:rPr lang="en-US" dirty="0" smtClean="0"/>
              <a:t> </a:t>
            </a:r>
            <a:r>
              <a:rPr lang="en-US" dirty="0" err="1" smtClean="0"/>
              <a:t>manipulasi</a:t>
            </a:r>
            <a:r>
              <a:rPr lang="en-US" dirty="0" smtClean="0"/>
              <a:t> </a:t>
            </a:r>
            <a:r>
              <a:rPr lang="en-US" dirty="0" err="1" smtClean="0"/>
              <a:t>informasi</a:t>
            </a:r>
            <a:r>
              <a:rPr lang="en-US" dirty="0" smtClean="0"/>
              <a:t>, </a:t>
            </a:r>
            <a:r>
              <a:rPr lang="en-US" dirty="0" err="1" smtClean="0"/>
              <a:t>khususnya</a:t>
            </a:r>
            <a:r>
              <a:rPr lang="en-US" dirty="0" smtClean="0"/>
              <a:t> </a:t>
            </a:r>
            <a:r>
              <a:rPr lang="en-US" dirty="0" err="1" smtClean="0"/>
              <a:t>informasi</a:t>
            </a:r>
            <a:r>
              <a:rPr lang="en-US" dirty="0" smtClean="0"/>
              <a:t> yang negative. </a:t>
            </a:r>
          </a:p>
          <a:p>
            <a:pPr marL="0" indent="0">
              <a:buNone/>
            </a:pPr>
            <a:r>
              <a:rPr lang="en-US" dirty="0" smtClean="0"/>
              <a:t>3. </a:t>
            </a:r>
            <a:r>
              <a:rPr lang="en-US" dirty="0" err="1" smtClean="0"/>
              <a:t>Tekanan</a:t>
            </a:r>
            <a:r>
              <a:rPr lang="en-US" dirty="0" smtClean="0"/>
              <a:t> </a:t>
            </a:r>
            <a:r>
              <a:rPr lang="en-US" dirty="0" err="1" smtClean="0"/>
              <a:t>Waktu</a:t>
            </a:r>
            <a:r>
              <a:rPr lang="en-US" dirty="0" smtClean="0"/>
              <a:t> </a:t>
            </a:r>
          </a:p>
          <a:p>
            <a:pPr marL="0" indent="0">
              <a:buNone/>
            </a:pPr>
            <a:r>
              <a:rPr lang="en-US" dirty="0" err="1" smtClean="0"/>
              <a:t>Keterbatasan</a:t>
            </a:r>
            <a:r>
              <a:rPr lang="en-US" dirty="0" smtClean="0"/>
              <a:t> </a:t>
            </a:r>
            <a:r>
              <a:rPr lang="en-US" dirty="0" err="1" smtClean="0"/>
              <a:t>waktu</a:t>
            </a:r>
            <a:r>
              <a:rPr lang="en-US" dirty="0" smtClean="0"/>
              <a:t> </a:t>
            </a:r>
            <a:r>
              <a:rPr lang="en-US" dirty="0" err="1" smtClean="0"/>
              <a:t>merupakan</a:t>
            </a:r>
            <a:r>
              <a:rPr lang="en-US" dirty="0" smtClean="0"/>
              <a:t> </a:t>
            </a:r>
            <a:r>
              <a:rPr lang="en-US" dirty="0" err="1" smtClean="0"/>
              <a:t>fenomena</a:t>
            </a:r>
            <a:r>
              <a:rPr lang="en-US" dirty="0" smtClean="0"/>
              <a:t> yang </a:t>
            </a:r>
            <a:r>
              <a:rPr lang="en-US" dirty="0" err="1" smtClean="0"/>
              <a:t>terjadi</a:t>
            </a:r>
            <a:r>
              <a:rPr lang="en-US" dirty="0" smtClean="0"/>
              <a:t> </a:t>
            </a:r>
            <a:r>
              <a:rPr lang="en-US" dirty="0" err="1" smtClean="0"/>
              <a:t>dalam</a:t>
            </a:r>
            <a:r>
              <a:rPr lang="en-US" dirty="0" smtClean="0"/>
              <a:t> </a:t>
            </a:r>
            <a:r>
              <a:rPr lang="en-US" dirty="0" err="1" smtClean="0"/>
              <a:t>setiap</a:t>
            </a:r>
            <a:r>
              <a:rPr lang="en-US" dirty="0" smtClean="0"/>
              <a:t> </a:t>
            </a:r>
            <a:r>
              <a:rPr lang="en-US" dirty="0" err="1" smtClean="0"/>
              <a:t>aspek</a:t>
            </a:r>
            <a:r>
              <a:rPr lang="en-US" dirty="0" smtClean="0"/>
              <a:t> </a:t>
            </a:r>
            <a:r>
              <a:rPr lang="en-US" dirty="0" err="1" smtClean="0"/>
              <a:t>kehidupan</a:t>
            </a:r>
            <a:r>
              <a:rPr lang="en-US" dirty="0" smtClean="0"/>
              <a:t>, </a:t>
            </a:r>
            <a:r>
              <a:rPr lang="en-US" dirty="0" err="1" smtClean="0"/>
              <a:t>tekanan</a:t>
            </a:r>
            <a:r>
              <a:rPr lang="en-US" dirty="0" smtClean="0"/>
              <a:t> </a:t>
            </a:r>
            <a:r>
              <a:rPr lang="en-US" dirty="0" err="1" smtClean="0"/>
              <a:t>waktu</a:t>
            </a:r>
            <a:r>
              <a:rPr lang="en-US" dirty="0" smtClean="0"/>
              <a:t> </a:t>
            </a:r>
            <a:r>
              <a:rPr lang="en-US" dirty="0" err="1" smtClean="0"/>
              <a:t>menciptakan</a:t>
            </a:r>
            <a:r>
              <a:rPr lang="en-US" dirty="0" smtClean="0"/>
              <a:t> </a:t>
            </a:r>
            <a:r>
              <a:rPr lang="en-US" dirty="0" err="1" smtClean="0"/>
              <a:t>masalah</a:t>
            </a:r>
            <a:r>
              <a:rPr lang="en-US" dirty="0" smtClean="0"/>
              <a:t> </a:t>
            </a:r>
            <a:r>
              <a:rPr lang="en-US" dirty="0" err="1" smtClean="0"/>
              <a:t>pentimng</a:t>
            </a:r>
            <a:r>
              <a:rPr lang="en-US" dirty="0" smtClean="0"/>
              <a:t> </a:t>
            </a:r>
            <a:r>
              <a:rPr lang="en-US" dirty="0" err="1" smtClean="0"/>
              <a:t>dalam</a:t>
            </a:r>
            <a:r>
              <a:rPr lang="en-US" dirty="0" smtClean="0"/>
              <a:t> proses </a:t>
            </a:r>
            <a:r>
              <a:rPr lang="en-US" dirty="0" err="1" smtClean="0"/>
              <a:t>komunikasi</a:t>
            </a:r>
            <a:r>
              <a:rPr lang="en-US" dirty="0" smtClean="0"/>
              <a:t>. </a:t>
            </a:r>
          </a:p>
          <a:p>
            <a:pPr marL="0" indent="0">
              <a:buNone/>
            </a:pPr>
            <a:r>
              <a:rPr lang="en-US" dirty="0"/>
              <a:t>4. </a:t>
            </a:r>
            <a:r>
              <a:rPr lang="en-US" dirty="0" err="1"/>
              <a:t>Mendengarkan</a:t>
            </a:r>
            <a:r>
              <a:rPr lang="en-US" dirty="0"/>
              <a:t> </a:t>
            </a:r>
            <a:r>
              <a:rPr lang="en-US" dirty="0" err="1"/>
              <a:t>Secara</a:t>
            </a:r>
            <a:r>
              <a:rPr lang="en-US" dirty="0"/>
              <a:t> </a:t>
            </a:r>
            <a:r>
              <a:rPr lang="en-US" dirty="0" err="1"/>
              <a:t>Selektif</a:t>
            </a:r>
            <a:r>
              <a:rPr lang="en-US" dirty="0"/>
              <a:t> </a:t>
            </a:r>
          </a:p>
          <a:p>
            <a:pPr marL="0" indent="0">
              <a:buNone/>
            </a:pPr>
            <a:r>
              <a:rPr lang="en-US" dirty="0" err="1"/>
              <a:t>Mendengarkan</a:t>
            </a:r>
            <a:r>
              <a:rPr lang="en-US" dirty="0"/>
              <a:t> </a:t>
            </a:r>
            <a:r>
              <a:rPr lang="en-US" dirty="0" err="1"/>
              <a:t>permasalahan</a:t>
            </a:r>
            <a:r>
              <a:rPr lang="en-US" dirty="0"/>
              <a:t> </a:t>
            </a:r>
            <a:r>
              <a:rPr lang="en-US" dirty="0" err="1"/>
              <a:t>secara</a:t>
            </a:r>
            <a:r>
              <a:rPr lang="en-US" dirty="0"/>
              <a:t> </a:t>
            </a:r>
            <a:r>
              <a:rPr lang="en-US" dirty="0" err="1"/>
              <a:t>selektif</a:t>
            </a:r>
            <a:r>
              <a:rPr lang="en-US" dirty="0"/>
              <a:t> </a:t>
            </a:r>
            <a:r>
              <a:rPr lang="en-US" dirty="0" err="1"/>
              <a:t>bagian</a:t>
            </a:r>
            <a:r>
              <a:rPr lang="en-US" dirty="0"/>
              <a:t> </a:t>
            </a:r>
            <a:r>
              <a:rPr lang="en-US" dirty="0" err="1"/>
              <a:t>dari</a:t>
            </a:r>
            <a:r>
              <a:rPr lang="en-US" dirty="0"/>
              <a:t> </a:t>
            </a:r>
            <a:r>
              <a:rPr lang="en-US" dirty="0" err="1"/>
              <a:t>permasalahan</a:t>
            </a:r>
            <a:r>
              <a:rPr lang="en-US" dirty="0"/>
              <a:t> </a:t>
            </a:r>
            <a:r>
              <a:rPr lang="en-US" dirty="0" err="1"/>
              <a:t>besar</a:t>
            </a:r>
            <a:r>
              <a:rPr lang="en-US" dirty="0"/>
              <a:t> </a:t>
            </a:r>
            <a:r>
              <a:rPr lang="en-US" dirty="0" err="1"/>
              <a:t>persepsi</a:t>
            </a:r>
            <a:r>
              <a:rPr lang="en-US" dirty="0"/>
              <a:t> </a:t>
            </a:r>
            <a:r>
              <a:rPr lang="en-US" dirty="0" err="1"/>
              <a:t>selektif</a:t>
            </a:r>
            <a:r>
              <a:rPr lang="en-US" dirty="0"/>
              <a:t>, </a:t>
            </a:r>
            <a:r>
              <a:rPr lang="en-US" dirty="0" err="1"/>
              <a:t>dimana</a:t>
            </a:r>
            <a:r>
              <a:rPr lang="en-US" dirty="0"/>
              <a:t> orang </a:t>
            </a:r>
            <a:r>
              <a:rPr lang="en-US" dirty="0" err="1"/>
              <a:t>cenderung</a:t>
            </a:r>
            <a:r>
              <a:rPr lang="en-US" dirty="0"/>
              <a:t> </a:t>
            </a:r>
            <a:r>
              <a:rPr lang="en-US" dirty="0" err="1"/>
              <a:t>hanya</a:t>
            </a:r>
            <a:r>
              <a:rPr lang="en-US" dirty="0"/>
              <a:t> </a:t>
            </a:r>
            <a:r>
              <a:rPr lang="en-US" dirty="0" err="1"/>
              <a:t>mendengarkan</a:t>
            </a:r>
            <a:r>
              <a:rPr lang="en-US" dirty="0"/>
              <a:t> </a:t>
            </a:r>
            <a:r>
              <a:rPr lang="en-US" dirty="0" err="1"/>
              <a:t>bagian</a:t>
            </a:r>
            <a:r>
              <a:rPr lang="en-US" dirty="0"/>
              <a:t> </a:t>
            </a:r>
            <a:r>
              <a:rPr lang="en-US" dirty="0" err="1"/>
              <a:t>tertentu</a:t>
            </a:r>
            <a:r>
              <a:rPr lang="en-US" dirty="0"/>
              <a:t> </a:t>
            </a:r>
            <a:r>
              <a:rPr lang="en-US" dirty="0" err="1"/>
              <a:t>dari</a:t>
            </a:r>
            <a:r>
              <a:rPr lang="en-US" dirty="0"/>
              <a:t> </a:t>
            </a:r>
            <a:r>
              <a:rPr lang="en-US" dirty="0" err="1"/>
              <a:t>informasi</a:t>
            </a:r>
            <a:r>
              <a:rPr lang="en-US" dirty="0"/>
              <a:t> </a:t>
            </a:r>
            <a:r>
              <a:rPr lang="en-US" dirty="0" err="1"/>
              <a:t>dan</a:t>
            </a:r>
            <a:r>
              <a:rPr lang="en-US" dirty="0"/>
              <a:t> </a:t>
            </a:r>
            <a:r>
              <a:rPr lang="en-US" dirty="0" err="1"/>
              <a:t>mengabaikan</a:t>
            </a:r>
            <a:r>
              <a:rPr lang="en-US" dirty="0"/>
              <a:t> </a:t>
            </a:r>
            <a:r>
              <a:rPr lang="en-US" dirty="0" err="1"/>
              <a:t>bagian</a:t>
            </a:r>
            <a:r>
              <a:rPr lang="en-US" dirty="0"/>
              <a:t> yang </a:t>
            </a:r>
            <a:r>
              <a:rPr lang="en-US" dirty="0" err="1"/>
              <a:t>lainnya</a:t>
            </a:r>
            <a:r>
              <a:rPr lang="en-US" dirty="0"/>
              <a:t> </a:t>
            </a:r>
            <a:r>
              <a:rPr lang="en-US" dirty="0" err="1"/>
              <a:t>dengan</a:t>
            </a:r>
            <a:r>
              <a:rPr lang="en-US" dirty="0"/>
              <a:t> </a:t>
            </a:r>
            <a:r>
              <a:rPr lang="en-US" dirty="0" err="1"/>
              <a:t>berbagai</a:t>
            </a:r>
            <a:r>
              <a:rPr lang="en-US" dirty="0"/>
              <a:t> </a:t>
            </a:r>
            <a:r>
              <a:rPr lang="en-US" dirty="0" err="1"/>
              <a:t>alasan</a:t>
            </a:r>
            <a:r>
              <a:rPr lang="en-US" dirty="0"/>
              <a:t>. </a:t>
            </a:r>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310596532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3252" y="488516"/>
            <a:ext cx="10515600" cy="5826234"/>
          </a:xfrm>
        </p:spPr>
        <p:txBody>
          <a:bodyPr>
            <a:normAutofit fontScale="85000" lnSpcReduction="20000"/>
          </a:bodyPr>
          <a:lstStyle/>
          <a:p>
            <a:pPr marL="0" indent="0">
              <a:buNone/>
            </a:pPr>
            <a:r>
              <a:rPr lang="en-US" dirty="0" smtClean="0"/>
              <a:t>5. </a:t>
            </a:r>
            <a:r>
              <a:rPr lang="en-US" dirty="0" err="1" smtClean="0"/>
              <a:t>Masalah</a:t>
            </a:r>
            <a:r>
              <a:rPr lang="en-US" dirty="0" smtClean="0"/>
              <a:t> </a:t>
            </a:r>
            <a:r>
              <a:rPr lang="en-US" dirty="0" err="1" smtClean="0"/>
              <a:t>Bahasa</a:t>
            </a:r>
            <a:r>
              <a:rPr lang="en-US" dirty="0" smtClean="0"/>
              <a:t> </a:t>
            </a:r>
          </a:p>
          <a:p>
            <a:pPr marL="0" indent="0">
              <a:buNone/>
            </a:pPr>
            <a:r>
              <a:rPr lang="en-US" dirty="0" err="1" smtClean="0"/>
              <a:t>Komunikasi</a:t>
            </a:r>
            <a:r>
              <a:rPr lang="en-US" dirty="0" smtClean="0"/>
              <a:t> </a:t>
            </a:r>
            <a:r>
              <a:rPr lang="en-US" dirty="0" err="1" smtClean="0"/>
              <a:t>merupakan</a:t>
            </a:r>
            <a:r>
              <a:rPr lang="en-US" dirty="0" smtClean="0"/>
              <a:t> </a:t>
            </a:r>
            <a:r>
              <a:rPr lang="en-US" dirty="0" err="1" smtClean="0"/>
              <a:t>suatu</a:t>
            </a:r>
            <a:r>
              <a:rPr lang="en-US" dirty="0" smtClean="0"/>
              <a:t> proses </a:t>
            </a:r>
            <a:r>
              <a:rPr lang="en-US" dirty="0" err="1" smtClean="0"/>
              <a:t>simbolis</a:t>
            </a:r>
            <a:r>
              <a:rPr lang="en-US" dirty="0" smtClean="0"/>
              <a:t> yang </a:t>
            </a:r>
            <a:r>
              <a:rPr lang="en-US" dirty="0" err="1" smtClean="0"/>
              <a:t>sebagian</a:t>
            </a:r>
            <a:r>
              <a:rPr lang="en-US" dirty="0" smtClean="0"/>
              <a:t> </a:t>
            </a:r>
            <a:r>
              <a:rPr lang="en-US" dirty="0" err="1" smtClean="0"/>
              <a:t>besar</a:t>
            </a:r>
            <a:r>
              <a:rPr lang="en-US" dirty="0" smtClean="0"/>
              <a:t> </a:t>
            </a:r>
            <a:r>
              <a:rPr lang="en-US" dirty="0" err="1" smtClean="0"/>
              <a:t>tergantung</a:t>
            </a:r>
            <a:r>
              <a:rPr lang="en-US" dirty="0" smtClean="0"/>
              <a:t> </a:t>
            </a:r>
            <a:r>
              <a:rPr lang="en-US" dirty="0" err="1" smtClean="0"/>
              <a:t>pada</a:t>
            </a:r>
            <a:r>
              <a:rPr lang="en-US" dirty="0" smtClean="0"/>
              <a:t> kata </a:t>
            </a:r>
            <a:r>
              <a:rPr lang="en-US" dirty="0" err="1" smtClean="0"/>
              <a:t>kata</a:t>
            </a:r>
            <a:r>
              <a:rPr lang="en-US" dirty="0" smtClean="0"/>
              <a:t> yang </a:t>
            </a:r>
            <a:r>
              <a:rPr lang="en-US" dirty="0" err="1" smtClean="0"/>
              <a:t>dimaksudkan</a:t>
            </a:r>
            <a:r>
              <a:rPr lang="en-US" dirty="0" smtClean="0"/>
              <a:t> </a:t>
            </a:r>
            <a:r>
              <a:rPr lang="en-US" dirty="0" err="1" smtClean="0"/>
              <a:t>mengandung</a:t>
            </a:r>
            <a:r>
              <a:rPr lang="en-US" dirty="0" smtClean="0"/>
              <a:t> </a:t>
            </a:r>
            <a:r>
              <a:rPr lang="en-US" dirty="0" err="1" smtClean="0"/>
              <a:t>arti</a:t>
            </a:r>
            <a:r>
              <a:rPr lang="en-US" dirty="0" smtClean="0"/>
              <a:t> </a:t>
            </a:r>
            <a:r>
              <a:rPr lang="en-US" dirty="0" err="1" smtClean="0"/>
              <a:t>tertentu</a:t>
            </a:r>
            <a:r>
              <a:rPr lang="en-US" dirty="0" smtClean="0"/>
              <a:t>. </a:t>
            </a:r>
          </a:p>
          <a:p>
            <a:pPr marL="0" indent="0">
              <a:buNone/>
            </a:pPr>
            <a:r>
              <a:rPr lang="en-US" dirty="0" smtClean="0"/>
              <a:t>6. </a:t>
            </a:r>
            <a:r>
              <a:rPr lang="en-US" dirty="0" err="1" smtClean="0"/>
              <a:t>Bahasa</a:t>
            </a:r>
            <a:r>
              <a:rPr lang="en-US" dirty="0" smtClean="0"/>
              <a:t> </a:t>
            </a:r>
            <a:r>
              <a:rPr lang="en-US" dirty="0" err="1" smtClean="0"/>
              <a:t>Kelompok</a:t>
            </a:r>
            <a:r>
              <a:rPr lang="en-US" dirty="0" smtClean="0"/>
              <a:t> </a:t>
            </a:r>
          </a:p>
          <a:p>
            <a:pPr marL="0" indent="0">
              <a:buNone/>
            </a:pPr>
            <a:r>
              <a:rPr lang="en-US" dirty="0" err="1" smtClean="0"/>
              <a:t>Pada</a:t>
            </a:r>
            <a:r>
              <a:rPr lang="en-US" dirty="0" smtClean="0"/>
              <a:t> </a:t>
            </a:r>
            <a:r>
              <a:rPr lang="en-US" dirty="0" err="1" smtClean="0"/>
              <a:t>umumnya</a:t>
            </a:r>
            <a:r>
              <a:rPr lang="en-US" dirty="0" smtClean="0"/>
              <a:t> </a:t>
            </a:r>
            <a:r>
              <a:rPr lang="en-US" dirty="0" err="1" smtClean="0"/>
              <a:t>kelompok-kelompok</a:t>
            </a:r>
            <a:r>
              <a:rPr lang="en-US" dirty="0" smtClean="0"/>
              <a:t> professional </a:t>
            </a:r>
            <a:r>
              <a:rPr lang="en-US" dirty="0" err="1" smtClean="0"/>
              <a:t>mengembangkan</a:t>
            </a:r>
            <a:r>
              <a:rPr lang="en-US" dirty="0" smtClean="0"/>
              <a:t> </a:t>
            </a:r>
            <a:r>
              <a:rPr lang="en-US" dirty="0" err="1" smtClean="0"/>
              <a:t>istilah</a:t>
            </a:r>
            <a:r>
              <a:rPr lang="en-US" dirty="0" smtClean="0"/>
              <a:t> </a:t>
            </a:r>
            <a:r>
              <a:rPr lang="en-US" dirty="0" err="1" smtClean="0"/>
              <a:t>istilah</a:t>
            </a:r>
            <a:r>
              <a:rPr lang="en-US" dirty="0" smtClean="0"/>
              <a:t> </a:t>
            </a:r>
            <a:r>
              <a:rPr lang="en-US" dirty="0" err="1" smtClean="0"/>
              <a:t>teknis</a:t>
            </a:r>
            <a:r>
              <a:rPr lang="en-US" dirty="0" smtClean="0"/>
              <a:t> yang </a:t>
            </a:r>
            <a:r>
              <a:rPr lang="en-US" dirty="0" err="1" smtClean="0"/>
              <a:t>hanya</a:t>
            </a:r>
            <a:r>
              <a:rPr lang="en-US" dirty="0" smtClean="0"/>
              <a:t> </a:t>
            </a:r>
            <a:r>
              <a:rPr lang="en-US" dirty="0" err="1" smtClean="0"/>
              <a:t>dapat</a:t>
            </a:r>
            <a:r>
              <a:rPr lang="en-US" dirty="0" smtClean="0"/>
              <a:t> </a:t>
            </a:r>
            <a:r>
              <a:rPr lang="en-US" dirty="0" err="1" smtClean="0"/>
              <a:t>dimengerti</a:t>
            </a:r>
            <a:r>
              <a:rPr lang="en-US" dirty="0" smtClean="0"/>
              <a:t> </a:t>
            </a:r>
            <a:r>
              <a:rPr lang="en-US" dirty="0" err="1" smtClean="0"/>
              <a:t>oleh</a:t>
            </a:r>
            <a:r>
              <a:rPr lang="en-US" dirty="0" smtClean="0"/>
              <a:t> </a:t>
            </a:r>
            <a:r>
              <a:rPr lang="en-US" dirty="0" err="1" smtClean="0"/>
              <a:t>kelompoknya</a:t>
            </a:r>
            <a:r>
              <a:rPr lang="en-US" dirty="0" smtClean="0"/>
              <a:t> </a:t>
            </a:r>
            <a:r>
              <a:rPr lang="en-US" dirty="0" err="1" smtClean="0"/>
              <a:t>saja</a:t>
            </a:r>
            <a:r>
              <a:rPr lang="en-US" dirty="0" smtClean="0"/>
              <a:t>. </a:t>
            </a:r>
          </a:p>
          <a:p>
            <a:pPr marL="0" indent="0">
              <a:buNone/>
            </a:pPr>
            <a:r>
              <a:rPr lang="en-US" dirty="0" smtClean="0"/>
              <a:t>7. </a:t>
            </a:r>
            <a:r>
              <a:rPr lang="en-US" dirty="0" err="1" smtClean="0"/>
              <a:t>Perbedaan</a:t>
            </a:r>
            <a:r>
              <a:rPr lang="en-US" dirty="0" smtClean="0"/>
              <a:t> </a:t>
            </a:r>
            <a:r>
              <a:rPr lang="en-US" dirty="0" err="1" smtClean="0"/>
              <a:t>Kerangka</a:t>
            </a:r>
            <a:r>
              <a:rPr lang="en-US" dirty="0" smtClean="0"/>
              <a:t> </a:t>
            </a:r>
            <a:r>
              <a:rPr lang="en-US" dirty="0" err="1" smtClean="0"/>
              <a:t>Acuan</a:t>
            </a:r>
            <a:r>
              <a:rPr lang="en-US" dirty="0" smtClean="0"/>
              <a:t> </a:t>
            </a:r>
          </a:p>
          <a:p>
            <a:pPr marL="0" indent="0">
              <a:buNone/>
            </a:pPr>
            <a:r>
              <a:rPr lang="en-US" dirty="0" err="1" smtClean="0"/>
              <a:t>Komunikasi</a:t>
            </a:r>
            <a:r>
              <a:rPr lang="en-US" dirty="0" smtClean="0"/>
              <a:t> yang </a:t>
            </a:r>
            <a:r>
              <a:rPr lang="en-US" dirty="0" err="1" smtClean="0"/>
              <a:t>efektif</a:t>
            </a:r>
            <a:r>
              <a:rPr lang="en-US" dirty="0" smtClean="0"/>
              <a:t> </a:t>
            </a:r>
            <a:r>
              <a:rPr lang="en-US" dirty="0" err="1" smtClean="0"/>
              <a:t>memerlukan</a:t>
            </a:r>
            <a:r>
              <a:rPr lang="en-US" dirty="0" smtClean="0"/>
              <a:t> </a:t>
            </a:r>
            <a:r>
              <a:rPr lang="en-US" dirty="0" err="1" smtClean="0"/>
              <a:t>adannya</a:t>
            </a:r>
            <a:r>
              <a:rPr lang="en-US" dirty="0" smtClean="0"/>
              <a:t> proses </a:t>
            </a:r>
            <a:r>
              <a:rPr lang="en-US" dirty="0" err="1" smtClean="0"/>
              <a:t>penyandian</a:t>
            </a:r>
            <a:r>
              <a:rPr lang="en-US" dirty="0" smtClean="0"/>
              <a:t> </a:t>
            </a:r>
            <a:r>
              <a:rPr lang="en-US" dirty="0" err="1" smtClean="0"/>
              <a:t>dan</a:t>
            </a:r>
            <a:r>
              <a:rPr lang="en-US" dirty="0" smtClean="0"/>
              <a:t> </a:t>
            </a:r>
            <a:r>
              <a:rPr lang="en-US" dirty="0" err="1" smtClean="0"/>
              <a:t>penguraian</a:t>
            </a:r>
            <a:r>
              <a:rPr lang="en-US" dirty="0" smtClean="0"/>
              <a:t> </a:t>
            </a:r>
            <a:r>
              <a:rPr lang="en-US" dirty="0" err="1" smtClean="0"/>
              <a:t>didasarkan</a:t>
            </a:r>
            <a:r>
              <a:rPr lang="en-US" dirty="0" smtClean="0"/>
              <a:t> </a:t>
            </a:r>
            <a:r>
              <a:rPr lang="en-US" dirty="0" err="1" smtClean="0"/>
              <a:t>pada</a:t>
            </a:r>
            <a:r>
              <a:rPr lang="en-US" dirty="0" smtClean="0"/>
              <a:t> </a:t>
            </a:r>
            <a:r>
              <a:rPr lang="en-US" dirty="0" err="1" smtClean="0"/>
              <a:t>suatu</a:t>
            </a:r>
            <a:r>
              <a:rPr lang="en-US" dirty="0" smtClean="0"/>
              <a:t> </a:t>
            </a:r>
            <a:r>
              <a:rPr lang="en-US" dirty="0" err="1" smtClean="0"/>
              <a:t>pengalaman</a:t>
            </a:r>
            <a:r>
              <a:rPr lang="en-US" dirty="0" smtClean="0"/>
              <a:t> yang </a:t>
            </a:r>
            <a:r>
              <a:rPr lang="en-US" dirty="0" err="1" smtClean="0"/>
              <a:t>sama</a:t>
            </a:r>
            <a:r>
              <a:rPr lang="en-US" dirty="0" smtClean="0"/>
              <a:t>. </a:t>
            </a:r>
          </a:p>
          <a:p>
            <a:pPr marL="0" indent="0">
              <a:buNone/>
            </a:pPr>
            <a:r>
              <a:rPr lang="en-US" dirty="0" smtClean="0"/>
              <a:t>8.Beban </a:t>
            </a:r>
            <a:r>
              <a:rPr lang="en-US" dirty="0" err="1" smtClean="0"/>
              <a:t>Komunikasi</a:t>
            </a:r>
            <a:r>
              <a:rPr lang="en-US" dirty="0" smtClean="0"/>
              <a:t> </a:t>
            </a:r>
            <a:r>
              <a:rPr lang="en-US" dirty="0" err="1" smtClean="0"/>
              <a:t>Berlebihan</a:t>
            </a:r>
            <a:r>
              <a:rPr lang="en-US" dirty="0" smtClean="0"/>
              <a:t> </a:t>
            </a:r>
          </a:p>
          <a:p>
            <a:pPr marL="0" indent="0">
              <a:buNone/>
            </a:pPr>
            <a:r>
              <a:rPr lang="en-US" dirty="0" err="1" smtClean="0"/>
              <a:t>Jika</a:t>
            </a:r>
            <a:r>
              <a:rPr lang="en-US" dirty="0" smtClean="0"/>
              <a:t> </a:t>
            </a:r>
            <a:r>
              <a:rPr lang="en-US" dirty="0" err="1" smtClean="0"/>
              <a:t>penerima</a:t>
            </a:r>
            <a:r>
              <a:rPr lang="en-US" dirty="0" smtClean="0"/>
              <a:t> </a:t>
            </a:r>
            <a:r>
              <a:rPr lang="en-US" dirty="0" err="1" smtClean="0"/>
              <a:t>mendapatkan</a:t>
            </a:r>
            <a:r>
              <a:rPr lang="en-US" dirty="0" smtClean="0"/>
              <a:t> </a:t>
            </a:r>
            <a:r>
              <a:rPr lang="en-US" dirty="0" err="1" smtClean="0"/>
              <a:t>informasi</a:t>
            </a:r>
            <a:r>
              <a:rPr lang="en-US" dirty="0" smtClean="0"/>
              <a:t> </a:t>
            </a:r>
            <a:r>
              <a:rPr lang="en-US" dirty="0" err="1" smtClean="0"/>
              <a:t>lebih</a:t>
            </a:r>
            <a:r>
              <a:rPr lang="en-US" dirty="0" smtClean="0"/>
              <a:t> </a:t>
            </a:r>
            <a:r>
              <a:rPr lang="en-US" dirty="0" err="1" smtClean="0"/>
              <a:t>dari</a:t>
            </a:r>
            <a:r>
              <a:rPr lang="en-US" dirty="0" smtClean="0"/>
              <a:t> yang </a:t>
            </a:r>
            <a:r>
              <a:rPr lang="en-US" dirty="0" err="1" smtClean="0"/>
              <a:t>kemungkinannya</a:t>
            </a:r>
            <a:r>
              <a:rPr lang="en-US" dirty="0" smtClean="0"/>
              <a:t> </a:t>
            </a:r>
            <a:r>
              <a:rPr lang="en-US" dirty="0" err="1" smtClean="0"/>
              <a:t>dapat</a:t>
            </a:r>
            <a:r>
              <a:rPr lang="en-US" dirty="0" smtClean="0"/>
              <a:t> </a:t>
            </a:r>
            <a:r>
              <a:rPr lang="en-US" dirty="0" err="1" smtClean="0"/>
              <a:t>mereka</a:t>
            </a:r>
            <a:r>
              <a:rPr lang="en-US" dirty="0" smtClean="0"/>
              <a:t> </a:t>
            </a:r>
            <a:r>
              <a:rPr lang="en-US" dirty="0" err="1" smtClean="0"/>
              <a:t>tangani</a:t>
            </a:r>
            <a:r>
              <a:rPr lang="en-US" dirty="0" smtClean="0"/>
              <a:t> </a:t>
            </a:r>
            <a:r>
              <a:rPr lang="en-US" dirty="0" err="1" smtClean="0"/>
              <a:t>maka</a:t>
            </a:r>
            <a:r>
              <a:rPr lang="en-US" dirty="0" smtClean="0"/>
              <a:t> </a:t>
            </a:r>
            <a:r>
              <a:rPr lang="en-US" dirty="0" err="1" smtClean="0"/>
              <a:t>mereka</a:t>
            </a:r>
            <a:r>
              <a:rPr lang="en-US" dirty="0" smtClean="0"/>
              <a:t> </a:t>
            </a:r>
            <a:r>
              <a:rPr lang="en-US" dirty="0" err="1" smtClean="0"/>
              <a:t>akan</a:t>
            </a:r>
            <a:r>
              <a:rPr lang="en-US" dirty="0" smtClean="0"/>
              <a:t> </a:t>
            </a:r>
            <a:r>
              <a:rPr lang="en-US" dirty="0" err="1" smtClean="0"/>
              <a:t>mengalami</a:t>
            </a:r>
            <a:r>
              <a:rPr lang="en-US" dirty="0" smtClean="0"/>
              <a:t> </a:t>
            </a:r>
            <a:r>
              <a:rPr lang="en-US" dirty="0" err="1" smtClean="0"/>
              <a:t>beban</a:t>
            </a:r>
            <a:r>
              <a:rPr lang="en-US" dirty="0" smtClean="0"/>
              <a:t> </a:t>
            </a:r>
            <a:r>
              <a:rPr lang="en-US" dirty="0" err="1" smtClean="0"/>
              <a:t>komunikasi</a:t>
            </a:r>
            <a:r>
              <a:rPr lang="en-US" dirty="0" smtClean="0"/>
              <a:t> yang </a:t>
            </a:r>
            <a:r>
              <a:rPr lang="en-US" dirty="0" err="1" smtClean="0"/>
              <a:t>berlebihan</a:t>
            </a:r>
            <a:r>
              <a:rPr lang="en-US" dirty="0" smtClean="0"/>
              <a:t>.</a:t>
            </a:r>
            <a:endParaRPr lang="en-US" dirty="0"/>
          </a:p>
        </p:txBody>
      </p:sp>
    </p:spTree>
    <p:extLst>
      <p:ext uri="{BB962C8B-B14F-4D97-AF65-F5344CB8AC3E}">
        <p14:creationId xmlns:p14="http://schemas.microsoft.com/office/powerpoint/2010/main" val="324841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2474" y="311604"/>
            <a:ext cx="10943167" cy="1082675"/>
          </a:xfrm>
        </p:spPr>
        <p:txBody>
          <a:bodyPr>
            <a:normAutofit fontScale="90000"/>
          </a:bodyPr>
          <a:lstStyle/>
          <a:p>
            <a:r>
              <a:rPr lang="en-US" sz="8800" dirty="0" smtClean="0"/>
              <a:t>BAB </a:t>
            </a:r>
            <a:r>
              <a:rPr lang="id-ID" sz="8800" dirty="0" smtClean="0"/>
              <a:t>2</a:t>
            </a:r>
            <a:endParaRPr lang="en-US" sz="8800" dirty="0"/>
          </a:p>
        </p:txBody>
      </p:sp>
      <p:sp>
        <p:nvSpPr>
          <p:cNvPr id="3" name="Subtitle 2"/>
          <p:cNvSpPr>
            <a:spLocks noGrp="1"/>
          </p:cNvSpPr>
          <p:nvPr>
            <p:ph type="subTitle" idx="1"/>
          </p:nvPr>
        </p:nvSpPr>
        <p:spPr>
          <a:xfrm>
            <a:off x="626533" y="1392011"/>
            <a:ext cx="10949517" cy="1752600"/>
          </a:xfrm>
        </p:spPr>
        <p:txBody>
          <a:bodyPr>
            <a:normAutofit fontScale="92500" lnSpcReduction="20000"/>
          </a:bodyPr>
          <a:lstStyle/>
          <a:p>
            <a:r>
              <a:rPr lang="id-ID" sz="4400" dirty="0" smtClean="0"/>
              <a:t>Perilaku Individu Dalam Organisasi</a:t>
            </a:r>
          </a:p>
          <a:p>
            <a:r>
              <a:rPr lang="id-ID" sz="4400" dirty="0" smtClean="0"/>
              <a:t>(Persepsi, Kepribadian, Sikap, Belajar Motivasi dan Stres)</a:t>
            </a:r>
            <a:endParaRPr lang="en-US" sz="4400" dirty="0"/>
          </a:p>
        </p:txBody>
      </p:sp>
    </p:spTree>
    <p:extLst>
      <p:ext uri="{BB962C8B-B14F-4D97-AF65-F5344CB8AC3E}">
        <p14:creationId xmlns:p14="http://schemas.microsoft.com/office/powerpoint/2010/main" val="273833870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88516"/>
            <a:ext cx="10515600" cy="5688448"/>
          </a:xfrm>
        </p:spPr>
        <p:txBody>
          <a:bodyPr/>
          <a:lstStyle/>
          <a:p>
            <a:r>
              <a:rPr lang="en-US" dirty="0" err="1" smtClean="0"/>
              <a:t>Mengatasi</a:t>
            </a:r>
            <a:r>
              <a:rPr lang="en-US" dirty="0" smtClean="0"/>
              <a:t> </a:t>
            </a:r>
            <a:r>
              <a:rPr lang="en-US" dirty="0" err="1" smtClean="0"/>
              <a:t>Hambatan</a:t>
            </a:r>
            <a:r>
              <a:rPr lang="en-US" dirty="0" smtClean="0"/>
              <a:t>- </a:t>
            </a:r>
            <a:r>
              <a:rPr lang="en-US" dirty="0" err="1" smtClean="0"/>
              <a:t>Hambatan</a:t>
            </a:r>
            <a:r>
              <a:rPr lang="en-US" dirty="0" smtClean="0"/>
              <a:t> </a:t>
            </a:r>
            <a:r>
              <a:rPr lang="en-US" dirty="0" err="1" smtClean="0"/>
              <a:t>Komunikasi</a:t>
            </a:r>
            <a:r>
              <a:rPr lang="en-US" dirty="0" smtClean="0"/>
              <a:t> </a:t>
            </a:r>
          </a:p>
          <a:p>
            <a:pPr marL="0" indent="0">
              <a:buNone/>
            </a:pPr>
            <a:r>
              <a:rPr lang="en-US" dirty="0" err="1" smtClean="0"/>
              <a:t>MeKomunikasi</a:t>
            </a:r>
            <a:r>
              <a:rPr lang="en-US" dirty="0" smtClean="0"/>
              <a:t> yang </a:t>
            </a:r>
            <a:r>
              <a:rPr lang="en-US" dirty="0" err="1" smtClean="0"/>
              <a:t>efektif</a:t>
            </a:r>
            <a:r>
              <a:rPr lang="en-US" dirty="0" smtClean="0"/>
              <a:t> </a:t>
            </a:r>
            <a:r>
              <a:rPr lang="en-US" dirty="0" err="1" smtClean="0"/>
              <a:t>tergantung</a:t>
            </a:r>
            <a:r>
              <a:rPr lang="en-US" dirty="0" smtClean="0"/>
              <a:t> </a:t>
            </a:r>
            <a:r>
              <a:rPr lang="en-US" dirty="0" err="1" smtClean="0"/>
              <a:t>pada</a:t>
            </a:r>
            <a:r>
              <a:rPr lang="en-US" dirty="0" smtClean="0"/>
              <a:t> </a:t>
            </a:r>
            <a:r>
              <a:rPr lang="en-US" dirty="0" err="1" smtClean="0"/>
              <a:t>kualitas</a:t>
            </a:r>
            <a:r>
              <a:rPr lang="en-US" dirty="0" smtClean="0"/>
              <a:t> </a:t>
            </a:r>
            <a:r>
              <a:rPr lang="en-US" dirty="0" err="1" smtClean="0"/>
              <a:t>dari</a:t>
            </a:r>
            <a:r>
              <a:rPr lang="en-US" dirty="0" smtClean="0"/>
              <a:t> proses </a:t>
            </a:r>
            <a:r>
              <a:rPr lang="en-US" dirty="0" err="1" smtClean="0"/>
              <a:t>komunikasi</a:t>
            </a:r>
            <a:r>
              <a:rPr lang="en-US" dirty="0" smtClean="0"/>
              <a:t> yang </a:t>
            </a:r>
            <a:r>
              <a:rPr lang="en-US" dirty="0" err="1" smtClean="0"/>
              <a:t>baik</a:t>
            </a:r>
            <a:r>
              <a:rPr lang="en-US" dirty="0" smtClean="0"/>
              <a:t> </a:t>
            </a:r>
            <a:r>
              <a:rPr lang="en-US" dirty="0" err="1" smtClean="0"/>
              <a:t>pada</a:t>
            </a:r>
            <a:r>
              <a:rPr lang="en-US" dirty="0" smtClean="0"/>
              <a:t> </a:t>
            </a:r>
            <a:r>
              <a:rPr lang="en-US" dirty="0" err="1" smtClean="0"/>
              <a:t>tingkat</a:t>
            </a:r>
            <a:r>
              <a:rPr lang="en-US" dirty="0" smtClean="0"/>
              <a:t> </a:t>
            </a:r>
            <a:r>
              <a:rPr lang="en-US" dirty="0" err="1" smtClean="0"/>
              <a:t>bindividu</a:t>
            </a:r>
            <a:r>
              <a:rPr lang="en-US" dirty="0" smtClean="0"/>
              <a:t> </a:t>
            </a:r>
            <a:r>
              <a:rPr lang="en-US" dirty="0" err="1" smtClean="0"/>
              <a:t>maupun</a:t>
            </a:r>
            <a:r>
              <a:rPr lang="en-US" dirty="0" smtClean="0"/>
              <a:t> </a:t>
            </a:r>
            <a:r>
              <a:rPr lang="en-US" dirty="0" err="1" smtClean="0"/>
              <a:t>pada</a:t>
            </a:r>
            <a:r>
              <a:rPr lang="en-US" dirty="0" smtClean="0"/>
              <a:t> </a:t>
            </a:r>
            <a:r>
              <a:rPr lang="en-US" dirty="0" err="1" smtClean="0"/>
              <a:t>tingkat</a:t>
            </a:r>
            <a:r>
              <a:rPr lang="en-US" dirty="0" smtClean="0"/>
              <a:t> </a:t>
            </a:r>
            <a:r>
              <a:rPr lang="en-US" dirty="0" err="1" smtClean="0"/>
              <a:t>organisasi</a:t>
            </a:r>
            <a:r>
              <a:rPr lang="en-US" dirty="0" smtClean="0"/>
              <a:t>. </a:t>
            </a:r>
            <a:r>
              <a:rPr lang="en-US" dirty="0" err="1" smtClean="0"/>
              <a:t>Beberaopa</a:t>
            </a:r>
            <a:r>
              <a:rPr lang="en-US" dirty="0" smtClean="0"/>
              <a:t> </a:t>
            </a:r>
            <a:r>
              <a:rPr lang="en-US" dirty="0" err="1" smtClean="0"/>
              <a:t>cara</a:t>
            </a:r>
            <a:r>
              <a:rPr lang="en-US" dirty="0" smtClean="0"/>
              <a:t> </a:t>
            </a:r>
            <a:r>
              <a:rPr lang="en-US" dirty="0" err="1" smtClean="0"/>
              <a:t>untuk</a:t>
            </a:r>
            <a:r>
              <a:rPr lang="en-US" dirty="0" smtClean="0"/>
              <a:t> </a:t>
            </a:r>
            <a:r>
              <a:rPr lang="en-US" dirty="0" err="1" smtClean="0"/>
              <a:t>meningkatkan</a:t>
            </a:r>
            <a:r>
              <a:rPr lang="en-US" dirty="0" smtClean="0"/>
              <a:t> </a:t>
            </a:r>
            <a:r>
              <a:rPr lang="en-US" dirty="0" err="1" smtClean="0"/>
              <a:t>feketifitas</a:t>
            </a:r>
            <a:r>
              <a:rPr lang="en-US" dirty="0" smtClean="0"/>
              <a:t> </a:t>
            </a:r>
            <a:r>
              <a:rPr lang="en-US" dirty="0" err="1" smtClean="0"/>
              <a:t>komunikasi</a:t>
            </a:r>
            <a:r>
              <a:rPr lang="en-US" smtClean="0"/>
              <a:t>;</a:t>
            </a:r>
            <a:endParaRPr lang="en-US" dirty="0" smtClean="0"/>
          </a:p>
          <a:p>
            <a:pPr marL="0" indent="0">
              <a:buNone/>
            </a:pPr>
            <a:r>
              <a:rPr lang="en-US" dirty="0" smtClean="0"/>
              <a:t>1.Meningkatkan </a:t>
            </a:r>
            <a:r>
              <a:rPr lang="en-US" dirty="0" err="1" smtClean="0"/>
              <a:t>Umpan</a:t>
            </a:r>
            <a:r>
              <a:rPr lang="en-US" dirty="0" smtClean="0"/>
              <a:t> </a:t>
            </a:r>
            <a:r>
              <a:rPr lang="en-US" dirty="0" err="1" smtClean="0"/>
              <a:t>Balik</a:t>
            </a:r>
            <a:r>
              <a:rPr lang="en-US" dirty="0" smtClean="0"/>
              <a:t> </a:t>
            </a:r>
          </a:p>
          <a:p>
            <a:pPr marL="0" indent="0">
              <a:buNone/>
            </a:pPr>
            <a:r>
              <a:rPr lang="en-US" dirty="0" smtClean="0"/>
              <a:t>2. </a:t>
            </a:r>
            <a:r>
              <a:rPr lang="en-US" dirty="0" err="1" smtClean="0"/>
              <a:t>Empati</a:t>
            </a:r>
            <a:r>
              <a:rPr lang="en-US" dirty="0" smtClean="0"/>
              <a:t> </a:t>
            </a:r>
          </a:p>
          <a:p>
            <a:pPr marL="0" indent="0">
              <a:buNone/>
            </a:pPr>
            <a:r>
              <a:rPr lang="en-US" dirty="0" smtClean="0"/>
              <a:t>3. </a:t>
            </a:r>
            <a:r>
              <a:rPr lang="en-US" dirty="0" err="1" smtClean="0"/>
              <a:t>Pengulangan</a:t>
            </a:r>
            <a:r>
              <a:rPr lang="en-US" dirty="0" smtClean="0"/>
              <a:t> </a:t>
            </a:r>
          </a:p>
          <a:p>
            <a:pPr marL="0" indent="0">
              <a:buNone/>
            </a:pPr>
            <a:r>
              <a:rPr lang="en-US" dirty="0" smtClean="0"/>
              <a:t>4. </a:t>
            </a:r>
            <a:r>
              <a:rPr lang="en-US" dirty="0" err="1" smtClean="0"/>
              <a:t>Menggunakan</a:t>
            </a:r>
            <a:r>
              <a:rPr lang="en-US" dirty="0" smtClean="0"/>
              <a:t> </a:t>
            </a:r>
            <a:r>
              <a:rPr lang="en-US" dirty="0" err="1" smtClean="0"/>
              <a:t>bahasa</a:t>
            </a:r>
            <a:r>
              <a:rPr lang="en-US" dirty="0" smtClean="0"/>
              <a:t> yang </a:t>
            </a:r>
            <a:r>
              <a:rPr lang="en-US" dirty="0" err="1" smtClean="0"/>
              <a:t>sederhana</a:t>
            </a:r>
            <a:r>
              <a:rPr lang="en-US" dirty="0" smtClean="0"/>
              <a:t> </a:t>
            </a:r>
          </a:p>
          <a:p>
            <a:pPr marL="0" indent="0">
              <a:buNone/>
            </a:pPr>
            <a:r>
              <a:rPr lang="en-US" dirty="0" smtClean="0"/>
              <a:t>5. </a:t>
            </a:r>
            <a:r>
              <a:rPr lang="en-US" dirty="0" err="1" smtClean="0"/>
              <a:t>Pemenuhan</a:t>
            </a:r>
            <a:r>
              <a:rPr lang="en-US" dirty="0" smtClean="0"/>
              <a:t> </a:t>
            </a:r>
            <a:r>
              <a:rPr lang="en-US" dirty="0" err="1" smtClean="0"/>
              <a:t>waktu</a:t>
            </a:r>
            <a:r>
              <a:rPr lang="en-US" dirty="0" smtClean="0"/>
              <a:t> yang </a:t>
            </a:r>
            <a:r>
              <a:rPr lang="en-US" dirty="0" err="1" smtClean="0"/>
              <a:t>efektif</a:t>
            </a:r>
            <a:r>
              <a:rPr lang="en-US" dirty="0" smtClean="0"/>
              <a:t> </a:t>
            </a:r>
          </a:p>
          <a:p>
            <a:pPr marL="0" indent="0">
              <a:buNone/>
            </a:pPr>
            <a:r>
              <a:rPr lang="en-US" dirty="0" smtClean="0"/>
              <a:t>6. </a:t>
            </a:r>
            <a:r>
              <a:rPr lang="en-US" dirty="0" err="1" smtClean="0"/>
              <a:t>Mendengarkan</a:t>
            </a:r>
            <a:r>
              <a:rPr lang="en-US" dirty="0" smtClean="0"/>
              <a:t> </a:t>
            </a:r>
            <a:r>
              <a:rPr lang="en-US" dirty="0" err="1" smtClean="0"/>
              <a:t>secara</a:t>
            </a:r>
            <a:r>
              <a:rPr lang="en-US" dirty="0" smtClean="0"/>
              <a:t> </a:t>
            </a:r>
            <a:r>
              <a:rPr lang="en-US" dirty="0" err="1" smtClean="0"/>
              <a:t>efektif</a:t>
            </a:r>
            <a:r>
              <a:rPr lang="en-US" dirty="0" smtClean="0"/>
              <a:t> </a:t>
            </a:r>
          </a:p>
          <a:p>
            <a:pPr marL="0" indent="0">
              <a:buNone/>
            </a:pPr>
            <a:r>
              <a:rPr lang="en-US" dirty="0" smtClean="0"/>
              <a:t>7. </a:t>
            </a:r>
            <a:r>
              <a:rPr lang="en-US" dirty="0" err="1" smtClean="0"/>
              <a:t>Mengatur</a:t>
            </a:r>
            <a:r>
              <a:rPr lang="en-US" dirty="0" smtClean="0"/>
              <a:t> </a:t>
            </a:r>
            <a:r>
              <a:rPr lang="en-US" dirty="0" err="1" smtClean="0"/>
              <a:t>arus</a:t>
            </a:r>
            <a:r>
              <a:rPr lang="en-US" dirty="0" smtClean="0"/>
              <a:t> </a:t>
            </a:r>
            <a:r>
              <a:rPr lang="en-US" dirty="0" err="1" smtClean="0"/>
              <a:t>informasi</a:t>
            </a:r>
            <a:endParaRPr lang="en-US" dirty="0"/>
          </a:p>
        </p:txBody>
      </p:sp>
    </p:spTree>
    <p:extLst>
      <p:ext uri="{BB962C8B-B14F-4D97-AF65-F5344CB8AC3E}">
        <p14:creationId xmlns:p14="http://schemas.microsoft.com/office/powerpoint/2010/main" val="104046000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26640" y="866775"/>
            <a:ext cx="7747635" cy="2609850"/>
          </a:xfrm>
          <a:prstGeom prst="rect">
            <a:avLst/>
          </a:prstGeom>
          <a:noFill/>
          <a:ln>
            <a:noFill/>
          </a:ln>
        </p:spPr>
        <p:txBody>
          <a:bodyPr wrap="none" rtlCol="0" anchor="t">
            <a:spAutoFit/>
          </a:bodyPr>
          <a:lstStyle/>
          <a:p>
            <a:pPr algn="ctr"/>
            <a:r>
              <a:rPr lang="en-US" altLang="zh-CN" sz="5400" b="1">
                <a:solidFill>
                  <a:srgbClr val="FFFFFF"/>
                </a:solidFill>
                <a:effectLst>
                  <a:outerShdw blurRad="38100" dist="19050" dir="2700000" algn="tl" rotWithShape="0">
                    <a:srgbClr val="000000">
                      <a:alpha val="40000"/>
                    </a:srgbClr>
                  </a:outerShdw>
                </a:effectLst>
                <a:latin typeface="Lemon/Milk" panose="020B0603050302020204" charset="0"/>
              </a:rPr>
              <a:t>BAB 9</a:t>
            </a:r>
          </a:p>
          <a:p>
            <a:pPr algn="ctr"/>
            <a:r>
              <a:rPr lang="en-US" altLang="zh-CN" sz="5400" b="1">
                <a:solidFill>
                  <a:srgbClr val="FFFFFF"/>
                </a:solidFill>
                <a:effectLst>
                  <a:outerShdw blurRad="38100" dist="19050" dir="2700000" algn="tl" rotWithShape="0">
                    <a:srgbClr val="000000">
                      <a:alpha val="40000"/>
                    </a:srgbClr>
                  </a:outerShdw>
                </a:effectLst>
                <a:latin typeface="Lemon/Milk" panose="020B0603050302020204" charset="0"/>
              </a:rPr>
              <a:t>IMBALAN &amp; HUKUMAN </a:t>
            </a:r>
          </a:p>
          <a:p>
            <a:pPr algn="ctr"/>
            <a:r>
              <a:rPr lang="en-US" altLang="zh-CN" sz="5400" b="1">
                <a:solidFill>
                  <a:srgbClr val="FFFFFF"/>
                </a:solidFill>
                <a:effectLst>
                  <a:outerShdw blurRad="38100" dist="19050" dir="2700000" algn="tl" rotWithShape="0">
                    <a:srgbClr val="000000">
                      <a:alpha val="40000"/>
                    </a:srgbClr>
                  </a:outerShdw>
                </a:effectLst>
                <a:latin typeface="Lemon/Milk" panose="020B0603050302020204" charset="0"/>
              </a:rPr>
              <a:t>DALAM ORGANISASI</a:t>
            </a:r>
          </a:p>
        </p:txBody>
      </p:sp>
    </p:spTree>
    <p:extLst>
      <p:ext uri="{BB962C8B-B14F-4D97-AF65-F5344CB8AC3E}">
        <p14:creationId xmlns:p14="http://schemas.microsoft.com/office/powerpoint/2010/main" val="120917953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391410" y="1391285"/>
            <a:ext cx="6464300" cy="531495"/>
          </a:xfrm>
          <a:prstGeom prst="roundRect">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p:spPr>
        <p:txBody>
          <a:bodyPr vert="horz" wrap="none" lIns="91440" tIns="45720" rIns="91440" bIns="45720" numCol="1" anchor="ctr" anchorCtr="0" compatLnSpc="1"/>
          <a:lstStyle/>
          <a:p>
            <a:pPr fontAlgn="base">
              <a:spcBef>
                <a:spcPct val="0"/>
              </a:spcBef>
              <a:spcAft>
                <a:spcPct val="0"/>
              </a:spcAft>
            </a:pPr>
            <a:r>
              <a:rPr lang="en-US" altLang="zh-CN" smtClean="0">
                <a:solidFill>
                  <a:srgbClr val="FFFFFF"/>
                </a:solidFill>
              </a:rPr>
              <a:t>- Beberapa isu penting tentang imbalan</a:t>
            </a:r>
          </a:p>
        </p:txBody>
      </p:sp>
      <p:sp>
        <p:nvSpPr>
          <p:cNvPr id="5" name="Rounded Rectangle 4"/>
          <p:cNvSpPr/>
          <p:nvPr/>
        </p:nvSpPr>
        <p:spPr>
          <a:xfrm>
            <a:off x="2390775" y="2286000"/>
            <a:ext cx="6464300" cy="531495"/>
          </a:xfrm>
          <a:prstGeom prst="roundRect">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p:spPr>
        <p:txBody>
          <a:bodyPr vert="horz" wrap="none" lIns="91440" tIns="45720" rIns="91440" bIns="45720" numCol="1" anchor="ctr" anchorCtr="0" compatLnSpc="1"/>
          <a:lstStyle/>
          <a:p>
            <a:pPr fontAlgn="base">
              <a:spcBef>
                <a:spcPct val="0"/>
              </a:spcBef>
              <a:spcAft>
                <a:spcPct val="0"/>
              </a:spcAft>
            </a:pPr>
            <a:r>
              <a:rPr lang="en-US" altLang="zh-CN" smtClean="0">
                <a:solidFill>
                  <a:srgbClr val="FFFFFF"/>
                </a:solidFill>
              </a:rPr>
              <a:t>- Kebutuhan Hubungan Kerja</a:t>
            </a:r>
          </a:p>
        </p:txBody>
      </p:sp>
      <p:sp>
        <p:nvSpPr>
          <p:cNvPr id="6" name="Rounded Rectangle 5"/>
          <p:cNvSpPr/>
          <p:nvPr/>
        </p:nvSpPr>
        <p:spPr>
          <a:xfrm>
            <a:off x="2390775" y="3163570"/>
            <a:ext cx="6464300" cy="531495"/>
          </a:xfrm>
          <a:prstGeom prst="roundRect">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p:spPr>
        <p:txBody>
          <a:bodyPr vert="horz" wrap="none" lIns="91440" tIns="45720" rIns="91440" bIns="45720" numCol="1" anchor="ctr" anchorCtr="0" compatLnSpc="1"/>
          <a:lstStyle/>
          <a:p>
            <a:pPr fontAlgn="base">
              <a:spcBef>
                <a:spcPct val="0"/>
              </a:spcBef>
              <a:spcAft>
                <a:spcPct val="0"/>
              </a:spcAft>
            </a:pPr>
            <a:r>
              <a:rPr lang="en-US" altLang="zh-CN" smtClean="0">
                <a:solidFill>
                  <a:srgbClr val="FFFFFF"/>
                </a:solidFill>
              </a:rPr>
              <a:t>- Tujuan dan jenis-jenis imbalan</a:t>
            </a:r>
          </a:p>
        </p:txBody>
      </p:sp>
      <p:sp>
        <p:nvSpPr>
          <p:cNvPr id="7" name="Rounded Rectangle 6"/>
          <p:cNvSpPr/>
          <p:nvPr/>
        </p:nvSpPr>
        <p:spPr>
          <a:xfrm>
            <a:off x="2391410" y="4104005"/>
            <a:ext cx="6464300" cy="531495"/>
          </a:xfrm>
          <a:prstGeom prst="roundRect">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p:spPr>
        <p:txBody>
          <a:bodyPr vert="horz" wrap="none" lIns="91440" tIns="45720" rIns="91440" bIns="45720" numCol="1" anchor="ctr" anchorCtr="0" compatLnSpc="1"/>
          <a:lstStyle/>
          <a:p>
            <a:pPr fontAlgn="base">
              <a:spcBef>
                <a:spcPct val="0"/>
              </a:spcBef>
              <a:spcAft>
                <a:spcPct val="0"/>
              </a:spcAft>
            </a:pPr>
            <a:r>
              <a:rPr lang="en-US" altLang="zh-CN" smtClean="0">
                <a:solidFill>
                  <a:srgbClr val="FFFFFF"/>
                </a:solidFill>
              </a:rPr>
              <a:t>- Pengaruh imbalan terhadap perilaku dan prestasi</a:t>
            </a:r>
          </a:p>
        </p:txBody>
      </p:sp>
      <p:sp>
        <p:nvSpPr>
          <p:cNvPr id="8" name="Rounded Rectangle 7"/>
          <p:cNvSpPr/>
          <p:nvPr/>
        </p:nvSpPr>
        <p:spPr>
          <a:xfrm>
            <a:off x="2390775" y="4998720"/>
            <a:ext cx="6464935" cy="531495"/>
          </a:xfrm>
          <a:prstGeom prst="roundRect">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p:spPr>
        <p:txBody>
          <a:bodyPr vert="horz" wrap="none" lIns="91440" tIns="45720" rIns="91440" bIns="45720" numCol="1" anchor="ctr" anchorCtr="0" compatLnSpc="1"/>
          <a:lstStyle/>
          <a:p>
            <a:pPr fontAlgn="base">
              <a:spcBef>
                <a:spcPct val="0"/>
              </a:spcBef>
              <a:spcAft>
                <a:spcPct val="0"/>
              </a:spcAft>
            </a:pPr>
            <a:r>
              <a:rPr lang="en-US" altLang="zh-CN" smtClean="0">
                <a:solidFill>
                  <a:srgbClr val="FFFFFF"/>
                </a:solidFill>
              </a:rPr>
              <a:t>- Hukuman dalam organisasi</a:t>
            </a:r>
          </a:p>
        </p:txBody>
      </p:sp>
    </p:spTree>
    <p:extLst>
      <p:ext uri="{BB962C8B-B14F-4D97-AF65-F5344CB8AC3E}">
        <p14:creationId xmlns:p14="http://schemas.microsoft.com/office/powerpoint/2010/main" val="243537238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895" y="662305"/>
            <a:ext cx="8832215" cy="582930"/>
          </a:xfrm>
          <a:solidFill>
            <a:srgbClr val="00B0F0"/>
          </a:solidFill>
        </p:spPr>
        <p:txBody>
          <a:bodyPr/>
          <a:lstStyle/>
          <a:p>
            <a:r>
              <a:rPr lang="en-US"/>
              <a:t>Beberapa isu penting tentang imbalan</a:t>
            </a:r>
          </a:p>
        </p:txBody>
      </p:sp>
      <p:sp>
        <p:nvSpPr>
          <p:cNvPr id="4" name="Rounded Rectangle 3"/>
          <p:cNvSpPr/>
          <p:nvPr/>
        </p:nvSpPr>
        <p:spPr>
          <a:xfrm>
            <a:off x="683895" y="1642110"/>
            <a:ext cx="3542665" cy="3940810"/>
          </a:xfrm>
          <a:prstGeom prst="round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none" lIns="91440" tIns="45720" rIns="91440" bIns="45720" numCol="1" anchor="ctr" anchorCtr="0" compatLnSpc="1"/>
          <a:lstStyle/>
          <a:p>
            <a:pPr algn="ctr" fontAlgn="base">
              <a:spcBef>
                <a:spcPct val="0"/>
              </a:spcBef>
              <a:spcAft>
                <a:spcPct val="0"/>
              </a:spcAft>
            </a:pPr>
            <a:r>
              <a:rPr lang="en-US" altLang="zh-CN" sz="2000" smtClean="0">
                <a:solidFill>
                  <a:srgbClr val="000000"/>
                </a:solidFill>
              </a:rPr>
              <a:t>Orang bekerja pada suatu</a:t>
            </a:r>
          </a:p>
          <a:p>
            <a:pPr algn="ctr" fontAlgn="base">
              <a:spcBef>
                <a:spcPct val="0"/>
              </a:spcBef>
              <a:spcAft>
                <a:spcPct val="0"/>
              </a:spcAft>
            </a:pPr>
            <a:r>
              <a:rPr lang="en-US" altLang="zh-CN" sz="2000" smtClean="0">
                <a:solidFill>
                  <a:srgbClr val="000000"/>
                </a:solidFill>
              </a:rPr>
              <a:t>organisasi tertentu dengan </a:t>
            </a:r>
          </a:p>
          <a:p>
            <a:pPr algn="ctr" fontAlgn="base">
              <a:spcBef>
                <a:spcPct val="0"/>
              </a:spcBef>
              <a:spcAft>
                <a:spcPct val="0"/>
              </a:spcAft>
            </a:pPr>
            <a:r>
              <a:rPr lang="en-US" altLang="zh-CN" sz="2000" smtClean="0">
                <a:solidFill>
                  <a:srgbClr val="000000"/>
                </a:solidFill>
              </a:rPr>
              <a:t>berbagai macam alasan dan </a:t>
            </a:r>
          </a:p>
          <a:p>
            <a:pPr algn="ctr" fontAlgn="base">
              <a:spcBef>
                <a:spcPct val="0"/>
              </a:spcBef>
              <a:spcAft>
                <a:spcPct val="0"/>
              </a:spcAft>
            </a:pPr>
            <a:r>
              <a:rPr lang="en-US" altLang="zh-CN" sz="2000" smtClean="0">
                <a:solidFill>
                  <a:srgbClr val="000000"/>
                </a:solidFill>
              </a:rPr>
              <a:t>salah satunya adalah </a:t>
            </a:r>
          </a:p>
          <a:p>
            <a:pPr algn="ctr" fontAlgn="base">
              <a:spcBef>
                <a:spcPct val="0"/>
              </a:spcBef>
              <a:spcAft>
                <a:spcPct val="0"/>
              </a:spcAft>
            </a:pPr>
            <a:r>
              <a:rPr lang="en-US" altLang="zh-CN" sz="2000" smtClean="0">
                <a:solidFill>
                  <a:srgbClr val="000000"/>
                </a:solidFill>
              </a:rPr>
              <a:t>mendapatkan imbalan.</a:t>
            </a:r>
          </a:p>
        </p:txBody>
      </p:sp>
      <p:sp>
        <p:nvSpPr>
          <p:cNvPr id="5" name="Rounded Rectangle 4"/>
          <p:cNvSpPr/>
          <p:nvPr/>
        </p:nvSpPr>
        <p:spPr>
          <a:xfrm>
            <a:off x="4538345" y="1642110"/>
            <a:ext cx="3616960" cy="3940810"/>
          </a:xfrm>
          <a:prstGeom prst="round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none" lIns="91440" tIns="45720" rIns="91440" bIns="45720" numCol="1" anchor="ctr" anchorCtr="0" compatLnSpc="1"/>
          <a:lstStyle/>
          <a:p>
            <a:pPr algn="ctr" fontAlgn="base">
              <a:spcBef>
                <a:spcPct val="0"/>
              </a:spcBef>
              <a:spcAft>
                <a:spcPct val="0"/>
              </a:spcAft>
            </a:pPr>
            <a:r>
              <a:rPr lang="en-US" altLang="zh-CN" sz="2000" smtClean="0">
                <a:solidFill>
                  <a:srgbClr val="000000"/>
                </a:solidFill>
              </a:rPr>
              <a:t>uang bukan satu satunya </a:t>
            </a:r>
          </a:p>
          <a:p>
            <a:pPr algn="ctr" fontAlgn="base">
              <a:spcBef>
                <a:spcPct val="0"/>
              </a:spcBef>
              <a:spcAft>
                <a:spcPct val="0"/>
              </a:spcAft>
            </a:pPr>
            <a:r>
              <a:rPr lang="en-US" altLang="zh-CN" sz="2000" smtClean="0">
                <a:solidFill>
                  <a:srgbClr val="000000"/>
                </a:solidFill>
              </a:rPr>
              <a:t>imbalan yang dicari orang</a:t>
            </a:r>
          </a:p>
          <a:p>
            <a:pPr algn="ctr" fontAlgn="base">
              <a:spcBef>
                <a:spcPct val="0"/>
              </a:spcBef>
              <a:spcAft>
                <a:spcPct val="0"/>
              </a:spcAft>
            </a:pPr>
            <a:r>
              <a:rPr lang="en-US" altLang="zh-CN" sz="2000" smtClean="0">
                <a:solidFill>
                  <a:srgbClr val="000000"/>
                </a:solidFill>
              </a:rPr>
              <a:t>dalam bekerja.</a:t>
            </a:r>
          </a:p>
        </p:txBody>
      </p:sp>
      <p:sp>
        <p:nvSpPr>
          <p:cNvPr id="6" name="Rounded Rectangle 5"/>
          <p:cNvSpPr/>
          <p:nvPr/>
        </p:nvSpPr>
        <p:spPr>
          <a:xfrm>
            <a:off x="8467090" y="1642110"/>
            <a:ext cx="3498850" cy="3940810"/>
          </a:xfrm>
          <a:prstGeom prst="round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none" lIns="91440" tIns="45720" rIns="91440" bIns="45720" numCol="1" anchor="ctr" anchorCtr="0" compatLnSpc="1"/>
          <a:lstStyle/>
          <a:p>
            <a:pPr algn="ctr" fontAlgn="base">
              <a:spcBef>
                <a:spcPct val="0"/>
              </a:spcBef>
              <a:spcAft>
                <a:spcPct val="0"/>
              </a:spcAft>
            </a:pPr>
            <a:r>
              <a:rPr lang="en-US" altLang="zh-CN" sz="2000" smtClean="0">
                <a:solidFill>
                  <a:srgbClr val="000000"/>
                </a:solidFill>
              </a:rPr>
              <a:t>imbalan yang dicari pekerja</a:t>
            </a:r>
          </a:p>
          <a:p>
            <a:pPr algn="ctr" fontAlgn="base">
              <a:spcBef>
                <a:spcPct val="0"/>
              </a:spcBef>
              <a:spcAft>
                <a:spcPct val="0"/>
              </a:spcAft>
            </a:pPr>
            <a:r>
              <a:rPr lang="en-US" altLang="zh-CN" sz="2000" smtClean="0">
                <a:solidFill>
                  <a:srgbClr val="000000"/>
                </a:solidFill>
              </a:rPr>
              <a:t>bervariasi sepanjang waktu</a:t>
            </a:r>
          </a:p>
          <a:p>
            <a:pPr algn="ctr" fontAlgn="base">
              <a:spcBef>
                <a:spcPct val="0"/>
              </a:spcBef>
              <a:spcAft>
                <a:spcPct val="0"/>
              </a:spcAft>
            </a:pPr>
            <a:r>
              <a:rPr lang="en-US" altLang="zh-CN" sz="2000" smtClean="0">
                <a:solidFill>
                  <a:srgbClr val="000000"/>
                </a:solidFill>
              </a:rPr>
              <a:t>sesuai dengan perubahan </a:t>
            </a:r>
          </a:p>
          <a:p>
            <a:pPr algn="ctr" fontAlgn="base">
              <a:spcBef>
                <a:spcPct val="0"/>
              </a:spcBef>
              <a:spcAft>
                <a:spcPct val="0"/>
              </a:spcAft>
            </a:pPr>
            <a:r>
              <a:rPr lang="en-US" altLang="zh-CN" sz="2000" smtClean="0">
                <a:solidFill>
                  <a:srgbClr val="000000"/>
                </a:solidFill>
              </a:rPr>
              <a:t>kondisi yang terjadi dalam</a:t>
            </a:r>
          </a:p>
          <a:p>
            <a:pPr algn="ctr" fontAlgn="base">
              <a:spcBef>
                <a:spcPct val="0"/>
              </a:spcBef>
              <a:spcAft>
                <a:spcPct val="0"/>
              </a:spcAft>
            </a:pPr>
            <a:r>
              <a:rPr lang="en-US" altLang="zh-CN" sz="2000" smtClean="0">
                <a:solidFill>
                  <a:srgbClr val="000000"/>
                </a:solidFill>
              </a:rPr>
              <a:t>kehidupan seseorang.</a:t>
            </a:r>
          </a:p>
        </p:txBody>
      </p:sp>
    </p:spTree>
    <p:extLst>
      <p:ext uri="{BB962C8B-B14F-4D97-AF65-F5344CB8AC3E}">
        <p14:creationId xmlns:p14="http://schemas.microsoft.com/office/powerpoint/2010/main" val="321884546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t>Manajemen memiliki derajat pengendalian yg luas tentang jumlah maupun pendistribusian dari imbalan tersebut, tergantung pada sifat dan jenis imbalan.</a:t>
            </a:r>
          </a:p>
          <a:p>
            <a:r>
              <a:rPr lang="en-US"/>
              <a:t>Untuk imbalan yang berwujud finansial, manajemen dapat sepenuhnya menentukan dan mengendalikan. </a:t>
            </a:r>
          </a:p>
          <a:p>
            <a:r>
              <a:rPr lang="en-US"/>
              <a:t>Sedangkan imbalan intrinsik manajemen hanya dapat menentukan secara tidak langsung, pekerjalah yang akan mewujudkannya sebagai imbalan atau tidak.</a:t>
            </a:r>
          </a:p>
        </p:txBody>
      </p:sp>
      <p:sp>
        <p:nvSpPr>
          <p:cNvPr id="4" name="Title 1"/>
          <p:cNvSpPr>
            <a:spLocks noGrp="1"/>
          </p:cNvSpPr>
          <p:nvPr/>
        </p:nvSpPr>
        <p:spPr>
          <a:xfrm>
            <a:off x="609600" y="382270"/>
            <a:ext cx="8832215" cy="582930"/>
          </a:xfrm>
          <a:prstGeom prst="rect">
            <a:avLst/>
          </a:prstGeom>
          <a:solidFill>
            <a:srgbClr val="00B0F0"/>
          </a:solidFill>
          <a:ln w="9525">
            <a:noFill/>
          </a:ln>
        </p:spPr>
        <p:txBody>
          <a:bodyPr anchor="ctr"/>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r>
              <a:rPr lang="en-US">
                <a:solidFill>
                  <a:srgbClr val="000000"/>
                </a:solidFill>
              </a:rPr>
              <a:t>Beberapa isu penting tentang imbalan</a:t>
            </a:r>
          </a:p>
        </p:txBody>
      </p:sp>
    </p:spTree>
    <p:extLst>
      <p:ext uri="{BB962C8B-B14F-4D97-AF65-F5344CB8AC3E}">
        <p14:creationId xmlns:p14="http://schemas.microsoft.com/office/powerpoint/2010/main" val="348184399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a:t>Kepribadian seseorang mempengaruhi kebutuhan yang dicari melalui pekerjaan. Sebagaimana halnya dengan aspek kepribadian yang lain, kebutuhan bersifat relatif permanen tetapi kemunculannya tidak seketika. </a:t>
            </a:r>
          </a:p>
          <a:p>
            <a:r>
              <a:rPr lang="en-US" sz="2400"/>
              <a:t>Akan tetapi berkembang secara perlahan-lahan sejalan dengan pertumbuhan seseorang dari anak menjadi dewasa, pada saat awalnya bekerja, dan pada saat karier berkembang. Jadi pendidikan dan pengalaman kerja tertentu mengarah kepada kebutuhan hubungan kerja yang spesifik yg dialami seseorang pada setiap bagian dari waktu perkembangan tsb.</a:t>
            </a:r>
          </a:p>
        </p:txBody>
      </p:sp>
      <p:sp>
        <p:nvSpPr>
          <p:cNvPr id="5" name="Rounded Rectangle 4"/>
          <p:cNvSpPr/>
          <p:nvPr/>
        </p:nvSpPr>
        <p:spPr>
          <a:xfrm>
            <a:off x="609600" y="264160"/>
            <a:ext cx="6464300" cy="531495"/>
          </a:xfrm>
          <a:prstGeom prst="roundRect">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p:spPr>
        <p:txBody>
          <a:bodyPr vert="horz" wrap="none" lIns="91440" tIns="45720" rIns="91440" bIns="45720" numCol="1" anchor="ctr" anchorCtr="0" compatLnSpc="1"/>
          <a:lstStyle/>
          <a:p>
            <a:pPr fontAlgn="base">
              <a:spcBef>
                <a:spcPct val="0"/>
              </a:spcBef>
              <a:spcAft>
                <a:spcPct val="0"/>
              </a:spcAft>
            </a:pPr>
            <a:r>
              <a:rPr lang="en-US" altLang="zh-CN" sz="2800" smtClean="0">
                <a:solidFill>
                  <a:srgbClr val="FFFFFF"/>
                </a:solidFill>
              </a:rPr>
              <a:t>- Kebutuhan Hubungan Kerja</a:t>
            </a:r>
          </a:p>
        </p:txBody>
      </p:sp>
    </p:spTree>
    <p:extLst>
      <p:ext uri="{BB962C8B-B14F-4D97-AF65-F5344CB8AC3E}">
        <p14:creationId xmlns:p14="http://schemas.microsoft.com/office/powerpoint/2010/main" val="413274641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609600" y="447675"/>
            <a:ext cx="6464300" cy="531495"/>
          </a:xfrm>
          <a:prstGeom prst="roundRect">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p:spPr>
        <p:txBody>
          <a:bodyPr vert="horz" wrap="none" lIns="91440" tIns="45720" rIns="91440" bIns="45720" numCol="1" anchor="ctr" anchorCtr="0" compatLnSpc="1"/>
          <a:lstStyle/>
          <a:p>
            <a:pPr fontAlgn="base">
              <a:spcBef>
                <a:spcPct val="0"/>
              </a:spcBef>
              <a:spcAft>
                <a:spcPct val="0"/>
              </a:spcAft>
            </a:pPr>
            <a:r>
              <a:rPr lang="en-US" altLang="zh-CN" sz="2400" smtClean="0">
                <a:solidFill>
                  <a:srgbClr val="FFFFFF"/>
                </a:solidFill>
              </a:rPr>
              <a:t>- Tujuan dan jenis-jenis imbalan</a:t>
            </a:r>
          </a:p>
        </p:txBody>
      </p:sp>
      <p:sp>
        <p:nvSpPr>
          <p:cNvPr id="4" name="Rectangle 3"/>
          <p:cNvSpPr/>
          <p:nvPr/>
        </p:nvSpPr>
        <p:spPr>
          <a:xfrm>
            <a:off x="543560" y="1252855"/>
            <a:ext cx="11224895" cy="1545590"/>
          </a:xfrm>
          <a:prstGeom prst="rect">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none" lIns="91440" tIns="45720" rIns="91440" bIns="45720" numCol="1" anchor="ctr" anchorCtr="0" compatLnSpc="1"/>
          <a:lstStyle/>
          <a:p>
            <a:pPr fontAlgn="base">
              <a:spcBef>
                <a:spcPct val="0"/>
              </a:spcBef>
              <a:spcAft>
                <a:spcPct val="0"/>
              </a:spcAft>
            </a:pPr>
            <a:r>
              <a:rPr lang="en-US" altLang="zh-CN" smtClean="0">
                <a:solidFill>
                  <a:srgbClr val="FFFFFF"/>
                </a:solidFill>
              </a:rPr>
              <a:t>MEMOTIVASI ANGGOTA ORGANISASI</a:t>
            </a:r>
          </a:p>
          <a:p>
            <a:pPr fontAlgn="base">
              <a:spcBef>
                <a:spcPct val="0"/>
              </a:spcBef>
              <a:spcAft>
                <a:spcPct val="0"/>
              </a:spcAft>
            </a:pPr>
            <a:r>
              <a:rPr lang="en-US" altLang="zh-CN" smtClean="0">
                <a:solidFill>
                  <a:srgbClr val="FFFFFF"/>
                </a:solidFill>
              </a:rPr>
              <a:t>- Sistem imbalan yang dirancang oleh suatu organisasi harus mampu memacu motivasi kerja dari anggota </a:t>
            </a:r>
          </a:p>
          <a:p>
            <a:pPr fontAlgn="base">
              <a:spcBef>
                <a:spcPct val="0"/>
              </a:spcBef>
              <a:spcAft>
                <a:spcPct val="0"/>
              </a:spcAft>
            </a:pPr>
            <a:r>
              <a:rPr lang="en-US" altLang="zh-CN" smtClean="0">
                <a:solidFill>
                  <a:srgbClr val="FFFFFF"/>
                </a:solidFill>
              </a:rPr>
              <a:t>organisasi agara berprestasi pada tingkat yang tinggi. Untuk itu imbalan yang dibentuk oleh organisasi harus</a:t>
            </a:r>
          </a:p>
          <a:p>
            <a:pPr fontAlgn="base">
              <a:spcBef>
                <a:spcPct val="0"/>
              </a:spcBef>
              <a:spcAft>
                <a:spcPct val="0"/>
              </a:spcAft>
            </a:pPr>
            <a:r>
              <a:rPr lang="en-US" altLang="zh-CN" smtClean="0">
                <a:solidFill>
                  <a:srgbClr val="FFFFFF"/>
                </a:solidFill>
              </a:rPr>
              <a:t>memiliki nilai dimata anggota organisasi.</a:t>
            </a:r>
          </a:p>
        </p:txBody>
      </p:sp>
      <p:sp>
        <p:nvSpPr>
          <p:cNvPr id="5" name="Rectangle 4"/>
          <p:cNvSpPr/>
          <p:nvPr/>
        </p:nvSpPr>
        <p:spPr>
          <a:xfrm>
            <a:off x="543560" y="2936240"/>
            <a:ext cx="11224895" cy="1616710"/>
          </a:xfrm>
          <a:prstGeom prst="rect">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none" lIns="91440" tIns="45720" rIns="91440" bIns="45720" numCol="1" anchor="ctr" anchorCtr="0" compatLnSpc="1"/>
          <a:lstStyle/>
          <a:p>
            <a:pPr fontAlgn="base">
              <a:spcBef>
                <a:spcPct val="0"/>
              </a:spcBef>
              <a:spcAft>
                <a:spcPct val="0"/>
              </a:spcAft>
            </a:pPr>
            <a:r>
              <a:rPr lang="en-US" altLang="zh-CN" smtClean="0">
                <a:solidFill>
                  <a:srgbClr val="FFFFFF"/>
                </a:solidFill>
              </a:rPr>
              <a:t>MEMBUAT KERASAN PEKERJA YANG SUDAH ADA</a:t>
            </a:r>
          </a:p>
          <a:p>
            <a:pPr fontAlgn="base">
              <a:spcBef>
                <a:spcPct val="0"/>
              </a:spcBef>
              <a:spcAft>
                <a:spcPct val="0"/>
              </a:spcAft>
            </a:pPr>
            <a:r>
              <a:rPr lang="en-US" altLang="zh-CN" smtClean="0">
                <a:solidFill>
                  <a:srgbClr val="FFFFFF"/>
                </a:solidFill>
              </a:rPr>
              <a:t>Sistem imbalan yang dibuat oleh suatu organisasi ditujukan untuk mempertahankan pekerja yang sudah</a:t>
            </a:r>
          </a:p>
          <a:p>
            <a:pPr fontAlgn="base">
              <a:spcBef>
                <a:spcPct val="0"/>
              </a:spcBef>
              <a:spcAft>
                <a:spcPct val="0"/>
              </a:spcAft>
            </a:pPr>
            <a:r>
              <a:rPr lang="en-US" altLang="zh-CN" smtClean="0">
                <a:solidFill>
                  <a:srgbClr val="FFFFFF"/>
                </a:solidFill>
              </a:rPr>
              <a:t>ada trauma pekerja yang berkualitas agar mereka kerasan / betah dan tidak mudah tertarik untuk pindah</a:t>
            </a:r>
          </a:p>
          <a:p>
            <a:pPr fontAlgn="base">
              <a:spcBef>
                <a:spcPct val="0"/>
              </a:spcBef>
              <a:spcAft>
                <a:spcPct val="0"/>
              </a:spcAft>
            </a:pPr>
            <a:r>
              <a:rPr lang="en-US" altLang="zh-CN" smtClean="0">
                <a:solidFill>
                  <a:srgbClr val="FFFFFF"/>
                </a:solidFill>
              </a:rPr>
              <a:t>ke organisasi yang lainnya.</a:t>
            </a:r>
          </a:p>
        </p:txBody>
      </p:sp>
      <p:sp>
        <p:nvSpPr>
          <p:cNvPr id="7" name="Rectangle 6"/>
          <p:cNvSpPr/>
          <p:nvPr/>
        </p:nvSpPr>
        <p:spPr>
          <a:xfrm>
            <a:off x="543560" y="4695190"/>
            <a:ext cx="11224895" cy="1616710"/>
          </a:xfrm>
          <a:prstGeom prst="rect">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none" lIns="91440" tIns="45720" rIns="91440" bIns="45720" numCol="1" anchor="ctr" anchorCtr="0" compatLnSpc="1"/>
          <a:lstStyle/>
          <a:p>
            <a:pPr fontAlgn="base">
              <a:spcBef>
                <a:spcPct val="0"/>
              </a:spcBef>
              <a:spcAft>
                <a:spcPct val="0"/>
              </a:spcAft>
            </a:pPr>
            <a:r>
              <a:rPr lang="en-US" altLang="zh-CN" smtClean="0">
                <a:solidFill>
                  <a:srgbClr val="FFFFFF"/>
                </a:solidFill>
              </a:rPr>
              <a:t>UNTUK MENARIK ORANG ORANG YANG BERKUALITAS</a:t>
            </a:r>
          </a:p>
          <a:p>
            <a:pPr fontAlgn="base">
              <a:spcBef>
                <a:spcPct val="0"/>
              </a:spcBef>
              <a:spcAft>
                <a:spcPct val="0"/>
              </a:spcAft>
            </a:pPr>
            <a:r>
              <a:rPr lang="en-US" altLang="zh-CN" smtClean="0">
                <a:solidFill>
                  <a:srgbClr val="FFFFFF"/>
                </a:solidFill>
              </a:rPr>
              <a:t>Kemajuan suatu organisasi ditentukan oleh kualitas orang orang yang ada didalamnya. Organisasi harus </a:t>
            </a:r>
          </a:p>
          <a:p>
            <a:pPr fontAlgn="base">
              <a:spcBef>
                <a:spcPct val="0"/>
              </a:spcBef>
              <a:spcAft>
                <a:spcPct val="0"/>
              </a:spcAft>
            </a:pPr>
            <a:r>
              <a:rPr lang="en-US" altLang="zh-CN" smtClean="0">
                <a:solidFill>
                  <a:srgbClr val="FFFFFF"/>
                </a:solidFill>
              </a:rPr>
              <a:t>mampu menarik orang orang yang berkualitas agar mereka tertarik untuk masuk ke dalam organisasi.</a:t>
            </a:r>
          </a:p>
          <a:p>
            <a:pPr fontAlgn="base">
              <a:spcBef>
                <a:spcPct val="0"/>
              </a:spcBef>
              <a:spcAft>
                <a:spcPct val="0"/>
              </a:spcAft>
            </a:pPr>
            <a:r>
              <a:rPr lang="en-US" altLang="zh-CN" smtClean="0">
                <a:solidFill>
                  <a:srgbClr val="FFFFFF"/>
                </a:solidFill>
              </a:rPr>
              <a:t>Oleh karena itu, sistem imbalan yang dirancang oleh organisasi harus mampu untuk menarik orang orang</a:t>
            </a:r>
          </a:p>
          <a:p>
            <a:pPr fontAlgn="base">
              <a:spcBef>
                <a:spcPct val="0"/>
              </a:spcBef>
              <a:spcAft>
                <a:spcPct val="0"/>
              </a:spcAft>
            </a:pPr>
            <a:r>
              <a:rPr lang="en-US" altLang="zh-CN" smtClean="0">
                <a:solidFill>
                  <a:srgbClr val="FFFFFF"/>
                </a:solidFill>
              </a:rPr>
              <a:t>yang berkualitas tsb masuk bergabung ke dalam organisasi.</a:t>
            </a:r>
          </a:p>
        </p:txBody>
      </p:sp>
    </p:spTree>
    <p:extLst>
      <p:ext uri="{BB962C8B-B14F-4D97-AF65-F5344CB8AC3E}">
        <p14:creationId xmlns:p14="http://schemas.microsoft.com/office/powerpoint/2010/main" val="254288696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438785" y="205740"/>
            <a:ext cx="6464300" cy="531495"/>
          </a:xfrm>
          <a:prstGeom prst="roundRect">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p:spPr>
        <p:txBody>
          <a:bodyPr vert="horz" wrap="none" lIns="91440" tIns="45720" rIns="91440" bIns="45720" numCol="1" anchor="ctr" anchorCtr="0" compatLnSpc="1"/>
          <a:lstStyle/>
          <a:p>
            <a:pPr fontAlgn="base">
              <a:spcBef>
                <a:spcPct val="0"/>
              </a:spcBef>
              <a:spcAft>
                <a:spcPct val="0"/>
              </a:spcAft>
            </a:pPr>
            <a:r>
              <a:rPr lang="en-US" altLang="zh-CN" sz="2400" smtClean="0">
                <a:solidFill>
                  <a:srgbClr val="FFFFFF"/>
                </a:solidFill>
              </a:rPr>
              <a:t>- Tujuan dan jenis-jenis imbalan</a:t>
            </a:r>
          </a:p>
        </p:txBody>
      </p:sp>
      <p:sp>
        <p:nvSpPr>
          <p:cNvPr id="4" name="Rectangle 3"/>
          <p:cNvSpPr/>
          <p:nvPr/>
        </p:nvSpPr>
        <p:spPr>
          <a:xfrm>
            <a:off x="364490" y="931545"/>
            <a:ext cx="5358765" cy="802640"/>
          </a:xfrm>
          <a:prstGeom prst="rect">
            <a:avLst/>
          </a:prstGeom>
          <a:noFill/>
          <a:ln>
            <a:noFill/>
          </a:ln>
        </p:spPr>
        <p:txBody>
          <a:bodyPr wrap="none" rtlCol="0" anchor="t">
            <a:spAutoFit/>
            <a:scene3d>
              <a:camera prst="orthographicFront"/>
              <a:lightRig rig="threePt" dir="t"/>
            </a:scene3d>
          </a:bodyPr>
          <a:lstStyle/>
          <a:p>
            <a:pPr algn="ctr"/>
            <a:r>
              <a:rPr lang="en-US" altLang="zh-CN" sz="4400" b="1">
                <a:ln w="22225">
                  <a:solidFill>
                    <a:srgbClr val="3399FF"/>
                  </a:solidFill>
                  <a:prstDash val="solid"/>
                </a:ln>
                <a:solidFill>
                  <a:srgbClr val="3399FF">
                    <a:lumMod val="40000"/>
                    <a:lumOff val="60000"/>
                  </a:srgbClr>
                </a:solidFill>
                <a:latin typeface="Lemon/Milk" panose="020B0603050302020204" charset="0"/>
              </a:rPr>
              <a:t>IMBALAN INTRINSIK</a:t>
            </a:r>
          </a:p>
        </p:txBody>
      </p:sp>
      <p:sp>
        <p:nvSpPr>
          <p:cNvPr id="5" name="Rectangle 4"/>
          <p:cNvSpPr/>
          <p:nvPr/>
        </p:nvSpPr>
        <p:spPr>
          <a:xfrm>
            <a:off x="6149975" y="931545"/>
            <a:ext cx="5781675" cy="802640"/>
          </a:xfrm>
          <a:prstGeom prst="rect">
            <a:avLst/>
          </a:prstGeom>
          <a:noFill/>
          <a:ln>
            <a:noFill/>
          </a:ln>
        </p:spPr>
        <p:txBody>
          <a:bodyPr wrap="none" rtlCol="0" anchor="t">
            <a:spAutoFit/>
            <a:scene3d>
              <a:camera prst="orthographicFront"/>
              <a:lightRig rig="threePt" dir="t"/>
            </a:scene3d>
          </a:bodyPr>
          <a:lstStyle/>
          <a:p>
            <a:pPr algn="ctr"/>
            <a:r>
              <a:rPr lang="en-US" altLang="zh-CN" sz="4400" b="1">
                <a:solidFill>
                  <a:srgbClr val="0066CC"/>
                </a:solidFill>
                <a:effectLst>
                  <a:outerShdw blurRad="38100" dist="25400" dir="5400000" algn="ctr" rotWithShape="0">
                    <a:srgbClr val="6E747A">
                      <a:alpha val="43000"/>
                    </a:srgbClr>
                  </a:outerShdw>
                </a:effectLst>
                <a:latin typeface="Lemon/Milk" panose="020B0603050302020204" charset="0"/>
              </a:rPr>
              <a:t>IMBALAN ekstRINSIK</a:t>
            </a:r>
          </a:p>
        </p:txBody>
      </p:sp>
      <p:sp>
        <p:nvSpPr>
          <p:cNvPr id="7" name="Rounded Rectangle 6"/>
          <p:cNvSpPr/>
          <p:nvPr/>
        </p:nvSpPr>
        <p:spPr>
          <a:xfrm>
            <a:off x="364490" y="1902460"/>
            <a:ext cx="5516880" cy="3212465"/>
          </a:xfrm>
          <a:prstGeom prst="roundRect">
            <a:avLst>
              <a:gd name="adj" fmla="val 4238"/>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none" lIns="91440" tIns="45720" rIns="91440" bIns="45720" numCol="1" anchor="ctr" anchorCtr="0" compatLnSpc="1"/>
          <a:lstStyle/>
          <a:p>
            <a:pPr fontAlgn="base">
              <a:spcBef>
                <a:spcPct val="0"/>
              </a:spcBef>
              <a:spcAft>
                <a:spcPct val="0"/>
              </a:spcAft>
            </a:pPr>
            <a:r>
              <a:rPr lang="en-US" altLang="zh-CN" smtClean="0">
                <a:solidFill>
                  <a:srgbClr val="FFFFFF"/>
                </a:solidFill>
              </a:rPr>
              <a:t>adalah imbalan yang berkaitan dengan pekerjaan itu</a:t>
            </a:r>
          </a:p>
          <a:p>
            <a:pPr fontAlgn="base">
              <a:spcBef>
                <a:spcPct val="0"/>
              </a:spcBef>
              <a:spcAft>
                <a:spcPct val="0"/>
              </a:spcAft>
            </a:pPr>
            <a:r>
              <a:rPr lang="en-US" altLang="zh-CN" smtClean="0">
                <a:solidFill>
                  <a:srgbClr val="FFFFFF"/>
                </a:solidFill>
              </a:rPr>
              <a:t>sendiri atau imbalan yang merupakan bagian dari</a:t>
            </a:r>
          </a:p>
          <a:p>
            <a:pPr fontAlgn="base">
              <a:spcBef>
                <a:spcPct val="0"/>
              </a:spcBef>
              <a:spcAft>
                <a:spcPct val="0"/>
              </a:spcAft>
            </a:pPr>
            <a:r>
              <a:rPr lang="en-US" altLang="zh-CN" smtClean="0">
                <a:solidFill>
                  <a:srgbClr val="FFFFFF"/>
                </a:solidFill>
              </a:rPr>
              <a:t>pekerjaan itu sendiri. Imbalan intrinsik itu meliputi </a:t>
            </a:r>
          </a:p>
          <a:p>
            <a:pPr fontAlgn="base">
              <a:spcBef>
                <a:spcPct val="0"/>
              </a:spcBef>
              <a:spcAft>
                <a:spcPct val="0"/>
              </a:spcAft>
            </a:pPr>
            <a:r>
              <a:rPr lang="en-US" altLang="zh-CN" smtClean="0">
                <a:solidFill>
                  <a:srgbClr val="FFFFFF"/>
                </a:solidFill>
              </a:rPr>
              <a:t>- PENYELESAIAN</a:t>
            </a:r>
          </a:p>
          <a:p>
            <a:pPr fontAlgn="base">
              <a:spcBef>
                <a:spcPct val="0"/>
              </a:spcBef>
              <a:spcAft>
                <a:spcPct val="0"/>
              </a:spcAft>
            </a:pPr>
            <a:r>
              <a:rPr lang="en-US" altLang="zh-CN" smtClean="0">
                <a:solidFill>
                  <a:srgbClr val="FFFFFF"/>
                </a:solidFill>
              </a:rPr>
              <a:t>- PENCAPAIAN PRESTASI</a:t>
            </a:r>
          </a:p>
          <a:p>
            <a:pPr fontAlgn="base">
              <a:spcBef>
                <a:spcPct val="0"/>
              </a:spcBef>
              <a:spcAft>
                <a:spcPct val="0"/>
              </a:spcAft>
            </a:pPr>
            <a:r>
              <a:rPr lang="en-US" altLang="zh-CN" smtClean="0">
                <a:solidFill>
                  <a:srgbClr val="FFFFFF"/>
                </a:solidFill>
              </a:rPr>
              <a:t>- OTONOMI</a:t>
            </a:r>
          </a:p>
          <a:p>
            <a:pPr fontAlgn="base">
              <a:spcBef>
                <a:spcPct val="0"/>
              </a:spcBef>
              <a:spcAft>
                <a:spcPct val="0"/>
              </a:spcAft>
            </a:pPr>
            <a:r>
              <a:rPr lang="en-US" altLang="zh-CN" smtClean="0">
                <a:solidFill>
                  <a:srgbClr val="FFFFFF"/>
                </a:solidFill>
              </a:rPr>
              <a:t>- PERTUMBUHAN PRIBADI</a:t>
            </a:r>
          </a:p>
        </p:txBody>
      </p:sp>
      <p:sp>
        <p:nvSpPr>
          <p:cNvPr id="8" name="Rounded Rectangle 7"/>
          <p:cNvSpPr/>
          <p:nvPr/>
        </p:nvSpPr>
        <p:spPr>
          <a:xfrm>
            <a:off x="6414770" y="1902460"/>
            <a:ext cx="5516880" cy="3212465"/>
          </a:xfrm>
          <a:prstGeom prst="roundRect">
            <a:avLst>
              <a:gd name="adj" fmla="val 4238"/>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none" lIns="91440" tIns="45720" rIns="91440" bIns="45720" numCol="1" anchor="ctr" anchorCtr="0" compatLnSpc="1"/>
          <a:lstStyle/>
          <a:p>
            <a:pPr fontAlgn="base">
              <a:spcBef>
                <a:spcPct val="0"/>
              </a:spcBef>
              <a:spcAft>
                <a:spcPct val="0"/>
              </a:spcAft>
            </a:pPr>
            <a:r>
              <a:rPr lang="en-US" altLang="zh-CN" smtClean="0">
                <a:solidFill>
                  <a:srgbClr val="FFFFFF"/>
                </a:solidFill>
              </a:rPr>
              <a:t>imbalan yang tidak berkaitan dengan pekerjaan </a:t>
            </a:r>
          </a:p>
          <a:p>
            <a:pPr fontAlgn="base">
              <a:spcBef>
                <a:spcPct val="0"/>
              </a:spcBef>
              <a:spcAft>
                <a:spcPct val="0"/>
              </a:spcAft>
            </a:pPr>
            <a:r>
              <a:rPr lang="en-US" altLang="zh-CN" smtClean="0">
                <a:solidFill>
                  <a:srgbClr val="FFFFFF"/>
                </a:solidFill>
              </a:rPr>
              <a:t>tetapi berasal dari pekerjaan. Imbalan ekstrinsik</a:t>
            </a:r>
          </a:p>
          <a:p>
            <a:pPr fontAlgn="base">
              <a:spcBef>
                <a:spcPct val="0"/>
              </a:spcBef>
              <a:spcAft>
                <a:spcPct val="0"/>
              </a:spcAft>
            </a:pPr>
            <a:r>
              <a:rPr lang="en-US" altLang="zh-CN" smtClean="0">
                <a:solidFill>
                  <a:srgbClr val="FFFFFF"/>
                </a:solidFill>
              </a:rPr>
              <a:t>meliputi </a:t>
            </a:r>
          </a:p>
          <a:p>
            <a:pPr fontAlgn="base">
              <a:spcBef>
                <a:spcPct val="0"/>
              </a:spcBef>
              <a:spcAft>
                <a:spcPct val="0"/>
              </a:spcAft>
            </a:pPr>
            <a:r>
              <a:rPr lang="en-US" altLang="zh-CN" smtClean="0">
                <a:solidFill>
                  <a:srgbClr val="FFFFFF"/>
                </a:solidFill>
              </a:rPr>
              <a:t>- FINANSIAL</a:t>
            </a:r>
          </a:p>
          <a:p>
            <a:pPr fontAlgn="base">
              <a:spcBef>
                <a:spcPct val="0"/>
              </a:spcBef>
              <a:spcAft>
                <a:spcPct val="0"/>
              </a:spcAft>
            </a:pPr>
            <a:r>
              <a:rPr lang="en-US" altLang="zh-CN" smtClean="0">
                <a:solidFill>
                  <a:srgbClr val="FFFFFF"/>
                </a:solidFill>
              </a:rPr>
              <a:t>- JAMINAN SOSIAL</a:t>
            </a:r>
          </a:p>
          <a:p>
            <a:pPr fontAlgn="base">
              <a:spcBef>
                <a:spcPct val="0"/>
              </a:spcBef>
              <a:spcAft>
                <a:spcPct val="0"/>
              </a:spcAft>
            </a:pPr>
            <a:r>
              <a:rPr lang="en-US" altLang="zh-CN" smtClean="0">
                <a:solidFill>
                  <a:srgbClr val="FFFFFF"/>
                </a:solidFill>
              </a:rPr>
              <a:t>- PEMBAGIAN KEUNTUNGAN</a:t>
            </a:r>
          </a:p>
          <a:p>
            <a:pPr fontAlgn="base">
              <a:spcBef>
                <a:spcPct val="0"/>
              </a:spcBef>
              <a:spcAft>
                <a:spcPct val="0"/>
              </a:spcAft>
            </a:pPr>
            <a:r>
              <a:rPr lang="en-US" altLang="zh-CN" smtClean="0">
                <a:solidFill>
                  <a:srgbClr val="FFFFFF"/>
                </a:solidFill>
              </a:rPr>
              <a:t>- PENGAKUAN</a:t>
            </a:r>
          </a:p>
          <a:p>
            <a:pPr fontAlgn="base">
              <a:spcBef>
                <a:spcPct val="0"/>
              </a:spcBef>
              <a:spcAft>
                <a:spcPct val="0"/>
              </a:spcAft>
            </a:pPr>
            <a:r>
              <a:rPr lang="en-US" altLang="zh-CN" smtClean="0">
                <a:solidFill>
                  <a:srgbClr val="FFFFFF"/>
                </a:solidFill>
              </a:rPr>
              <a:t>- PROMOSI</a:t>
            </a:r>
          </a:p>
          <a:p>
            <a:pPr fontAlgn="base">
              <a:spcBef>
                <a:spcPct val="0"/>
              </a:spcBef>
              <a:spcAft>
                <a:spcPct val="0"/>
              </a:spcAft>
            </a:pPr>
            <a:r>
              <a:rPr lang="en-US" altLang="zh-CN" smtClean="0">
                <a:solidFill>
                  <a:srgbClr val="FFFFFF"/>
                </a:solidFill>
              </a:rPr>
              <a:t>- SUPERVISI</a:t>
            </a:r>
          </a:p>
          <a:p>
            <a:pPr fontAlgn="base">
              <a:spcBef>
                <a:spcPct val="0"/>
              </a:spcBef>
              <a:spcAft>
                <a:spcPct val="0"/>
              </a:spcAft>
            </a:pPr>
            <a:r>
              <a:rPr lang="en-US" altLang="zh-CN" smtClean="0">
                <a:solidFill>
                  <a:srgbClr val="FFFFFF"/>
                </a:solidFill>
              </a:rPr>
              <a:t>- PERSAHABATAN</a:t>
            </a:r>
          </a:p>
          <a:p>
            <a:pPr fontAlgn="base">
              <a:spcBef>
                <a:spcPct val="0"/>
              </a:spcBef>
              <a:spcAft>
                <a:spcPct val="0"/>
              </a:spcAft>
            </a:pPr>
            <a:r>
              <a:rPr lang="en-US" altLang="zh-CN" smtClean="0">
                <a:solidFill>
                  <a:srgbClr val="FFFFFF"/>
                </a:solidFill>
              </a:rPr>
              <a:t>- PERBEDAAN KOMPENSASI</a:t>
            </a:r>
          </a:p>
        </p:txBody>
      </p:sp>
    </p:spTree>
    <p:extLst>
      <p:ext uri="{BB962C8B-B14F-4D97-AF65-F5344CB8AC3E}">
        <p14:creationId xmlns:p14="http://schemas.microsoft.com/office/powerpoint/2010/main" val="40947220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500380" y="285750"/>
            <a:ext cx="8280400" cy="531495"/>
          </a:xfrm>
          <a:prstGeom prst="roundRect">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p:spPr>
        <p:txBody>
          <a:bodyPr vert="horz" wrap="none" lIns="91440" tIns="45720" rIns="91440" bIns="45720" numCol="1" anchor="ctr" anchorCtr="0" compatLnSpc="1"/>
          <a:lstStyle/>
          <a:p>
            <a:pPr fontAlgn="base">
              <a:spcBef>
                <a:spcPct val="0"/>
              </a:spcBef>
              <a:spcAft>
                <a:spcPct val="0"/>
              </a:spcAft>
            </a:pPr>
            <a:r>
              <a:rPr lang="en-US" altLang="zh-CN" sz="2400" smtClean="0">
                <a:solidFill>
                  <a:srgbClr val="FFFFFF"/>
                </a:solidFill>
              </a:rPr>
              <a:t>- Pengaruh imbalan terhadap perilaku dan prestasi</a:t>
            </a:r>
          </a:p>
        </p:txBody>
      </p:sp>
      <p:sp>
        <p:nvSpPr>
          <p:cNvPr id="4" name="Round Diagonal Corner Rectangle 3"/>
          <p:cNvSpPr/>
          <p:nvPr/>
        </p:nvSpPr>
        <p:spPr>
          <a:xfrm>
            <a:off x="605155" y="1494155"/>
            <a:ext cx="11108690" cy="3818255"/>
          </a:xfrm>
          <a:prstGeom prst="round2DiagRect">
            <a:avLst/>
          </a:prstGeom>
          <a:solidFill>
            <a:schemeClr val="accent2">
              <a:lumMod val="40000"/>
              <a:lumOff val="60000"/>
            </a:schemeClr>
          </a:solidFill>
          <a:ln w="9525" cap="flat" cmpd="sng" algn="ctr">
            <a:solidFill>
              <a:schemeClr val="accent1"/>
            </a:solidFill>
            <a:prstDash val="solid"/>
            <a:round/>
            <a:headEnd type="none" w="med" len="med"/>
            <a:tailEnd type="none" w="med" len="med"/>
          </a:ln>
        </p:spPr>
        <p:txBody>
          <a:bodyPr vert="horz" wrap="none" lIns="91440" tIns="45720" rIns="91440" bIns="45720" numCol="1" anchor="ctr" anchorCtr="0" compatLnSpc="1"/>
          <a:lstStyle/>
          <a:p>
            <a:pPr fontAlgn="base">
              <a:spcBef>
                <a:spcPct val="0"/>
              </a:spcBef>
              <a:spcAft>
                <a:spcPct val="0"/>
              </a:spcAft>
            </a:pPr>
            <a:r>
              <a:rPr lang="en-US" altLang="zh-CN" smtClean="0">
                <a:solidFill>
                  <a:srgbClr val="000000"/>
                </a:solidFill>
              </a:rPr>
              <a:t>Diyakini bahwa imbalan akan memotivasi prestasi , mengurangi perputaran tenaga kerja, mengurangi</a:t>
            </a:r>
          </a:p>
          <a:p>
            <a:pPr fontAlgn="base">
              <a:spcBef>
                <a:spcPct val="0"/>
              </a:spcBef>
              <a:spcAft>
                <a:spcPct val="0"/>
              </a:spcAft>
            </a:pPr>
            <a:r>
              <a:rPr lang="en-US" altLang="zh-CN" smtClean="0">
                <a:solidFill>
                  <a:srgbClr val="000000"/>
                </a:solidFill>
              </a:rPr>
              <a:t>kemangkiran , dan menarik pencari kerja yang berkualitas ke dalam organisasi. Oleh karenanya imbalan </a:t>
            </a:r>
          </a:p>
          <a:p>
            <a:pPr fontAlgn="base">
              <a:spcBef>
                <a:spcPct val="0"/>
              </a:spcBef>
              <a:spcAft>
                <a:spcPct val="0"/>
              </a:spcAft>
            </a:pPr>
            <a:r>
              <a:rPr lang="en-US" altLang="zh-CN" smtClean="0">
                <a:solidFill>
                  <a:srgbClr val="000000"/>
                </a:solidFill>
              </a:rPr>
              <a:t>dapat dipakai sebagai dorongan atau motivasi pada suatu tingkat perilaku dan prestasi, dan dorongan</a:t>
            </a:r>
          </a:p>
          <a:p>
            <a:pPr fontAlgn="base">
              <a:spcBef>
                <a:spcPct val="0"/>
              </a:spcBef>
              <a:spcAft>
                <a:spcPct val="0"/>
              </a:spcAft>
            </a:pPr>
            <a:r>
              <a:rPr lang="en-US" altLang="zh-CN" smtClean="0">
                <a:solidFill>
                  <a:srgbClr val="000000"/>
                </a:solidFill>
              </a:rPr>
              <a:t>pemilihan organisasi sebagai tempat bekerja . Sebagai tambahan imbalan juga dapat memenuhi </a:t>
            </a:r>
          </a:p>
          <a:p>
            <a:pPr fontAlgn="base">
              <a:spcBef>
                <a:spcPct val="0"/>
              </a:spcBef>
              <a:spcAft>
                <a:spcPct val="0"/>
              </a:spcAft>
            </a:pPr>
            <a:r>
              <a:rPr lang="en-US" altLang="zh-CN" smtClean="0">
                <a:solidFill>
                  <a:srgbClr val="000000"/>
                </a:solidFill>
              </a:rPr>
              <a:t>kebutuhan hubungan kerja.</a:t>
            </a:r>
          </a:p>
        </p:txBody>
      </p:sp>
    </p:spTree>
    <p:extLst>
      <p:ext uri="{BB962C8B-B14F-4D97-AF65-F5344CB8AC3E}">
        <p14:creationId xmlns:p14="http://schemas.microsoft.com/office/powerpoint/2010/main" val="66817200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a:t>Hukuman pada dasarnya merupakan pemberian hasil yang tidak diinginkan untuk mengeliminir perilaku yang tidak diinginkan. B F Skinner mengemukakan bahwa hukuman bukan merupakan cara yang efektif bagi manajer untuk mengubah perilaku.</a:t>
            </a:r>
          </a:p>
          <a:p>
            <a:r>
              <a:rPr lang="en-US" sz="2400"/>
              <a:t>Beberapa alasan yang dikemukakan mengapa hukuman tidak efektif dalam mengubah perilaku </a:t>
            </a:r>
          </a:p>
          <a:p>
            <a:r>
              <a:rPr lang="en-US" sz="2400"/>
              <a:t>1. Hukuman hanya mempengaruhi perilaku yang bersifat sementara dan tidak berlangsung lama.</a:t>
            </a:r>
          </a:p>
          <a:p>
            <a:r>
              <a:rPr lang="en-US" sz="2400"/>
              <a:t>2. Menggunakan hukuman akan diikuti dengan akibat sampingan yang berupa emosional yang merugikan.</a:t>
            </a:r>
          </a:p>
          <a:p>
            <a:r>
              <a:rPr lang="en-US" sz="2400"/>
              <a:t>3. Penerapan hukuman dalam organisasi kurang bersifat manusiawi.</a:t>
            </a:r>
          </a:p>
        </p:txBody>
      </p:sp>
      <p:sp>
        <p:nvSpPr>
          <p:cNvPr id="8" name="Rounded Rectangle 7"/>
          <p:cNvSpPr/>
          <p:nvPr/>
        </p:nvSpPr>
        <p:spPr>
          <a:xfrm>
            <a:off x="500380" y="241300"/>
            <a:ext cx="6464935" cy="531495"/>
          </a:xfrm>
          <a:prstGeom prst="roundRect">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p:spPr>
        <p:txBody>
          <a:bodyPr vert="horz" wrap="none" lIns="91440" tIns="45720" rIns="91440" bIns="45720" numCol="1" anchor="ctr" anchorCtr="0" compatLnSpc="1"/>
          <a:lstStyle/>
          <a:p>
            <a:pPr fontAlgn="base">
              <a:spcBef>
                <a:spcPct val="0"/>
              </a:spcBef>
              <a:spcAft>
                <a:spcPct val="0"/>
              </a:spcAft>
            </a:pPr>
            <a:r>
              <a:rPr lang="en-US" altLang="zh-CN" sz="2800" smtClean="0">
                <a:solidFill>
                  <a:srgbClr val="FFFFFF"/>
                </a:solidFill>
              </a:rPr>
              <a:t>- Hukuman dalam organisasi</a:t>
            </a:r>
          </a:p>
        </p:txBody>
      </p:sp>
    </p:spTree>
    <p:extLst>
      <p:ext uri="{BB962C8B-B14F-4D97-AF65-F5344CB8AC3E}">
        <p14:creationId xmlns:p14="http://schemas.microsoft.com/office/powerpoint/2010/main" val="1619934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ounded Rectangle 21"/>
          <p:cNvSpPr/>
          <p:nvPr/>
        </p:nvSpPr>
        <p:spPr bwMode="auto">
          <a:xfrm>
            <a:off x="9666514" y="4027093"/>
            <a:ext cx="1553028" cy="646331"/>
          </a:xfrm>
          <a:prstGeom prst="roundRect">
            <a:avLst/>
          </a:prstGeom>
          <a:solidFill>
            <a:schemeClr val="bg1"/>
          </a:solidFill>
          <a:ln w="9525" cap="flat" cmpd="sng" algn="ctr">
            <a:solidFill>
              <a:schemeClr val="accent1"/>
            </a:solidFill>
            <a:prstDash val="solid"/>
            <a:round/>
            <a:headEnd type="none" w="med" len="med"/>
            <a:tailEnd type="none" w="med" len="med"/>
          </a:ln>
        </p:spPr>
        <p:txBody>
          <a:bodyPr vert="horz" wrap="none" lIns="91440" tIns="45720" rIns="91440" bIns="45720" numCol="1" rtlCol="0"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id-ID"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21" name="Rounded Rectangle 20"/>
          <p:cNvSpPr/>
          <p:nvPr/>
        </p:nvSpPr>
        <p:spPr bwMode="auto">
          <a:xfrm>
            <a:off x="7366001" y="4027104"/>
            <a:ext cx="1814284" cy="702037"/>
          </a:xfrm>
          <a:prstGeom prst="roundRect">
            <a:avLst/>
          </a:prstGeom>
          <a:solidFill>
            <a:schemeClr val="bg1"/>
          </a:solidFill>
          <a:ln w="9525" cap="flat" cmpd="sng" algn="ctr">
            <a:solidFill>
              <a:schemeClr val="accent1"/>
            </a:solidFill>
            <a:prstDash val="solid"/>
            <a:round/>
            <a:headEnd type="none" w="med" len="med"/>
            <a:tailEnd type="none" w="med" len="med"/>
          </a:ln>
        </p:spPr>
        <p:txBody>
          <a:bodyPr vert="horz" wrap="none" lIns="91440" tIns="45720" rIns="91440" bIns="45720" numCol="1" rtlCol="0"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id-ID"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19" name="Rounded Rectangle 18"/>
          <p:cNvSpPr/>
          <p:nvPr/>
        </p:nvSpPr>
        <p:spPr bwMode="auto">
          <a:xfrm>
            <a:off x="4942115" y="4082810"/>
            <a:ext cx="2032000" cy="646331"/>
          </a:xfrm>
          <a:prstGeom prst="roundRect">
            <a:avLst/>
          </a:prstGeom>
          <a:solidFill>
            <a:schemeClr val="bg1"/>
          </a:solidFill>
          <a:ln w="9525" cap="flat" cmpd="sng" algn="ctr">
            <a:solidFill>
              <a:schemeClr val="accent1"/>
            </a:solidFill>
            <a:prstDash val="solid"/>
            <a:round/>
            <a:headEnd type="none" w="med" len="med"/>
            <a:tailEnd type="none" w="med" len="med"/>
          </a:ln>
        </p:spPr>
        <p:txBody>
          <a:bodyPr vert="horz" wrap="none" lIns="91440" tIns="45720" rIns="91440" bIns="45720" numCol="1" rtlCol="0"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id-ID"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18" name="Rounded Rectangle 17"/>
          <p:cNvSpPr/>
          <p:nvPr/>
        </p:nvSpPr>
        <p:spPr bwMode="auto">
          <a:xfrm>
            <a:off x="3127829" y="4104136"/>
            <a:ext cx="1553028" cy="646331"/>
          </a:xfrm>
          <a:prstGeom prst="roundRect">
            <a:avLst/>
          </a:prstGeom>
          <a:solidFill>
            <a:schemeClr val="bg1"/>
          </a:solidFill>
          <a:ln w="9525" cap="flat" cmpd="sng" algn="ctr">
            <a:solidFill>
              <a:schemeClr val="accent1"/>
            </a:solidFill>
            <a:prstDash val="solid"/>
            <a:round/>
            <a:headEnd type="none" w="med" len="med"/>
            <a:tailEnd type="none" w="med" len="med"/>
          </a:ln>
        </p:spPr>
        <p:txBody>
          <a:bodyPr vert="horz" wrap="none" lIns="91440" tIns="45720" rIns="91440" bIns="45720" numCol="1" rtlCol="0"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id-ID"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17" name="Rounded Rectangle 16"/>
          <p:cNvSpPr/>
          <p:nvPr/>
        </p:nvSpPr>
        <p:spPr bwMode="auto">
          <a:xfrm>
            <a:off x="1001486" y="4165599"/>
            <a:ext cx="1553028" cy="646331"/>
          </a:xfrm>
          <a:prstGeom prst="roundRect">
            <a:avLst/>
          </a:prstGeom>
          <a:solidFill>
            <a:schemeClr val="bg1"/>
          </a:solidFill>
          <a:ln w="9525" cap="flat" cmpd="sng" algn="ctr">
            <a:solidFill>
              <a:schemeClr val="accent1"/>
            </a:solidFill>
            <a:prstDash val="solid"/>
            <a:round/>
            <a:headEnd type="none" w="med" len="med"/>
            <a:tailEnd type="none" w="med" len="med"/>
          </a:ln>
        </p:spPr>
        <p:txBody>
          <a:bodyPr vert="horz" wrap="none" lIns="91440" tIns="45720" rIns="91440" bIns="45720" numCol="1" rtlCol="0"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id-ID"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2" name="Title 1"/>
          <p:cNvSpPr>
            <a:spLocks noGrp="1"/>
          </p:cNvSpPr>
          <p:nvPr>
            <p:ph type="title"/>
          </p:nvPr>
        </p:nvSpPr>
        <p:spPr>
          <a:xfrm>
            <a:off x="609600" y="190500"/>
            <a:ext cx="10972800" cy="810986"/>
          </a:xfrm>
        </p:spPr>
        <p:txBody>
          <a:bodyPr/>
          <a:lstStyle/>
          <a:p>
            <a:pPr marL="571500" indent="-571500">
              <a:buFont typeface="Wingdings" pitchFamily="2" charset="2"/>
              <a:buChar char="v"/>
            </a:pPr>
            <a:r>
              <a:rPr lang="id-ID" dirty="0" smtClean="0"/>
              <a:t>Pengertian Dan Proses Persepsi</a:t>
            </a:r>
            <a:endParaRPr lang="id-ID" dirty="0"/>
          </a:p>
        </p:txBody>
      </p:sp>
      <p:sp>
        <p:nvSpPr>
          <p:cNvPr id="3" name="Content Placeholder 2"/>
          <p:cNvSpPr>
            <a:spLocks noGrp="1"/>
          </p:cNvSpPr>
          <p:nvPr>
            <p:ph idx="1"/>
          </p:nvPr>
        </p:nvSpPr>
        <p:spPr/>
        <p:txBody>
          <a:bodyPr/>
          <a:lstStyle/>
          <a:p>
            <a:pPr marL="0" indent="0">
              <a:buNone/>
            </a:pPr>
            <a:endParaRPr lang="id-ID" dirty="0"/>
          </a:p>
          <a:p>
            <a:pPr marL="0" indent="0">
              <a:buNone/>
            </a:pPr>
            <a:r>
              <a:rPr lang="id-ID" dirty="0" smtClean="0"/>
              <a:t>	Persepsi adalah suatu proses memperhatikan dan menyeleksi, mengorganisasikan dan menafsirkan stimulus lingkungan.</a:t>
            </a:r>
          </a:p>
          <a:p>
            <a:pPr marL="0" indent="0">
              <a:buNone/>
            </a:pPr>
            <a:endParaRPr lang="id-ID" dirty="0"/>
          </a:p>
          <a:p>
            <a:pPr marL="0" indent="0">
              <a:buNone/>
            </a:pPr>
            <a:endParaRPr lang="id-ID" dirty="0" smtClean="0"/>
          </a:p>
          <a:p>
            <a:pPr marL="0" indent="0">
              <a:buNone/>
            </a:pPr>
            <a:r>
              <a:rPr lang="id-ID" dirty="0"/>
              <a:t>	</a:t>
            </a:r>
          </a:p>
        </p:txBody>
      </p:sp>
      <p:sp>
        <p:nvSpPr>
          <p:cNvPr id="5" name="TextBox 4"/>
          <p:cNvSpPr txBox="1"/>
          <p:nvPr/>
        </p:nvSpPr>
        <p:spPr>
          <a:xfrm>
            <a:off x="1001486" y="4165600"/>
            <a:ext cx="1553028" cy="646331"/>
          </a:xfrm>
          <a:prstGeom prst="rect">
            <a:avLst/>
          </a:prstGeom>
          <a:noFill/>
        </p:spPr>
        <p:txBody>
          <a:bodyPr wrap="square" rtlCol="0">
            <a:spAutoFit/>
          </a:bodyPr>
          <a:lstStyle/>
          <a:p>
            <a:r>
              <a:rPr lang="id-ID" dirty="0" smtClean="0"/>
              <a:t>Stimulus </a:t>
            </a:r>
          </a:p>
          <a:p>
            <a:r>
              <a:rPr lang="id-ID" dirty="0" smtClean="0"/>
              <a:t>Lingkungan</a:t>
            </a:r>
            <a:endParaRPr lang="id-ID" dirty="0"/>
          </a:p>
        </p:txBody>
      </p:sp>
      <p:sp>
        <p:nvSpPr>
          <p:cNvPr id="6" name="TextBox 5"/>
          <p:cNvSpPr txBox="1"/>
          <p:nvPr/>
        </p:nvSpPr>
        <p:spPr>
          <a:xfrm>
            <a:off x="3127829" y="4165600"/>
            <a:ext cx="1553028" cy="646331"/>
          </a:xfrm>
          <a:prstGeom prst="rect">
            <a:avLst/>
          </a:prstGeom>
          <a:noFill/>
        </p:spPr>
        <p:txBody>
          <a:bodyPr wrap="square" rtlCol="0">
            <a:spAutoFit/>
          </a:bodyPr>
          <a:lstStyle/>
          <a:p>
            <a:r>
              <a:rPr lang="id-ID" dirty="0" smtClean="0"/>
              <a:t>Perhatian dan Seleksi</a:t>
            </a:r>
            <a:endParaRPr lang="id-ID" dirty="0"/>
          </a:p>
        </p:txBody>
      </p:sp>
      <p:sp>
        <p:nvSpPr>
          <p:cNvPr id="7" name="TextBox 6"/>
          <p:cNvSpPr txBox="1"/>
          <p:nvPr/>
        </p:nvSpPr>
        <p:spPr>
          <a:xfrm>
            <a:off x="4898572" y="4165599"/>
            <a:ext cx="2271486" cy="369332"/>
          </a:xfrm>
          <a:prstGeom prst="rect">
            <a:avLst/>
          </a:prstGeom>
          <a:noFill/>
        </p:spPr>
        <p:txBody>
          <a:bodyPr wrap="square" rtlCol="0">
            <a:spAutoFit/>
          </a:bodyPr>
          <a:lstStyle/>
          <a:p>
            <a:r>
              <a:rPr lang="id-ID" dirty="0" smtClean="0"/>
              <a:t>Pengorganisasian</a:t>
            </a:r>
            <a:endParaRPr lang="id-ID" dirty="0"/>
          </a:p>
        </p:txBody>
      </p:sp>
      <p:sp>
        <p:nvSpPr>
          <p:cNvPr id="8" name="TextBox 7"/>
          <p:cNvSpPr txBox="1"/>
          <p:nvPr/>
        </p:nvSpPr>
        <p:spPr>
          <a:xfrm>
            <a:off x="7627257" y="4165599"/>
            <a:ext cx="1553028" cy="646331"/>
          </a:xfrm>
          <a:prstGeom prst="rect">
            <a:avLst/>
          </a:prstGeom>
          <a:noFill/>
        </p:spPr>
        <p:txBody>
          <a:bodyPr wrap="square" rtlCol="0">
            <a:spAutoFit/>
          </a:bodyPr>
          <a:lstStyle/>
          <a:p>
            <a:r>
              <a:rPr lang="id-ID" dirty="0" smtClean="0"/>
              <a:t>Penapsiran Stimulus</a:t>
            </a:r>
            <a:endParaRPr lang="id-ID" dirty="0"/>
          </a:p>
        </p:txBody>
      </p:sp>
      <p:sp>
        <p:nvSpPr>
          <p:cNvPr id="9" name="TextBox 8"/>
          <p:cNvSpPr txBox="1"/>
          <p:nvPr/>
        </p:nvSpPr>
        <p:spPr>
          <a:xfrm>
            <a:off x="9702801" y="4165600"/>
            <a:ext cx="1553028" cy="369332"/>
          </a:xfrm>
          <a:prstGeom prst="rect">
            <a:avLst/>
          </a:prstGeom>
          <a:noFill/>
        </p:spPr>
        <p:txBody>
          <a:bodyPr wrap="square" rtlCol="0">
            <a:spAutoFit/>
          </a:bodyPr>
          <a:lstStyle/>
          <a:p>
            <a:r>
              <a:rPr lang="id-ID" dirty="0" smtClean="0"/>
              <a:t>Persepsi</a:t>
            </a:r>
            <a:endParaRPr lang="id-ID" dirty="0"/>
          </a:p>
        </p:txBody>
      </p:sp>
      <p:cxnSp>
        <p:nvCxnSpPr>
          <p:cNvPr id="13" name="Straight Arrow Connector 12"/>
          <p:cNvCxnSpPr/>
          <p:nvPr/>
        </p:nvCxnSpPr>
        <p:spPr bwMode="auto">
          <a:xfrm flipV="1">
            <a:off x="2554514" y="4350268"/>
            <a:ext cx="391886" cy="2"/>
          </a:xfrm>
          <a:prstGeom prst="straightConnector1">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arrow"/>
          </a:ln>
        </p:spPr>
      </p:cxnSp>
      <p:cxnSp>
        <p:nvCxnSpPr>
          <p:cNvPr id="14" name="Straight Arrow Connector 13"/>
          <p:cNvCxnSpPr/>
          <p:nvPr/>
        </p:nvCxnSpPr>
        <p:spPr bwMode="auto">
          <a:xfrm flipV="1">
            <a:off x="4506686" y="4350266"/>
            <a:ext cx="391886" cy="4"/>
          </a:xfrm>
          <a:prstGeom prst="straightConnector1">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arrow"/>
          </a:ln>
        </p:spPr>
      </p:cxnSp>
      <p:cxnSp>
        <p:nvCxnSpPr>
          <p:cNvPr id="15" name="Straight Arrow Connector 14"/>
          <p:cNvCxnSpPr/>
          <p:nvPr/>
        </p:nvCxnSpPr>
        <p:spPr bwMode="auto">
          <a:xfrm flipV="1">
            <a:off x="6974115" y="4350263"/>
            <a:ext cx="391886" cy="2"/>
          </a:xfrm>
          <a:prstGeom prst="straightConnector1">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arrow"/>
          </a:ln>
        </p:spPr>
      </p:cxnSp>
      <p:cxnSp>
        <p:nvCxnSpPr>
          <p:cNvPr id="16" name="Straight Arrow Connector 15"/>
          <p:cNvCxnSpPr/>
          <p:nvPr/>
        </p:nvCxnSpPr>
        <p:spPr bwMode="auto">
          <a:xfrm flipV="1">
            <a:off x="9274628" y="4350259"/>
            <a:ext cx="391886" cy="2"/>
          </a:xfrm>
          <a:prstGeom prst="straightConnector1">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arrow"/>
          </a:ln>
        </p:spPr>
      </p:cxnSp>
    </p:spTree>
    <p:extLst>
      <p:ext uri="{BB962C8B-B14F-4D97-AF65-F5344CB8AC3E}">
        <p14:creationId xmlns:p14="http://schemas.microsoft.com/office/powerpoint/2010/main" val="362379491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0">
            <a:schemeClr val="dk1"/>
          </a:lnRef>
          <a:fillRef idx="3">
            <a:schemeClr val="dk1"/>
          </a:fillRef>
          <a:effectRef idx="3">
            <a:schemeClr val="dk1"/>
          </a:effectRef>
          <a:fontRef idx="minor">
            <a:schemeClr val="lt1"/>
          </a:fontRef>
        </p:style>
        <p:txBody>
          <a:bodyPr/>
          <a:lstStyle/>
          <a:p>
            <a:r>
              <a:rPr lang="en-US" sz="2400"/>
              <a:t>1. waktu pemberian hukuman</a:t>
            </a:r>
          </a:p>
          <a:p>
            <a:pPr marL="0" indent="0">
              <a:buNone/>
            </a:pPr>
            <a:r>
              <a:rPr lang="en-US" sz="2400"/>
              <a:t>	hukuman diberikan setelah perilaku yg tidak diinginkan dilakukan.</a:t>
            </a:r>
          </a:p>
          <a:p>
            <a:pPr marL="0" indent="0">
              <a:buNone/>
            </a:pPr>
            <a:r>
              <a:rPr lang="en-US" sz="2400"/>
              <a:t>   2. Intensitas hukuman</a:t>
            </a:r>
          </a:p>
          <a:p>
            <a:pPr marL="0" indent="0">
              <a:buNone/>
            </a:pPr>
            <a:r>
              <a:rPr lang="en-US" sz="2400"/>
              <a:t>	hukuman akan mencapai tingkat efektivitas yg lebih besar , jika intensitas hukuman tersebut cukup kuat</a:t>
            </a:r>
          </a:p>
          <a:p>
            <a:pPr marL="0" indent="0">
              <a:buNone/>
            </a:pPr>
            <a:r>
              <a:rPr lang="en-US" sz="2400"/>
              <a:t>   3. Konsistensi hukuman</a:t>
            </a:r>
          </a:p>
          <a:p>
            <a:pPr marL="0" indent="0">
              <a:buNone/>
            </a:pPr>
            <a:r>
              <a:rPr lang="en-US" sz="2400"/>
              <a:t>	hukuman harus dilakukan secara konsisten terhadap setiap perilaku yang tidak diinginkan terjadi.</a:t>
            </a:r>
          </a:p>
          <a:p>
            <a:pPr marL="0" indent="0">
              <a:buNone/>
            </a:pPr>
            <a:r>
              <a:rPr lang="en-US" sz="2400"/>
              <a:t>   4. Kejelasan alesan</a:t>
            </a:r>
          </a:p>
          <a:p>
            <a:pPr marL="0" indent="0">
              <a:buNone/>
            </a:pPr>
            <a:r>
              <a:rPr lang="en-US" sz="2400"/>
              <a:t>	Orang yang dihukum harus mengetahui dengan jelas mengapa mereka dihukum.</a:t>
            </a:r>
          </a:p>
        </p:txBody>
      </p:sp>
    </p:spTree>
    <p:extLst>
      <p:ext uri="{BB962C8B-B14F-4D97-AF65-F5344CB8AC3E}">
        <p14:creationId xmlns:p14="http://schemas.microsoft.com/office/powerpoint/2010/main" val="16530286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32318" y="866775"/>
            <a:ext cx="8336280" cy="3432810"/>
          </a:xfrm>
          <a:prstGeom prst="rect">
            <a:avLst/>
          </a:prstGeom>
          <a:noFill/>
          <a:ln>
            <a:noFill/>
          </a:ln>
        </p:spPr>
        <p:txBody>
          <a:bodyPr wrap="none" rtlCol="0" anchor="t">
            <a:spAutoFit/>
          </a:bodyPr>
          <a:lstStyle/>
          <a:p>
            <a:pPr algn="ctr"/>
            <a:r>
              <a:rPr lang="en-US" altLang="zh-CN" sz="5400" b="1" dirty="0">
                <a:solidFill>
                  <a:srgbClr val="FFFF00"/>
                </a:solidFill>
                <a:effectLst>
                  <a:glow rad="139700">
                    <a:srgbClr val="2D8AE7">
                      <a:satMod val="175000"/>
                      <a:alpha val="40000"/>
                    </a:srgbClr>
                  </a:glow>
                  <a:outerShdw blurRad="38100" dist="19050" dir="2700000" algn="tl" rotWithShape="0">
                    <a:srgbClr val="000000">
                      <a:alpha val="40000"/>
                    </a:srgbClr>
                  </a:outerShdw>
                </a:effectLst>
                <a:latin typeface="Lemon/Milk" panose="020B0603050302020204" charset="0"/>
              </a:rPr>
              <a:t>BAB 10</a:t>
            </a:r>
          </a:p>
          <a:p>
            <a:pPr algn="ctr"/>
            <a:r>
              <a:rPr lang="en-US" altLang="zh-CN" sz="5400" b="1" dirty="0">
                <a:solidFill>
                  <a:srgbClr val="FFFF00"/>
                </a:solidFill>
                <a:effectLst>
                  <a:glow rad="139700">
                    <a:srgbClr val="2D8AE7">
                      <a:satMod val="175000"/>
                      <a:alpha val="40000"/>
                    </a:srgbClr>
                  </a:glow>
                  <a:outerShdw blurRad="38100" dist="19050" dir="2700000" algn="tl" rotWithShape="0">
                    <a:srgbClr val="000000">
                      <a:alpha val="40000"/>
                    </a:srgbClr>
                  </a:outerShdw>
                </a:effectLst>
                <a:latin typeface="Lemon/Milk" panose="020B0603050302020204" charset="0"/>
              </a:rPr>
              <a:t>STRUKTUR ORGANISASI ,</a:t>
            </a:r>
          </a:p>
          <a:p>
            <a:pPr algn="ctr"/>
            <a:r>
              <a:rPr lang="en-US" altLang="zh-CN" sz="5400" b="1" dirty="0">
                <a:solidFill>
                  <a:srgbClr val="FFFF00"/>
                </a:solidFill>
                <a:effectLst>
                  <a:glow rad="139700">
                    <a:srgbClr val="2D8AE7">
                      <a:satMod val="175000"/>
                      <a:alpha val="40000"/>
                    </a:srgbClr>
                  </a:glow>
                  <a:outerShdw blurRad="38100" dist="19050" dir="2700000" algn="tl" rotWithShape="0">
                    <a:srgbClr val="000000">
                      <a:alpha val="40000"/>
                    </a:srgbClr>
                  </a:outerShdw>
                </a:effectLst>
                <a:latin typeface="Lemon/Milk" panose="020B0603050302020204" charset="0"/>
              </a:rPr>
              <a:t>DESAIN ORGANISASI </a:t>
            </a:r>
          </a:p>
          <a:p>
            <a:pPr algn="ctr"/>
            <a:r>
              <a:rPr lang="en-US" altLang="zh-CN" sz="5400" b="1" dirty="0">
                <a:solidFill>
                  <a:srgbClr val="FFFF00"/>
                </a:solidFill>
                <a:effectLst>
                  <a:glow rad="139700">
                    <a:srgbClr val="2D8AE7">
                      <a:satMod val="175000"/>
                      <a:alpha val="40000"/>
                    </a:srgbClr>
                  </a:glow>
                  <a:outerShdw blurRad="38100" dist="19050" dir="2700000" algn="tl" rotWithShape="0">
                    <a:srgbClr val="000000">
                      <a:alpha val="40000"/>
                    </a:srgbClr>
                  </a:outerShdw>
                </a:effectLst>
                <a:latin typeface="Lemon/Milk" panose="020B0603050302020204" charset="0"/>
              </a:rPr>
              <a:t>DAN DESAIN PEKERJAAN</a:t>
            </a:r>
          </a:p>
        </p:txBody>
      </p:sp>
    </p:spTree>
    <p:extLst>
      <p:ext uri="{BB962C8B-B14F-4D97-AF65-F5344CB8AC3E}">
        <p14:creationId xmlns:p14="http://schemas.microsoft.com/office/powerpoint/2010/main" val="387964036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i="1"/>
              <a:t>PENGERTIAN STRUKTUR &amp; DESAIN ORGANISASI</a:t>
            </a:r>
          </a:p>
        </p:txBody>
      </p:sp>
      <p:sp>
        <p:nvSpPr>
          <p:cNvPr id="3" name="Content Placeholder 2"/>
          <p:cNvSpPr>
            <a:spLocks noGrp="1"/>
          </p:cNvSpPr>
          <p:nvPr>
            <p:ph idx="1"/>
          </p:nvPr>
        </p:nvSpPr>
        <p:spPr>
          <a:xfrm>
            <a:off x="609600" y="773430"/>
            <a:ext cx="10972800" cy="1938020"/>
          </a:xfrm>
        </p:spPr>
        <p:style>
          <a:lnRef idx="0">
            <a:schemeClr val="dk1"/>
          </a:lnRef>
          <a:fillRef idx="3">
            <a:schemeClr val="dk1"/>
          </a:fillRef>
          <a:effectRef idx="3">
            <a:schemeClr val="dk1"/>
          </a:effectRef>
          <a:fontRef idx="minor">
            <a:schemeClr val="lt1"/>
          </a:fontRef>
        </p:style>
        <p:txBody>
          <a:bodyPr/>
          <a:lstStyle/>
          <a:p>
            <a:r>
              <a:rPr lang="en-US" sz="2800"/>
              <a:t>Struktur organisasi berkaitan dengan hubungan yang relatif tetap diantara berbagai tugas yang ada dalam organisasi. Proses untuk menciptakan struktur tsb dan pengambilan keputusan tentang alternatif struktur disebut desain organisasi.</a:t>
            </a:r>
          </a:p>
        </p:txBody>
      </p:sp>
      <p:sp>
        <p:nvSpPr>
          <p:cNvPr id="4" name="Content Placeholder 2"/>
          <p:cNvSpPr>
            <a:spLocks noGrp="1"/>
          </p:cNvSpPr>
          <p:nvPr/>
        </p:nvSpPr>
        <p:spPr>
          <a:xfrm>
            <a:off x="609600" y="3608070"/>
            <a:ext cx="10972800" cy="2677795"/>
          </a:xfrm>
          <a:prstGeom prst="rect">
            <a:avLst/>
          </a:prstGeom>
        </p:spPr>
        <p:style>
          <a:lnRef idx="0">
            <a:schemeClr val="dk1"/>
          </a:lnRef>
          <a:fillRef idx="3">
            <a:schemeClr val="dk1"/>
          </a:fillRef>
          <a:effectRef idx="3">
            <a:schemeClr val="dk1"/>
          </a:effectRef>
          <a:fontRef idx="minor">
            <a:schemeClr val="lt1"/>
          </a:fontRef>
        </p:style>
        <p:txBody>
          <a:bodyPr/>
          <a:lstStyle>
            <a:lvl1pPr marL="342900" indent="-342900" algn="l" rtl="0" fontAlgn="base">
              <a:spcBef>
                <a:spcPct val="20000"/>
              </a:spcBef>
              <a:spcAft>
                <a:spcPct val="0"/>
              </a:spcAft>
              <a:buChar char="•"/>
              <a:defRPr sz="3200" kern="1200">
                <a:solidFill>
                  <a:schemeClr val="lt1"/>
                </a:solidFill>
                <a:latin typeface="+mn-lt"/>
                <a:ea typeface="+mn-ea"/>
                <a:cs typeface="+mn-cs"/>
              </a:defRPr>
            </a:lvl1pPr>
            <a:lvl2pPr marL="742950" indent="-285750" algn="l" rtl="0" fontAlgn="base">
              <a:spcBef>
                <a:spcPct val="20000"/>
              </a:spcBef>
              <a:spcAft>
                <a:spcPct val="0"/>
              </a:spcAft>
              <a:buChar char="–"/>
              <a:defRPr sz="2800" kern="1200">
                <a:solidFill>
                  <a:schemeClr val="lt1"/>
                </a:solidFill>
                <a:latin typeface="+mn-lt"/>
                <a:ea typeface="+mn-ea"/>
                <a:cs typeface="+mn-cs"/>
              </a:defRPr>
            </a:lvl2pPr>
            <a:lvl3pPr marL="1143000" indent="-228600" algn="l" rtl="0" fontAlgn="base">
              <a:spcBef>
                <a:spcPct val="20000"/>
              </a:spcBef>
              <a:spcAft>
                <a:spcPct val="0"/>
              </a:spcAft>
              <a:buChar char="•"/>
              <a:defRPr sz="2400" kern="1200">
                <a:solidFill>
                  <a:schemeClr val="lt1"/>
                </a:solidFill>
                <a:latin typeface="+mn-lt"/>
                <a:ea typeface="+mn-ea"/>
                <a:cs typeface="+mn-cs"/>
              </a:defRPr>
            </a:lvl3pPr>
            <a:lvl4pPr marL="1600200" indent="-228600" algn="l" rtl="0" fontAlgn="base">
              <a:spcBef>
                <a:spcPct val="20000"/>
              </a:spcBef>
              <a:spcAft>
                <a:spcPct val="0"/>
              </a:spcAft>
              <a:buChar char="–"/>
              <a:defRPr sz="2000" kern="1200">
                <a:solidFill>
                  <a:schemeClr val="lt1"/>
                </a:solidFill>
                <a:latin typeface="+mn-lt"/>
                <a:ea typeface="+mn-ea"/>
                <a:cs typeface="+mn-cs"/>
              </a:defRPr>
            </a:lvl4pPr>
            <a:lvl5pPr marL="2057400" indent="-228600" algn="l" rtl="0" fontAlgn="base">
              <a:spcBef>
                <a:spcPct val="20000"/>
              </a:spcBef>
              <a:spcAft>
                <a:spcPct val="0"/>
              </a:spcAft>
              <a:buChar char="»"/>
              <a:defRPr sz="20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r>
              <a:rPr lang="en-US" sz="2400">
                <a:solidFill>
                  <a:srgbClr val="FFFFFF"/>
                </a:solidFill>
              </a:rPr>
              <a:t>Pembagian tugas berkaitan dengan proses membagi tugas kedalam suatu unit-unit tugas yg secara berturut-turut lebih kecil. Isu utama dari pembagian kerja adalah sejauh mana tugas tugas seharusnya dispeliasasikan. Keputusan tentang tingkat spesialisasi yg tepat adalah keputusan desain yang penting karena mempunyai dampak besar terhadap efektivitas organisasi.</a:t>
            </a:r>
          </a:p>
        </p:txBody>
      </p:sp>
      <p:sp>
        <p:nvSpPr>
          <p:cNvPr id="5" name="Title 1"/>
          <p:cNvSpPr>
            <a:spLocks noGrp="1"/>
          </p:cNvSpPr>
          <p:nvPr/>
        </p:nvSpPr>
        <p:spPr>
          <a:xfrm>
            <a:off x="609600" y="3024505"/>
            <a:ext cx="10972800" cy="582613"/>
          </a:xfrm>
          <a:prstGeom prst="rect">
            <a:avLst/>
          </a:prstGeom>
          <a:noFill/>
          <a:ln w="9525">
            <a:noFill/>
          </a:ln>
        </p:spPr>
        <p:txBody>
          <a:bodyPr anchor="ctr"/>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r>
              <a:rPr lang="en-US" sz="2800" b="1" i="1">
                <a:solidFill>
                  <a:srgbClr val="000000"/>
                </a:solidFill>
              </a:rPr>
              <a:t>PEMBAGIAN TUGAS</a:t>
            </a:r>
          </a:p>
        </p:txBody>
      </p:sp>
    </p:spTree>
    <p:extLst>
      <p:ext uri="{BB962C8B-B14F-4D97-AF65-F5344CB8AC3E}">
        <p14:creationId xmlns:p14="http://schemas.microsoft.com/office/powerpoint/2010/main" val="1419889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pPr algn="ctr"/>
            <a:r>
              <a:rPr lang="en-US" sz="2800" b="1" i="1"/>
              <a:t>DEPARTEMENTALISASI</a:t>
            </a:r>
          </a:p>
        </p:txBody>
      </p:sp>
      <p:sp>
        <p:nvSpPr>
          <p:cNvPr id="5" name="Title 1"/>
          <p:cNvSpPr>
            <a:spLocks noGrp="1"/>
          </p:cNvSpPr>
          <p:nvPr/>
        </p:nvSpPr>
        <p:spPr>
          <a:xfrm>
            <a:off x="337820" y="773430"/>
            <a:ext cx="10972800" cy="582613"/>
          </a:xfrm>
          <a:prstGeom prst="rect">
            <a:avLst/>
          </a:prstGeom>
          <a:noFill/>
          <a:ln w="9525">
            <a:noFill/>
          </a:ln>
        </p:spPr>
        <p:txBody>
          <a:bodyPr anchor="ctr"/>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pPr algn="ctr"/>
            <a:r>
              <a:rPr lang="en-US" sz="2000" b="1">
                <a:solidFill>
                  <a:srgbClr val="000000"/>
                </a:solidFill>
              </a:rPr>
              <a:t>DEPARTEMENTALISASI FUNGSIONAL</a:t>
            </a:r>
          </a:p>
        </p:txBody>
      </p:sp>
      <p:sp>
        <p:nvSpPr>
          <p:cNvPr id="7" name="Title 1"/>
          <p:cNvSpPr>
            <a:spLocks noGrp="1"/>
          </p:cNvSpPr>
          <p:nvPr/>
        </p:nvSpPr>
        <p:spPr>
          <a:xfrm>
            <a:off x="337820" y="1356360"/>
            <a:ext cx="10972800" cy="582613"/>
          </a:xfrm>
          <a:prstGeom prst="rect">
            <a:avLst/>
          </a:prstGeom>
          <a:noFill/>
          <a:ln w="9525">
            <a:noFill/>
          </a:ln>
        </p:spPr>
        <p:txBody>
          <a:bodyPr anchor="ctr"/>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pPr algn="ctr"/>
            <a:r>
              <a:rPr lang="en-US" sz="2000" b="1">
                <a:solidFill>
                  <a:srgbClr val="000000"/>
                </a:solidFill>
              </a:rPr>
              <a:t>DEPARTEMENTALISASI ATAS DASAR PRODUK</a:t>
            </a:r>
          </a:p>
        </p:txBody>
      </p:sp>
      <p:sp>
        <p:nvSpPr>
          <p:cNvPr id="8" name="Title 1"/>
          <p:cNvSpPr>
            <a:spLocks noGrp="1"/>
          </p:cNvSpPr>
          <p:nvPr/>
        </p:nvSpPr>
        <p:spPr>
          <a:xfrm>
            <a:off x="337820" y="1939290"/>
            <a:ext cx="10972800" cy="582613"/>
          </a:xfrm>
          <a:prstGeom prst="rect">
            <a:avLst/>
          </a:prstGeom>
          <a:noFill/>
          <a:ln w="9525">
            <a:noFill/>
          </a:ln>
        </p:spPr>
        <p:txBody>
          <a:bodyPr anchor="ctr"/>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pPr algn="ctr"/>
            <a:r>
              <a:rPr lang="en-US" sz="2000" b="1">
                <a:solidFill>
                  <a:srgbClr val="000000"/>
                </a:solidFill>
              </a:rPr>
              <a:t>DEPARTEMENTALISASI ATAS DASAR WILAYAH</a:t>
            </a:r>
          </a:p>
        </p:txBody>
      </p:sp>
      <p:sp>
        <p:nvSpPr>
          <p:cNvPr id="9" name="Title 1"/>
          <p:cNvSpPr>
            <a:spLocks noGrp="1"/>
          </p:cNvSpPr>
          <p:nvPr/>
        </p:nvSpPr>
        <p:spPr>
          <a:xfrm>
            <a:off x="337820" y="2522220"/>
            <a:ext cx="10972800" cy="582613"/>
          </a:xfrm>
          <a:prstGeom prst="rect">
            <a:avLst/>
          </a:prstGeom>
          <a:noFill/>
          <a:ln w="9525">
            <a:noFill/>
          </a:ln>
        </p:spPr>
        <p:txBody>
          <a:bodyPr anchor="ctr"/>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pPr algn="ctr"/>
            <a:r>
              <a:rPr lang="en-US" sz="2000" b="1">
                <a:solidFill>
                  <a:srgbClr val="000000"/>
                </a:solidFill>
              </a:rPr>
              <a:t>DEPARTEMENTALISASI ATAS DASAR PELANGGAN</a:t>
            </a:r>
          </a:p>
        </p:txBody>
      </p:sp>
      <p:sp>
        <p:nvSpPr>
          <p:cNvPr id="10" name="Title 1"/>
          <p:cNvSpPr>
            <a:spLocks noGrp="1"/>
          </p:cNvSpPr>
          <p:nvPr/>
        </p:nvSpPr>
        <p:spPr>
          <a:xfrm>
            <a:off x="337820" y="3525520"/>
            <a:ext cx="10972800" cy="582613"/>
          </a:xfrm>
          <a:prstGeom prst="rect">
            <a:avLst/>
          </a:prstGeom>
        </p:spPr>
        <p:style>
          <a:lnRef idx="2">
            <a:schemeClr val="accent4"/>
          </a:lnRef>
          <a:fillRef idx="1">
            <a:schemeClr val="lt1"/>
          </a:fillRef>
          <a:effectRef idx="0">
            <a:schemeClr val="accent4"/>
          </a:effectRef>
          <a:fontRef idx="minor">
            <a:schemeClr val="dk1"/>
          </a:fontRef>
        </p:style>
        <p:txBody>
          <a:bodyPr anchor="ctr"/>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pPr algn="ctr"/>
            <a:r>
              <a:rPr lang="en-US" sz="3200" b="1" i="1">
                <a:solidFill>
                  <a:srgbClr val="000000"/>
                </a:solidFill>
              </a:rPr>
              <a:t>RENTANG KENDALI</a:t>
            </a:r>
          </a:p>
        </p:txBody>
      </p:sp>
      <p:sp>
        <p:nvSpPr>
          <p:cNvPr id="12" name="Title 1"/>
          <p:cNvSpPr>
            <a:spLocks noGrp="1"/>
          </p:cNvSpPr>
          <p:nvPr/>
        </p:nvSpPr>
        <p:spPr>
          <a:xfrm>
            <a:off x="337820" y="4108450"/>
            <a:ext cx="10972800" cy="582613"/>
          </a:xfrm>
          <a:prstGeom prst="rect">
            <a:avLst/>
          </a:prstGeom>
          <a:noFill/>
          <a:ln w="9525">
            <a:noFill/>
          </a:ln>
        </p:spPr>
        <p:txBody>
          <a:bodyPr anchor="ctr"/>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pPr algn="ctr"/>
            <a:r>
              <a:rPr lang="en-US" sz="2000" b="1">
                <a:solidFill>
                  <a:srgbClr val="000000"/>
                </a:solidFill>
              </a:rPr>
              <a:t>SIFAT TUGAS</a:t>
            </a:r>
          </a:p>
        </p:txBody>
      </p:sp>
      <p:sp>
        <p:nvSpPr>
          <p:cNvPr id="13" name="Title 1"/>
          <p:cNvSpPr>
            <a:spLocks noGrp="1"/>
          </p:cNvSpPr>
          <p:nvPr/>
        </p:nvSpPr>
        <p:spPr>
          <a:xfrm>
            <a:off x="337820" y="4555490"/>
            <a:ext cx="10972800" cy="582613"/>
          </a:xfrm>
          <a:prstGeom prst="rect">
            <a:avLst/>
          </a:prstGeom>
          <a:noFill/>
          <a:ln w="9525">
            <a:noFill/>
          </a:ln>
        </p:spPr>
        <p:txBody>
          <a:bodyPr anchor="ctr"/>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pPr algn="ctr"/>
            <a:r>
              <a:rPr lang="en-US" sz="2000" b="1">
                <a:solidFill>
                  <a:srgbClr val="000000"/>
                </a:solidFill>
              </a:rPr>
              <a:t>KEMAMPUAN BAWAHAN</a:t>
            </a:r>
          </a:p>
        </p:txBody>
      </p:sp>
      <p:sp>
        <p:nvSpPr>
          <p:cNvPr id="14" name="Title 1"/>
          <p:cNvSpPr>
            <a:spLocks noGrp="1"/>
          </p:cNvSpPr>
          <p:nvPr/>
        </p:nvSpPr>
        <p:spPr>
          <a:xfrm>
            <a:off x="337820" y="4929505"/>
            <a:ext cx="10972800" cy="582613"/>
          </a:xfrm>
          <a:prstGeom prst="rect">
            <a:avLst/>
          </a:prstGeom>
          <a:noFill/>
          <a:ln w="9525">
            <a:noFill/>
          </a:ln>
        </p:spPr>
        <p:txBody>
          <a:bodyPr anchor="ctr"/>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pPr algn="ctr"/>
            <a:r>
              <a:rPr lang="en-US" sz="2000" b="1">
                <a:solidFill>
                  <a:srgbClr val="000000"/>
                </a:solidFill>
              </a:rPr>
              <a:t>KONTAK DAN KORDINASI</a:t>
            </a:r>
          </a:p>
        </p:txBody>
      </p:sp>
    </p:spTree>
    <p:extLst>
      <p:ext uri="{BB962C8B-B14F-4D97-AF65-F5344CB8AC3E}">
        <p14:creationId xmlns:p14="http://schemas.microsoft.com/office/powerpoint/2010/main" val="145659959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pPr algn="ctr"/>
            <a:r>
              <a:rPr lang="en-US" sz="2800" b="1" i="1"/>
              <a:t>DELEGASI WEWENANG</a:t>
            </a:r>
          </a:p>
        </p:txBody>
      </p:sp>
      <p:sp>
        <p:nvSpPr>
          <p:cNvPr id="10" name="Title 1"/>
          <p:cNvSpPr>
            <a:spLocks noGrp="1"/>
          </p:cNvSpPr>
          <p:nvPr/>
        </p:nvSpPr>
        <p:spPr>
          <a:xfrm>
            <a:off x="609600" y="1264285"/>
            <a:ext cx="10972800" cy="582613"/>
          </a:xfrm>
          <a:prstGeom prst="rect">
            <a:avLst/>
          </a:prstGeom>
        </p:spPr>
        <p:style>
          <a:lnRef idx="2">
            <a:schemeClr val="accent4"/>
          </a:lnRef>
          <a:fillRef idx="1">
            <a:schemeClr val="lt1"/>
          </a:fillRef>
          <a:effectRef idx="0">
            <a:schemeClr val="accent4"/>
          </a:effectRef>
          <a:fontRef idx="minor">
            <a:schemeClr val="dk1"/>
          </a:fontRef>
        </p:style>
        <p:txBody>
          <a:bodyPr anchor="ctr"/>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pPr algn="ctr"/>
            <a:r>
              <a:rPr lang="en-US" sz="3200" b="1" i="1">
                <a:solidFill>
                  <a:srgbClr val="000000"/>
                </a:solidFill>
              </a:rPr>
              <a:t>MEKANISME KOORDINASI</a:t>
            </a:r>
          </a:p>
        </p:txBody>
      </p:sp>
      <p:sp>
        <p:nvSpPr>
          <p:cNvPr id="12" name="Title 1"/>
          <p:cNvSpPr>
            <a:spLocks noGrp="1"/>
          </p:cNvSpPr>
          <p:nvPr/>
        </p:nvSpPr>
        <p:spPr>
          <a:xfrm>
            <a:off x="609600" y="1847215"/>
            <a:ext cx="10972800" cy="582613"/>
          </a:xfrm>
          <a:prstGeom prst="rect">
            <a:avLst/>
          </a:prstGeom>
          <a:noFill/>
          <a:ln w="9525">
            <a:noFill/>
          </a:ln>
        </p:spPr>
        <p:txBody>
          <a:bodyPr anchor="ctr"/>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pPr algn="ctr"/>
            <a:r>
              <a:rPr lang="en-US" sz="2000" b="1">
                <a:solidFill>
                  <a:srgbClr val="000000"/>
                </a:solidFill>
              </a:rPr>
              <a:t>STANDARISASI PROSES KERJA</a:t>
            </a:r>
          </a:p>
        </p:txBody>
      </p:sp>
      <p:sp>
        <p:nvSpPr>
          <p:cNvPr id="13" name="Title 1"/>
          <p:cNvSpPr>
            <a:spLocks noGrp="1"/>
          </p:cNvSpPr>
          <p:nvPr/>
        </p:nvSpPr>
        <p:spPr>
          <a:xfrm>
            <a:off x="609600" y="2244725"/>
            <a:ext cx="10972800" cy="582613"/>
          </a:xfrm>
          <a:prstGeom prst="rect">
            <a:avLst/>
          </a:prstGeom>
          <a:noFill/>
          <a:ln w="9525">
            <a:noFill/>
          </a:ln>
        </p:spPr>
        <p:txBody>
          <a:bodyPr anchor="ctr"/>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pPr algn="ctr"/>
            <a:r>
              <a:rPr lang="en-US" sz="2000" b="1">
                <a:solidFill>
                  <a:srgbClr val="000000"/>
                </a:solidFill>
              </a:rPr>
              <a:t>STANDARISASI HASIL</a:t>
            </a:r>
          </a:p>
        </p:txBody>
      </p:sp>
      <p:sp>
        <p:nvSpPr>
          <p:cNvPr id="14" name="Title 1"/>
          <p:cNvSpPr>
            <a:spLocks noGrp="1"/>
          </p:cNvSpPr>
          <p:nvPr/>
        </p:nvSpPr>
        <p:spPr>
          <a:xfrm>
            <a:off x="609600" y="2656205"/>
            <a:ext cx="10972800" cy="582613"/>
          </a:xfrm>
          <a:prstGeom prst="rect">
            <a:avLst/>
          </a:prstGeom>
          <a:noFill/>
          <a:ln w="9525">
            <a:noFill/>
          </a:ln>
        </p:spPr>
        <p:txBody>
          <a:bodyPr anchor="ctr"/>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pPr algn="ctr"/>
            <a:r>
              <a:rPr lang="en-US" sz="2000" b="1">
                <a:solidFill>
                  <a:srgbClr val="000000"/>
                </a:solidFill>
              </a:rPr>
              <a:t>STANDARISASI KEAHLIAN</a:t>
            </a:r>
          </a:p>
        </p:txBody>
      </p:sp>
      <p:sp>
        <p:nvSpPr>
          <p:cNvPr id="3" name="Title 1"/>
          <p:cNvSpPr>
            <a:spLocks noGrp="1"/>
          </p:cNvSpPr>
          <p:nvPr/>
        </p:nvSpPr>
        <p:spPr>
          <a:xfrm>
            <a:off x="609600" y="3405505"/>
            <a:ext cx="10972800" cy="582613"/>
          </a:xfrm>
          <a:prstGeom prst="rect">
            <a:avLst/>
          </a:prstGeom>
        </p:spPr>
        <p:style>
          <a:lnRef idx="2">
            <a:schemeClr val="accent4"/>
          </a:lnRef>
          <a:fillRef idx="1">
            <a:schemeClr val="lt1"/>
          </a:fillRef>
          <a:effectRef idx="0">
            <a:schemeClr val="accent4"/>
          </a:effectRef>
          <a:fontRef idx="minor">
            <a:schemeClr val="dk1"/>
          </a:fontRef>
        </p:style>
        <p:txBody>
          <a:bodyPr anchor="ctr"/>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pPr algn="ctr"/>
            <a:r>
              <a:rPr lang="en-US" sz="3200" b="1" i="1">
                <a:solidFill>
                  <a:srgbClr val="000000"/>
                </a:solidFill>
              </a:rPr>
              <a:t>TEORI DESAIN ORGANISASI</a:t>
            </a:r>
          </a:p>
        </p:txBody>
      </p:sp>
      <p:sp>
        <p:nvSpPr>
          <p:cNvPr id="4" name="Title 1"/>
          <p:cNvSpPr>
            <a:spLocks noGrp="1"/>
          </p:cNvSpPr>
          <p:nvPr/>
        </p:nvSpPr>
        <p:spPr>
          <a:xfrm>
            <a:off x="609600" y="4311015"/>
            <a:ext cx="10972800" cy="582613"/>
          </a:xfrm>
          <a:prstGeom prst="rect">
            <a:avLst/>
          </a:prstGeom>
        </p:spPr>
        <p:style>
          <a:lnRef idx="2">
            <a:schemeClr val="accent4"/>
          </a:lnRef>
          <a:fillRef idx="1">
            <a:schemeClr val="lt1"/>
          </a:fillRef>
          <a:effectRef idx="0">
            <a:schemeClr val="accent4"/>
          </a:effectRef>
          <a:fontRef idx="minor">
            <a:schemeClr val="dk1"/>
          </a:fontRef>
        </p:style>
        <p:txBody>
          <a:bodyPr anchor="ctr"/>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pPr algn="ctr"/>
            <a:r>
              <a:rPr lang="en-US" sz="3200" b="1" i="1">
                <a:solidFill>
                  <a:srgbClr val="000000"/>
                </a:solidFill>
              </a:rPr>
              <a:t>STRUKTUR ORGANISASI BIROKRATIK</a:t>
            </a:r>
          </a:p>
        </p:txBody>
      </p:sp>
      <p:sp>
        <p:nvSpPr>
          <p:cNvPr id="6" name="Title 1"/>
          <p:cNvSpPr>
            <a:spLocks noGrp="1"/>
          </p:cNvSpPr>
          <p:nvPr/>
        </p:nvSpPr>
        <p:spPr>
          <a:xfrm>
            <a:off x="609600" y="5051425"/>
            <a:ext cx="4696460" cy="582930"/>
          </a:xfrm>
          <a:prstGeom prst="rect">
            <a:avLst/>
          </a:prstGeom>
          <a:noFill/>
          <a:ln w="9525">
            <a:noFill/>
          </a:ln>
        </p:spPr>
        <p:txBody>
          <a:bodyPr anchor="ctr"/>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pPr algn="ctr"/>
            <a:r>
              <a:rPr lang="en-US" sz="2000" b="1">
                <a:solidFill>
                  <a:srgbClr val="000000"/>
                </a:solidFill>
              </a:rPr>
              <a:t>PEMBAGIAN KERJA ATAS DASAR SPESIALISASI FUNGSIONAL</a:t>
            </a:r>
          </a:p>
        </p:txBody>
      </p:sp>
      <p:sp>
        <p:nvSpPr>
          <p:cNvPr id="11" name="Title 1"/>
          <p:cNvSpPr>
            <a:spLocks noGrp="1"/>
          </p:cNvSpPr>
          <p:nvPr/>
        </p:nvSpPr>
        <p:spPr>
          <a:xfrm>
            <a:off x="609600" y="5771515"/>
            <a:ext cx="4696460" cy="582930"/>
          </a:xfrm>
          <a:prstGeom prst="rect">
            <a:avLst/>
          </a:prstGeom>
          <a:noFill/>
          <a:ln w="9525">
            <a:noFill/>
          </a:ln>
        </p:spPr>
        <p:txBody>
          <a:bodyPr anchor="ctr"/>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pPr algn="ctr"/>
            <a:r>
              <a:rPr lang="en-US" sz="2000" b="1">
                <a:solidFill>
                  <a:srgbClr val="000000"/>
                </a:solidFill>
              </a:rPr>
              <a:t>PENENTUAN HIRARKI WEWENANG DENGAN BAIK</a:t>
            </a:r>
          </a:p>
        </p:txBody>
      </p:sp>
      <p:sp>
        <p:nvSpPr>
          <p:cNvPr id="15" name="Title 1"/>
          <p:cNvSpPr>
            <a:spLocks noGrp="1"/>
          </p:cNvSpPr>
          <p:nvPr/>
        </p:nvSpPr>
        <p:spPr>
          <a:xfrm>
            <a:off x="6519545" y="5051425"/>
            <a:ext cx="4696460" cy="582930"/>
          </a:xfrm>
          <a:prstGeom prst="rect">
            <a:avLst/>
          </a:prstGeom>
          <a:noFill/>
          <a:ln w="9525">
            <a:noFill/>
          </a:ln>
        </p:spPr>
        <p:txBody>
          <a:bodyPr anchor="ctr"/>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pPr algn="ctr"/>
            <a:r>
              <a:rPr lang="en-US" sz="2000" b="1">
                <a:solidFill>
                  <a:srgbClr val="000000"/>
                </a:solidFill>
              </a:rPr>
              <a:t>SISTEM ATURAN MENGATUR HAK DAN KEWAJIBAN PEKERJA</a:t>
            </a:r>
          </a:p>
        </p:txBody>
      </p:sp>
      <p:sp>
        <p:nvSpPr>
          <p:cNvPr id="16" name="Title 1"/>
          <p:cNvSpPr>
            <a:spLocks noGrp="1"/>
          </p:cNvSpPr>
          <p:nvPr/>
        </p:nvSpPr>
        <p:spPr>
          <a:xfrm>
            <a:off x="-159385" y="6354445"/>
            <a:ext cx="6412230" cy="582930"/>
          </a:xfrm>
          <a:prstGeom prst="rect">
            <a:avLst/>
          </a:prstGeom>
          <a:noFill/>
          <a:ln w="9525">
            <a:noFill/>
          </a:ln>
        </p:spPr>
        <p:txBody>
          <a:bodyPr anchor="ctr"/>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pPr algn="ctr"/>
            <a:r>
              <a:rPr lang="en-US" sz="2000" b="1">
                <a:solidFill>
                  <a:srgbClr val="000000"/>
                </a:solidFill>
              </a:rPr>
              <a:t>HUBUNGAN YG BERSIFAT INTERPERSONAL</a:t>
            </a:r>
          </a:p>
        </p:txBody>
      </p:sp>
      <p:sp>
        <p:nvSpPr>
          <p:cNvPr id="17" name="Title 1"/>
          <p:cNvSpPr>
            <a:spLocks noGrp="1"/>
          </p:cNvSpPr>
          <p:nvPr/>
        </p:nvSpPr>
        <p:spPr>
          <a:xfrm>
            <a:off x="6609715" y="5845175"/>
            <a:ext cx="4696460" cy="582930"/>
          </a:xfrm>
          <a:prstGeom prst="rect">
            <a:avLst/>
          </a:prstGeom>
          <a:noFill/>
          <a:ln w="9525">
            <a:noFill/>
          </a:ln>
        </p:spPr>
        <p:txBody>
          <a:bodyPr anchor="ctr"/>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pPr algn="ctr"/>
            <a:r>
              <a:rPr lang="en-US" sz="2000" b="1">
                <a:solidFill>
                  <a:srgbClr val="000000"/>
                </a:solidFill>
              </a:rPr>
              <a:t>PROMOSI DAN SELEKSI DIDASARKAN PADA KEAHLIAN YANG KOMPETEN</a:t>
            </a:r>
          </a:p>
        </p:txBody>
      </p:sp>
    </p:spTree>
    <p:extLst>
      <p:ext uri="{BB962C8B-B14F-4D97-AF65-F5344CB8AC3E}">
        <p14:creationId xmlns:p14="http://schemas.microsoft.com/office/powerpoint/2010/main" val="145416437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pPr algn="ctr"/>
            <a:r>
              <a:rPr lang="en-US" sz="2800" b="1" i="1"/>
              <a:t>DELEGASI WEWENANG</a:t>
            </a:r>
          </a:p>
        </p:txBody>
      </p:sp>
      <p:sp>
        <p:nvSpPr>
          <p:cNvPr id="10" name="Title 1"/>
          <p:cNvSpPr>
            <a:spLocks noGrp="1"/>
          </p:cNvSpPr>
          <p:nvPr/>
        </p:nvSpPr>
        <p:spPr>
          <a:xfrm>
            <a:off x="609600" y="1264285"/>
            <a:ext cx="10972800" cy="582613"/>
          </a:xfrm>
          <a:prstGeom prst="rect">
            <a:avLst/>
          </a:prstGeom>
        </p:spPr>
        <p:style>
          <a:lnRef idx="2">
            <a:schemeClr val="accent4"/>
          </a:lnRef>
          <a:fillRef idx="1">
            <a:schemeClr val="lt1"/>
          </a:fillRef>
          <a:effectRef idx="0">
            <a:schemeClr val="accent4"/>
          </a:effectRef>
          <a:fontRef idx="minor">
            <a:schemeClr val="dk1"/>
          </a:fontRef>
        </p:style>
        <p:txBody>
          <a:bodyPr anchor="ctr"/>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pPr algn="ctr"/>
            <a:r>
              <a:rPr lang="en-US" sz="3200" b="1" i="1">
                <a:solidFill>
                  <a:srgbClr val="000000"/>
                </a:solidFill>
              </a:rPr>
              <a:t>MEKANISME KOORDINASI</a:t>
            </a:r>
          </a:p>
        </p:txBody>
      </p:sp>
      <p:sp>
        <p:nvSpPr>
          <p:cNvPr id="12" name="Title 1"/>
          <p:cNvSpPr>
            <a:spLocks noGrp="1"/>
          </p:cNvSpPr>
          <p:nvPr/>
        </p:nvSpPr>
        <p:spPr>
          <a:xfrm>
            <a:off x="609600" y="1847215"/>
            <a:ext cx="10972800" cy="582613"/>
          </a:xfrm>
          <a:prstGeom prst="rect">
            <a:avLst/>
          </a:prstGeom>
          <a:noFill/>
          <a:ln w="9525">
            <a:noFill/>
          </a:ln>
        </p:spPr>
        <p:txBody>
          <a:bodyPr anchor="ctr"/>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pPr algn="ctr"/>
            <a:r>
              <a:rPr lang="en-US" sz="2000" b="1">
                <a:solidFill>
                  <a:srgbClr val="000000"/>
                </a:solidFill>
              </a:rPr>
              <a:t>STANDARISASI PROSES KERJA</a:t>
            </a:r>
          </a:p>
        </p:txBody>
      </p:sp>
      <p:sp>
        <p:nvSpPr>
          <p:cNvPr id="13" name="Title 1"/>
          <p:cNvSpPr>
            <a:spLocks noGrp="1"/>
          </p:cNvSpPr>
          <p:nvPr/>
        </p:nvSpPr>
        <p:spPr>
          <a:xfrm>
            <a:off x="609600" y="2244725"/>
            <a:ext cx="10972800" cy="582613"/>
          </a:xfrm>
          <a:prstGeom prst="rect">
            <a:avLst/>
          </a:prstGeom>
          <a:noFill/>
          <a:ln w="9525">
            <a:noFill/>
          </a:ln>
        </p:spPr>
        <p:txBody>
          <a:bodyPr anchor="ctr"/>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pPr algn="ctr"/>
            <a:r>
              <a:rPr lang="en-US" sz="2000" b="1">
                <a:solidFill>
                  <a:srgbClr val="000000"/>
                </a:solidFill>
              </a:rPr>
              <a:t>STANDARISASI HASIL</a:t>
            </a:r>
          </a:p>
        </p:txBody>
      </p:sp>
      <p:sp>
        <p:nvSpPr>
          <p:cNvPr id="14" name="Title 1"/>
          <p:cNvSpPr>
            <a:spLocks noGrp="1"/>
          </p:cNvSpPr>
          <p:nvPr/>
        </p:nvSpPr>
        <p:spPr>
          <a:xfrm>
            <a:off x="609600" y="2656205"/>
            <a:ext cx="10972800" cy="582613"/>
          </a:xfrm>
          <a:prstGeom prst="rect">
            <a:avLst/>
          </a:prstGeom>
          <a:noFill/>
          <a:ln w="9525">
            <a:noFill/>
          </a:ln>
        </p:spPr>
        <p:txBody>
          <a:bodyPr anchor="ctr"/>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pPr algn="ctr"/>
            <a:r>
              <a:rPr lang="en-US" sz="2000" b="1">
                <a:solidFill>
                  <a:srgbClr val="000000"/>
                </a:solidFill>
              </a:rPr>
              <a:t>STANDARISASI KEAHLIAN</a:t>
            </a:r>
          </a:p>
        </p:txBody>
      </p:sp>
      <p:sp>
        <p:nvSpPr>
          <p:cNvPr id="3" name="Title 1"/>
          <p:cNvSpPr>
            <a:spLocks noGrp="1"/>
          </p:cNvSpPr>
          <p:nvPr/>
        </p:nvSpPr>
        <p:spPr>
          <a:xfrm>
            <a:off x="609600" y="3405505"/>
            <a:ext cx="10972800" cy="582613"/>
          </a:xfrm>
          <a:prstGeom prst="rect">
            <a:avLst/>
          </a:prstGeom>
        </p:spPr>
        <p:style>
          <a:lnRef idx="2">
            <a:schemeClr val="accent4"/>
          </a:lnRef>
          <a:fillRef idx="1">
            <a:schemeClr val="lt1"/>
          </a:fillRef>
          <a:effectRef idx="0">
            <a:schemeClr val="accent4"/>
          </a:effectRef>
          <a:fontRef idx="minor">
            <a:schemeClr val="dk1"/>
          </a:fontRef>
        </p:style>
        <p:txBody>
          <a:bodyPr anchor="ctr"/>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pPr algn="ctr"/>
            <a:r>
              <a:rPr lang="en-US" sz="3200" b="1" i="1">
                <a:solidFill>
                  <a:srgbClr val="000000"/>
                </a:solidFill>
              </a:rPr>
              <a:t>TEORI DESAIN ORGANISASI</a:t>
            </a:r>
          </a:p>
        </p:txBody>
      </p:sp>
      <p:sp>
        <p:nvSpPr>
          <p:cNvPr id="4" name="Title 1"/>
          <p:cNvSpPr>
            <a:spLocks noGrp="1"/>
          </p:cNvSpPr>
          <p:nvPr/>
        </p:nvSpPr>
        <p:spPr>
          <a:xfrm>
            <a:off x="609600" y="4311015"/>
            <a:ext cx="10972800" cy="582613"/>
          </a:xfrm>
          <a:prstGeom prst="rect">
            <a:avLst/>
          </a:prstGeom>
        </p:spPr>
        <p:style>
          <a:lnRef idx="2">
            <a:schemeClr val="accent4"/>
          </a:lnRef>
          <a:fillRef idx="1">
            <a:schemeClr val="lt1"/>
          </a:fillRef>
          <a:effectRef idx="0">
            <a:schemeClr val="accent4"/>
          </a:effectRef>
          <a:fontRef idx="minor">
            <a:schemeClr val="dk1"/>
          </a:fontRef>
        </p:style>
        <p:txBody>
          <a:bodyPr anchor="ctr"/>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pPr algn="ctr"/>
            <a:r>
              <a:rPr lang="en-US" sz="3200" b="1" i="1">
                <a:solidFill>
                  <a:srgbClr val="000000"/>
                </a:solidFill>
              </a:rPr>
              <a:t>STRUKTUR ORGANISASI BIROKRATIK</a:t>
            </a:r>
          </a:p>
        </p:txBody>
      </p:sp>
      <p:sp>
        <p:nvSpPr>
          <p:cNvPr id="6" name="Title 1"/>
          <p:cNvSpPr>
            <a:spLocks noGrp="1"/>
          </p:cNvSpPr>
          <p:nvPr/>
        </p:nvSpPr>
        <p:spPr>
          <a:xfrm>
            <a:off x="609600" y="5051425"/>
            <a:ext cx="4696460" cy="582930"/>
          </a:xfrm>
          <a:prstGeom prst="rect">
            <a:avLst/>
          </a:prstGeom>
          <a:noFill/>
          <a:ln w="9525">
            <a:noFill/>
          </a:ln>
        </p:spPr>
        <p:txBody>
          <a:bodyPr anchor="ctr"/>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pPr algn="ctr"/>
            <a:r>
              <a:rPr lang="en-US" sz="2000" b="1">
                <a:solidFill>
                  <a:srgbClr val="000000"/>
                </a:solidFill>
              </a:rPr>
              <a:t>PEMBAGIAN KERJA ATAS DASAR SPESIALISASI FUNGSIONAL</a:t>
            </a:r>
          </a:p>
        </p:txBody>
      </p:sp>
      <p:sp>
        <p:nvSpPr>
          <p:cNvPr id="11" name="Title 1"/>
          <p:cNvSpPr>
            <a:spLocks noGrp="1"/>
          </p:cNvSpPr>
          <p:nvPr/>
        </p:nvSpPr>
        <p:spPr>
          <a:xfrm>
            <a:off x="609600" y="5771515"/>
            <a:ext cx="4696460" cy="582930"/>
          </a:xfrm>
          <a:prstGeom prst="rect">
            <a:avLst/>
          </a:prstGeom>
          <a:noFill/>
          <a:ln w="9525">
            <a:noFill/>
          </a:ln>
        </p:spPr>
        <p:txBody>
          <a:bodyPr anchor="ctr"/>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pPr algn="ctr"/>
            <a:r>
              <a:rPr lang="en-US" sz="2000" b="1">
                <a:solidFill>
                  <a:srgbClr val="000000"/>
                </a:solidFill>
              </a:rPr>
              <a:t>PENENTUAN HIRARKI WEWENANG DENGAN BAIK</a:t>
            </a:r>
          </a:p>
        </p:txBody>
      </p:sp>
      <p:sp>
        <p:nvSpPr>
          <p:cNvPr id="15" name="Title 1"/>
          <p:cNvSpPr>
            <a:spLocks noGrp="1"/>
          </p:cNvSpPr>
          <p:nvPr/>
        </p:nvSpPr>
        <p:spPr>
          <a:xfrm>
            <a:off x="6519545" y="5051425"/>
            <a:ext cx="4696460" cy="582930"/>
          </a:xfrm>
          <a:prstGeom prst="rect">
            <a:avLst/>
          </a:prstGeom>
          <a:noFill/>
          <a:ln w="9525">
            <a:noFill/>
          </a:ln>
        </p:spPr>
        <p:txBody>
          <a:bodyPr anchor="ctr"/>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pPr algn="ctr"/>
            <a:r>
              <a:rPr lang="en-US" sz="2000" b="1">
                <a:solidFill>
                  <a:srgbClr val="000000"/>
                </a:solidFill>
              </a:rPr>
              <a:t>SISTEM ATURAN MENGATUR HAK DAN KEWAJIBAN PEKERJA</a:t>
            </a:r>
          </a:p>
        </p:txBody>
      </p:sp>
      <p:sp>
        <p:nvSpPr>
          <p:cNvPr id="16" name="Title 1"/>
          <p:cNvSpPr>
            <a:spLocks noGrp="1"/>
          </p:cNvSpPr>
          <p:nvPr/>
        </p:nvSpPr>
        <p:spPr>
          <a:xfrm>
            <a:off x="-159385" y="6354445"/>
            <a:ext cx="6412230" cy="582930"/>
          </a:xfrm>
          <a:prstGeom prst="rect">
            <a:avLst/>
          </a:prstGeom>
          <a:noFill/>
          <a:ln w="9525">
            <a:noFill/>
          </a:ln>
        </p:spPr>
        <p:txBody>
          <a:bodyPr anchor="ctr"/>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pPr algn="ctr"/>
            <a:r>
              <a:rPr lang="en-US" sz="2000" b="1">
                <a:solidFill>
                  <a:srgbClr val="000000"/>
                </a:solidFill>
              </a:rPr>
              <a:t>HUBUNGAN YG BERSIFAT INTERPERSONAL</a:t>
            </a:r>
          </a:p>
        </p:txBody>
      </p:sp>
      <p:sp>
        <p:nvSpPr>
          <p:cNvPr id="17" name="Title 1"/>
          <p:cNvSpPr>
            <a:spLocks noGrp="1"/>
          </p:cNvSpPr>
          <p:nvPr/>
        </p:nvSpPr>
        <p:spPr>
          <a:xfrm>
            <a:off x="6609715" y="5845175"/>
            <a:ext cx="4696460" cy="582930"/>
          </a:xfrm>
          <a:prstGeom prst="rect">
            <a:avLst/>
          </a:prstGeom>
          <a:noFill/>
          <a:ln w="9525">
            <a:noFill/>
          </a:ln>
        </p:spPr>
        <p:txBody>
          <a:bodyPr anchor="ctr"/>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pPr algn="ctr"/>
            <a:r>
              <a:rPr lang="en-US" sz="2000" b="1">
                <a:solidFill>
                  <a:srgbClr val="000000"/>
                </a:solidFill>
              </a:rPr>
              <a:t>PROMOSI DAN SELEKSI DIDASARKAN PADA KEAHLIAN YANG KOMPETEN</a:t>
            </a:r>
          </a:p>
        </p:txBody>
      </p:sp>
    </p:spTree>
    <p:extLst>
      <p:ext uri="{BB962C8B-B14F-4D97-AF65-F5344CB8AC3E}">
        <p14:creationId xmlns:p14="http://schemas.microsoft.com/office/powerpoint/2010/main" val="267913020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pPr algn="ctr"/>
            <a:r>
              <a:rPr lang="en-US" sz="2800" b="1" i="1"/>
              <a:t>SIKLUS KEHIDUPAN ORGANISASI</a:t>
            </a:r>
          </a:p>
        </p:txBody>
      </p:sp>
      <p:sp>
        <p:nvSpPr>
          <p:cNvPr id="12" name="Title 1"/>
          <p:cNvSpPr>
            <a:spLocks noGrp="1"/>
          </p:cNvSpPr>
          <p:nvPr/>
        </p:nvSpPr>
        <p:spPr>
          <a:xfrm>
            <a:off x="609600" y="773430"/>
            <a:ext cx="10972800" cy="582613"/>
          </a:xfrm>
          <a:prstGeom prst="rect">
            <a:avLst/>
          </a:prstGeom>
          <a:noFill/>
          <a:ln w="9525">
            <a:noFill/>
          </a:ln>
        </p:spPr>
        <p:txBody>
          <a:bodyPr anchor="ctr"/>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pPr algn="ctr"/>
            <a:r>
              <a:rPr lang="en-US" sz="2000" b="1">
                <a:solidFill>
                  <a:srgbClr val="000000"/>
                </a:solidFill>
              </a:rPr>
              <a:t>TAHAP ENTREPRENEUR</a:t>
            </a:r>
          </a:p>
        </p:txBody>
      </p:sp>
      <p:sp>
        <p:nvSpPr>
          <p:cNvPr id="13" name="Title 1"/>
          <p:cNvSpPr>
            <a:spLocks noGrp="1"/>
          </p:cNvSpPr>
          <p:nvPr/>
        </p:nvSpPr>
        <p:spPr>
          <a:xfrm>
            <a:off x="745490" y="1202690"/>
            <a:ext cx="10972800" cy="582613"/>
          </a:xfrm>
          <a:prstGeom prst="rect">
            <a:avLst/>
          </a:prstGeom>
          <a:noFill/>
          <a:ln w="9525">
            <a:noFill/>
          </a:ln>
        </p:spPr>
        <p:txBody>
          <a:bodyPr anchor="ctr"/>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pPr algn="ctr"/>
            <a:r>
              <a:rPr lang="en-US" sz="2000" b="1">
                <a:solidFill>
                  <a:srgbClr val="000000"/>
                </a:solidFill>
              </a:rPr>
              <a:t>TAHAP KOLEKTIVITAS</a:t>
            </a:r>
          </a:p>
        </p:txBody>
      </p:sp>
      <p:sp>
        <p:nvSpPr>
          <p:cNvPr id="14" name="Title 1"/>
          <p:cNvSpPr>
            <a:spLocks noGrp="1"/>
          </p:cNvSpPr>
          <p:nvPr/>
        </p:nvSpPr>
        <p:spPr>
          <a:xfrm>
            <a:off x="745490" y="1628775"/>
            <a:ext cx="10972800" cy="582613"/>
          </a:xfrm>
          <a:prstGeom prst="rect">
            <a:avLst/>
          </a:prstGeom>
          <a:noFill/>
          <a:ln w="9525">
            <a:noFill/>
          </a:ln>
        </p:spPr>
        <p:txBody>
          <a:bodyPr anchor="ctr"/>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pPr algn="ctr"/>
            <a:r>
              <a:rPr lang="en-US" sz="2000" b="1">
                <a:solidFill>
                  <a:srgbClr val="000000"/>
                </a:solidFill>
              </a:rPr>
              <a:t>TAHAP FORMALISASI</a:t>
            </a:r>
          </a:p>
        </p:txBody>
      </p:sp>
      <p:sp>
        <p:nvSpPr>
          <p:cNvPr id="3" name="Title 1"/>
          <p:cNvSpPr>
            <a:spLocks noGrp="1"/>
          </p:cNvSpPr>
          <p:nvPr/>
        </p:nvSpPr>
        <p:spPr>
          <a:xfrm>
            <a:off x="609600" y="2861310"/>
            <a:ext cx="10972800" cy="582613"/>
          </a:xfrm>
          <a:prstGeom prst="rect">
            <a:avLst/>
          </a:prstGeom>
        </p:spPr>
        <p:style>
          <a:lnRef idx="2">
            <a:schemeClr val="accent4"/>
          </a:lnRef>
          <a:fillRef idx="1">
            <a:schemeClr val="lt1"/>
          </a:fillRef>
          <a:effectRef idx="0">
            <a:schemeClr val="accent4"/>
          </a:effectRef>
          <a:fontRef idx="minor">
            <a:schemeClr val="dk1"/>
          </a:fontRef>
        </p:style>
        <p:txBody>
          <a:bodyPr anchor="ctr"/>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pPr algn="ctr"/>
            <a:r>
              <a:rPr lang="en-US" sz="3200" b="1" i="1">
                <a:solidFill>
                  <a:srgbClr val="000000"/>
                </a:solidFill>
              </a:rPr>
              <a:t>PENURUNAN KEMUNDURAN ORGANISASI</a:t>
            </a:r>
          </a:p>
        </p:txBody>
      </p:sp>
      <p:sp>
        <p:nvSpPr>
          <p:cNvPr id="4" name="Title 1"/>
          <p:cNvSpPr>
            <a:spLocks noGrp="1"/>
          </p:cNvSpPr>
          <p:nvPr/>
        </p:nvSpPr>
        <p:spPr>
          <a:xfrm>
            <a:off x="609600" y="4311015"/>
            <a:ext cx="10972800" cy="582613"/>
          </a:xfrm>
          <a:prstGeom prst="rect">
            <a:avLst/>
          </a:prstGeom>
        </p:spPr>
        <p:style>
          <a:lnRef idx="2">
            <a:schemeClr val="accent4"/>
          </a:lnRef>
          <a:fillRef idx="1">
            <a:schemeClr val="lt1"/>
          </a:fillRef>
          <a:effectRef idx="0">
            <a:schemeClr val="accent4"/>
          </a:effectRef>
          <a:fontRef idx="minor">
            <a:schemeClr val="dk1"/>
          </a:fontRef>
        </p:style>
        <p:txBody>
          <a:bodyPr anchor="ctr"/>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pPr algn="ctr"/>
            <a:r>
              <a:rPr lang="en-US" sz="3200" b="1" i="1">
                <a:solidFill>
                  <a:srgbClr val="000000"/>
                </a:solidFill>
              </a:rPr>
              <a:t>DESAIN PEKERJAAN</a:t>
            </a:r>
          </a:p>
        </p:txBody>
      </p:sp>
      <p:sp>
        <p:nvSpPr>
          <p:cNvPr id="5" name="Title 1"/>
          <p:cNvSpPr>
            <a:spLocks noGrp="1"/>
          </p:cNvSpPr>
          <p:nvPr/>
        </p:nvSpPr>
        <p:spPr>
          <a:xfrm>
            <a:off x="745490" y="2089785"/>
            <a:ext cx="10972800" cy="582613"/>
          </a:xfrm>
          <a:prstGeom prst="rect">
            <a:avLst/>
          </a:prstGeom>
          <a:noFill/>
          <a:ln w="9525">
            <a:noFill/>
          </a:ln>
        </p:spPr>
        <p:txBody>
          <a:bodyPr anchor="ctr"/>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pPr algn="ctr"/>
            <a:r>
              <a:rPr lang="en-US" sz="2000" b="1">
                <a:solidFill>
                  <a:srgbClr val="000000"/>
                </a:solidFill>
              </a:rPr>
              <a:t>TAHAP ELABORASI</a:t>
            </a:r>
          </a:p>
        </p:txBody>
      </p:sp>
      <p:sp>
        <p:nvSpPr>
          <p:cNvPr id="7" name="Title 1"/>
          <p:cNvSpPr>
            <a:spLocks noGrp="1"/>
          </p:cNvSpPr>
          <p:nvPr/>
        </p:nvSpPr>
        <p:spPr>
          <a:xfrm>
            <a:off x="745490" y="3444240"/>
            <a:ext cx="10972800" cy="582613"/>
          </a:xfrm>
          <a:prstGeom prst="rect">
            <a:avLst/>
          </a:prstGeom>
          <a:noFill/>
          <a:ln w="9525">
            <a:noFill/>
          </a:ln>
        </p:spPr>
        <p:txBody>
          <a:bodyPr anchor="ctr"/>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pPr algn="ctr"/>
            <a:r>
              <a:rPr lang="en-US" sz="2000" b="1">
                <a:solidFill>
                  <a:srgbClr val="000000"/>
                </a:solidFill>
              </a:rPr>
              <a:t>RESENTRALISASI</a:t>
            </a:r>
          </a:p>
        </p:txBody>
      </p:sp>
      <p:sp>
        <p:nvSpPr>
          <p:cNvPr id="8" name="Title 1"/>
          <p:cNvSpPr>
            <a:spLocks noGrp="1"/>
          </p:cNvSpPr>
          <p:nvPr/>
        </p:nvSpPr>
        <p:spPr>
          <a:xfrm>
            <a:off x="745490" y="3728085"/>
            <a:ext cx="10972800" cy="582613"/>
          </a:xfrm>
          <a:prstGeom prst="rect">
            <a:avLst/>
          </a:prstGeom>
          <a:noFill/>
          <a:ln w="9525">
            <a:noFill/>
          </a:ln>
        </p:spPr>
        <p:txBody>
          <a:bodyPr anchor="ctr"/>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pPr algn="ctr"/>
            <a:r>
              <a:rPr lang="en-US" sz="2000" b="1">
                <a:solidFill>
                  <a:srgbClr val="000000"/>
                </a:solidFill>
              </a:rPr>
              <a:t>REALOKASI</a:t>
            </a:r>
          </a:p>
        </p:txBody>
      </p:sp>
      <p:sp>
        <p:nvSpPr>
          <p:cNvPr id="9" name="Title 1"/>
          <p:cNvSpPr>
            <a:spLocks noGrp="1"/>
          </p:cNvSpPr>
          <p:nvPr/>
        </p:nvSpPr>
        <p:spPr>
          <a:xfrm>
            <a:off x="609600" y="5027295"/>
            <a:ext cx="10972800" cy="582613"/>
          </a:xfrm>
          <a:prstGeom prst="rect">
            <a:avLst/>
          </a:prstGeom>
        </p:spPr>
        <p:style>
          <a:lnRef idx="2">
            <a:schemeClr val="accent4"/>
          </a:lnRef>
          <a:fillRef idx="1">
            <a:schemeClr val="lt1"/>
          </a:fillRef>
          <a:effectRef idx="0">
            <a:schemeClr val="accent4"/>
          </a:effectRef>
          <a:fontRef idx="minor">
            <a:schemeClr val="dk1"/>
          </a:fontRef>
        </p:style>
        <p:txBody>
          <a:bodyPr anchor="ctr"/>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pPr algn="ctr"/>
            <a:r>
              <a:rPr lang="en-US" sz="3200" b="1" i="1">
                <a:solidFill>
                  <a:srgbClr val="000000"/>
                </a:solidFill>
              </a:rPr>
              <a:t>KARAKTERISTIK PEKERJAAN</a:t>
            </a:r>
          </a:p>
        </p:txBody>
      </p:sp>
      <p:sp>
        <p:nvSpPr>
          <p:cNvPr id="18" name="Title 1"/>
          <p:cNvSpPr>
            <a:spLocks noGrp="1"/>
          </p:cNvSpPr>
          <p:nvPr/>
        </p:nvSpPr>
        <p:spPr>
          <a:xfrm>
            <a:off x="609600" y="5773420"/>
            <a:ext cx="10972800" cy="582613"/>
          </a:xfrm>
          <a:prstGeom prst="rect">
            <a:avLst/>
          </a:prstGeom>
        </p:spPr>
        <p:style>
          <a:lnRef idx="2">
            <a:schemeClr val="accent4"/>
          </a:lnRef>
          <a:fillRef idx="1">
            <a:schemeClr val="lt1"/>
          </a:fillRef>
          <a:effectRef idx="0">
            <a:schemeClr val="accent4"/>
          </a:effectRef>
          <a:fontRef idx="minor">
            <a:schemeClr val="dk1"/>
          </a:fontRef>
        </p:style>
        <p:txBody>
          <a:bodyPr anchor="ctr"/>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pPr algn="ctr"/>
            <a:r>
              <a:rPr lang="en-US" sz="3200" b="1" i="1">
                <a:solidFill>
                  <a:srgbClr val="000000"/>
                </a:solidFill>
              </a:rPr>
              <a:t>DIMENSI INTI PEKERJAAN </a:t>
            </a:r>
          </a:p>
        </p:txBody>
      </p:sp>
    </p:spTree>
    <p:extLst>
      <p:ext uri="{BB962C8B-B14F-4D97-AF65-F5344CB8AC3E}">
        <p14:creationId xmlns:p14="http://schemas.microsoft.com/office/powerpoint/2010/main" val="162153329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399540"/>
            <a:ext cx="10972800" cy="582613"/>
          </a:xfrm>
        </p:spPr>
        <p:style>
          <a:lnRef idx="2">
            <a:schemeClr val="accent2"/>
          </a:lnRef>
          <a:fillRef idx="1">
            <a:schemeClr val="lt1"/>
          </a:fillRef>
          <a:effectRef idx="0">
            <a:schemeClr val="accent2"/>
          </a:effectRef>
          <a:fontRef idx="minor">
            <a:schemeClr val="dk1"/>
          </a:fontRef>
        </p:style>
        <p:txBody>
          <a:bodyPr/>
          <a:lstStyle/>
          <a:p>
            <a:pPr algn="ctr"/>
            <a:r>
              <a:rPr lang="en-US" sz="2800" b="1" i="1"/>
              <a:t>PROGRAM KUALITAS KEHIDUPAN KERJA</a:t>
            </a:r>
          </a:p>
        </p:txBody>
      </p:sp>
      <p:sp>
        <p:nvSpPr>
          <p:cNvPr id="3" name="Title 1"/>
          <p:cNvSpPr>
            <a:spLocks noGrp="1"/>
          </p:cNvSpPr>
          <p:nvPr/>
        </p:nvSpPr>
        <p:spPr>
          <a:xfrm>
            <a:off x="609600" y="2665095"/>
            <a:ext cx="10972800" cy="582613"/>
          </a:xfrm>
          <a:prstGeom prst="rect">
            <a:avLst/>
          </a:prstGeom>
        </p:spPr>
        <p:style>
          <a:lnRef idx="2">
            <a:schemeClr val="accent4"/>
          </a:lnRef>
          <a:fillRef idx="1">
            <a:schemeClr val="lt1"/>
          </a:fillRef>
          <a:effectRef idx="0">
            <a:schemeClr val="accent4"/>
          </a:effectRef>
          <a:fontRef idx="minor">
            <a:schemeClr val="dk1"/>
          </a:fontRef>
        </p:style>
        <p:txBody>
          <a:bodyPr anchor="ctr"/>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pPr algn="ctr"/>
            <a:r>
              <a:rPr lang="en-US" sz="3200" b="1" i="1">
                <a:solidFill>
                  <a:srgbClr val="000000"/>
                </a:solidFill>
              </a:rPr>
              <a:t>TIM KERJA OTONOMI</a:t>
            </a:r>
          </a:p>
        </p:txBody>
      </p:sp>
      <p:sp>
        <p:nvSpPr>
          <p:cNvPr id="4" name="Title 1"/>
          <p:cNvSpPr>
            <a:spLocks noGrp="1"/>
          </p:cNvSpPr>
          <p:nvPr/>
        </p:nvSpPr>
        <p:spPr>
          <a:xfrm>
            <a:off x="609600" y="4084320"/>
            <a:ext cx="10972800" cy="582613"/>
          </a:xfrm>
          <a:prstGeom prst="rect">
            <a:avLst/>
          </a:prstGeom>
        </p:spPr>
        <p:style>
          <a:lnRef idx="2">
            <a:schemeClr val="accent4"/>
          </a:lnRef>
          <a:fillRef idx="1">
            <a:schemeClr val="lt1"/>
          </a:fillRef>
          <a:effectRef idx="0">
            <a:schemeClr val="accent4"/>
          </a:effectRef>
          <a:fontRef idx="minor">
            <a:schemeClr val="dk1"/>
          </a:fontRef>
        </p:style>
        <p:txBody>
          <a:bodyPr anchor="ctr"/>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pPr algn="ctr"/>
            <a:r>
              <a:rPr lang="en-US" sz="3200" b="1" i="1">
                <a:solidFill>
                  <a:srgbClr val="000000"/>
                </a:solidFill>
              </a:rPr>
              <a:t>LINGKARAN KUALITAS</a:t>
            </a:r>
          </a:p>
        </p:txBody>
      </p:sp>
      <p:sp>
        <p:nvSpPr>
          <p:cNvPr id="9" name="Title 1"/>
          <p:cNvSpPr>
            <a:spLocks noGrp="1"/>
          </p:cNvSpPr>
          <p:nvPr/>
        </p:nvSpPr>
        <p:spPr>
          <a:xfrm>
            <a:off x="609600" y="5374640"/>
            <a:ext cx="10972800" cy="582613"/>
          </a:xfrm>
          <a:prstGeom prst="rect">
            <a:avLst/>
          </a:prstGeom>
        </p:spPr>
        <p:style>
          <a:lnRef idx="2">
            <a:schemeClr val="accent4"/>
          </a:lnRef>
          <a:fillRef idx="1">
            <a:schemeClr val="lt1"/>
          </a:fillRef>
          <a:effectRef idx="0">
            <a:schemeClr val="accent4"/>
          </a:effectRef>
          <a:fontRef idx="minor">
            <a:schemeClr val="dk1"/>
          </a:fontRef>
        </p:style>
        <p:txBody>
          <a:bodyPr anchor="ctr"/>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pPr algn="ctr"/>
            <a:r>
              <a:rPr lang="en-US" sz="3200" b="1" i="1">
                <a:solidFill>
                  <a:srgbClr val="000000"/>
                </a:solidFill>
              </a:rPr>
              <a:t>KOMITE MANAJEMEN KERJA</a:t>
            </a:r>
          </a:p>
        </p:txBody>
      </p:sp>
    </p:spTree>
    <p:extLst>
      <p:ext uri="{BB962C8B-B14F-4D97-AF65-F5344CB8AC3E}">
        <p14:creationId xmlns:p14="http://schemas.microsoft.com/office/powerpoint/2010/main" val="2161121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71500" indent="-571500">
              <a:buFont typeface="Wingdings" pitchFamily="2" charset="2"/>
              <a:buChar char="v"/>
            </a:pPr>
            <a:r>
              <a:rPr lang="id-ID" dirty="0" smtClean="0"/>
              <a:t>Kesalahan Peraepsi</a:t>
            </a:r>
            <a:endParaRPr lang="id-ID" dirty="0"/>
          </a:p>
        </p:txBody>
      </p:sp>
      <p:sp>
        <p:nvSpPr>
          <p:cNvPr id="3" name="Content Placeholder 2"/>
          <p:cNvSpPr>
            <a:spLocks noGrp="1"/>
          </p:cNvSpPr>
          <p:nvPr>
            <p:ph idx="1"/>
          </p:nvPr>
        </p:nvSpPr>
        <p:spPr/>
        <p:txBody>
          <a:bodyPr/>
          <a:lstStyle/>
          <a:p>
            <a:r>
              <a:rPr lang="id-ID" dirty="0" smtClean="0"/>
              <a:t>Beberapa kesalahan persepsi:</a:t>
            </a:r>
          </a:p>
          <a:p>
            <a:pPr lvl="1"/>
            <a:r>
              <a:rPr lang="id-ID" dirty="0" smtClean="0"/>
              <a:t>Stereotyping</a:t>
            </a:r>
          </a:p>
          <a:p>
            <a:pPr lvl="2"/>
            <a:r>
              <a:rPr lang="id-ID" dirty="0" smtClean="0"/>
              <a:t>Menilai orang hanya atas dasar satu atau beberapa sifat dari kelompoknya.</a:t>
            </a:r>
          </a:p>
          <a:p>
            <a:pPr lvl="1"/>
            <a:r>
              <a:rPr lang="id-ID" dirty="0" smtClean="0"/>
              <a:t>Halo Effect</a:t>
            </a:r>
          </a:p>
          <a:p>
            <a:pPr lvl="2"/>
            <a:r>
              <a:rPr lang="id-ID" dirty="0" smtClean="0"/>
              <a:t>Kecenderungan menilai sesorang hanya atas dasar salah satu sifatnya saja.</a:t>
            </a:r>
          </a:p>
          <a:p>
            <a:pPr lvl="1"/>
            <a:r>
              <a:rPr lang="id-ID" dirty="0" smtClean="0"/>
              <a:t>Projection</a:t>
            </a:r>
          </a:p>
          <a:p>
            <a:pPr lvl="2"/>
            <a:r>
              <a:rPr lang="id-ID" dirty="0" smtClean="0"/>
              <a:t>Kecenderungan sesorang menilai orang lain atas dasar perasaan dari dan sifatnya.</a:t>
            </a:r>
            <a:endParaRPr lang="id-ID" dirty="0"/>
          </a:p>
        </p:txBody>
      </p:sp>
    </p:spTree>
    <p:extLst>
      <p:ext uri="{BB962C8B-B14F-4D97-AF65-F5344CB8AC3E}">
        <p14:creationId xmlns:p14="http://schemas.microsoft.com/office/powerpoint/2010/main" val="213681644"/>
      </p:ext>
    </p:extLst>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1090</TotalTime>
  <Words>3342</Words>
  <Application>Microsoft Office PowerPoint</Application>
  <PresentationFormat>Custom</PresentationFormat>
  <Paragraphs>691</Paragraphs>
  <Slides>87</Slides>
  <Notes>0</Notes>
  <HiddenSlides>0</HiddenSlides>
  <MMClips>0</MMClips>
  <ScaleCrop>false</ScaleCrop>
  <HeadingPairs>
    <vt:vector size="4" baseType="variant">
      <vt:variant>
        <vt:lpstr>Theme</vt:lpstr>
      </vt:variant>
      <vt:variant>
        <vt:i4>1</vt:i4>
      </vt:variant>
      <vt:variant>
        <vt:lpstr>Slide Titles</vt:lpstr>
      </vt:variant>
      <vt:variant>
        <vt:i4>87</vt:i4>
      </vt:variant>
    </vt:vector>
  </HeadingPairs>
  <TitlesOfParts>
    <vt:vector size="88" baseType="lpstr">
      <vt:lpstr>Blue Waves</vt:lpstr>
      <vt:lpstr>Perilaku Keorganisasian Drs. Indriyo Gitosudarmo, M. Com Drs. I Nyoman Sudita, M.M.</vt:lpstr>
      <vt:lpstr>Bab 1</vt:lpstr>
      <vt:lpstr>Pengertian dan Unsur Unsur Organisasi</vt:lpstr>
      <vt:lpstr>Tingkatan Analisis Dalam Perilaku Keorganisasian</vt:lpstr>
      <vt:lpstr>Karakteristik-Karakteristik Perilaku Keorganisasian</vt:lpstr>
      <vt:lpstr>Tujuan Mempelajari Perilaku Keorganisasian</vt:lpstr>
      <vt:lpstr>BAB 2</vt:lpstr>
      <vt:lpstr>Pengertian Dan Proses Persepsi</vt:lpstr>
      <vt:lpstr>Kesalahan Peraepsi</vt:lpstr>
      <vt:lpstr>Sikap (Attitude)</vt:lpstr>
      <vt:lpstr>Belajar (Learning)</vt:lpstr>
      <vt:lpstr>Motivasi</vt:lpstr>
      <vt:lpstr>Stres Dalam Organisasi</vt:lpstr>
      <vt:lpstr>Bab 3</vt:lpstr>
      <vt:lpstr>  Kelompok adalah dua orang atau lebih berkumpul dan berinteraksi serta saling tergantung untuk mencapai tujuan  tertentu.</vt:lpstr>
      <vt:lpstr>PowerPoint Presentation</vt:lpstr>
      <vt:lpstr>Alasan-alasan terbentuknya kelompok :</vt:lpstr>
      <vt:lpstr>Tahap-tahap perkembangan kelompok :</vt:lpstr>
      <vt:lpstr>PowerPoint Presentation</vt:lpstr>
      <vt:lpstr>FAKTOR-FAKTOR EKSTERNAL YANG MENENTUKAN KELOMPOK :</vt:lpstr>
      <vt:lpstr>SUMBER-SUMBER INTERN ANGGOTA KELOMPOK :</vt:lpstr>
      <vt:lpstr>STRUKTUR KELOMPOK :</vt:lpstr>
      <vt:lpstr>Faktor lain :</vt:lpstr>
      <vt:lpstr>Faktor-factor yang dapat meningkatkan kohevisitas/kepaduan :</vt:lpstr>
      <vt:lpstr>Faktor-faktor yang dapat menurunkan tingkat kepaduan/kohevisitas :</vt:lpstr>
      <vt:lpstr>Bab 4</vt:lpstr>
      <vt:lpstr>PowerPoint Presentation</vt:lpstr>
      <vt:lpstr>PowerPoint Presentation</vt:lpstr>
      <vt:lpstr>Sumber kekuasaan yang berasal dari pelaku</vt:lpstr>
      <vt:lpstr>Karakteristik-karakteristik bawahan atau pengikut</vt:lpstr>
      <vt:lpstr>Faktor situasi</vt:lpstr>
      <vt:lpstr>Taktik untuk memainkan politik dalam organisasi</vt:lpstr>
      <vt:lpstr>Faktor-faktor yang mendorong terjadinya perilaku politik</vt:lpstr>
      <vt:lpstr>BAB 5 Konflik Dalam Organisasi</vt:lpstr>
      <vt:lpstr>Konflik Fungsional dan Disfungsional</vt:lpstr>
      <vt:lpstr>Hubungan Konflik dengan Prestasi Kerja</vt:lpstr>
      <vt:lpstr>Jenis-Jenis Konflik Dalam Organisasi</vt:lpstr>
      <vt:lpstr>Tahapan-Tahapan Konflik Dalam Organisai</vt:lpstr>
      <vt:lpstr>Sumber-Sumber Konflik</vt:lpstr>
      <vt:lpstr>Dampak Konflik Terhadap Perilaku Kelompok</vt:lpstr>
      <vt:lpstr>Mengelola Konflik Antar Kelompok</vt:lpstr>
      <vt:lpstr>Menciptakan Konflik yang Bersifat Fungsional</vt:lpstr>
      <vt:lpstr>BAB 6 Kepemimpinan </vt:lpstr>
      <vt:lpstr>Teori-Teori Kepemimpinan</vt:lpstr>
      <vt:lpstr>Kepemimpinan Model Kontingensi</vt:lpstr>
      <vt:lpstr>Gaya Perilaku Pemimpin</vt:lpstr>
      <vt:lpstr>Teori Siklus Hidup  Gaya kepemimpinan yang efektif bervariasi berdasarkan kematangan bawahan. Kematangan bawahan maksudnya adalah kesediaan bawahan dalam menerima tanggung jawab, kemampuan dan pengalaman dalam penyelesaian tugasnya, serta motivasi akan prestasi dari bawahan</vt:lpstr>
      <vt:lpstr>Kepemimpinan Kontinum</vt:lpstr>
      <vt:lpstr>Model Keatribusan</vt:lpstr>
      <vt:lpstr>Model Kepemimpinan Integratif</vt:lpstr>
      <vt:lpstr>BAB 7</vt:lpstr>
      <vt:lpstr>Hakikat Keputusan</vt:lpstr>
      <vt:lpstr>PowerPoint Presentation</vt:lpstr>
      <vt:lpstr>Jenis-Jenis Keputusan</vt:lpstr>
      <vt:lpstr>Faktor Individual Dalam Pengambilan Keputusan</vt:lpstr>
      <vt:lpstr>Keputusan Kelompok</vt:lpstr>
      <vt:lpstr>Pengaruh kelompok dalam pengambil keputusan</vt:lpstr>
      <vt:lpstr>Teknik Pengambilan Keputusan </vt:lpstr>
      <vt:lpstr>PowerPoint Presentation</vt:lpstr>
      <vt:lpstr>PowerPoint Presentation</vt:lpstr>
      <vt:lpstr>BAB 8</vt:lpstr>
      <vt:lpstr>Pengertian Komunikasi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Beberapa isu penting tentang imbalan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PENGERTIAN STRUKTUR &amp; DESAIN ORGANISASI</vt:lpstr>
      <vt:lpstr>DEPARTEMENTALISASI</vt:lpstr>
      <vt:lpstr>DELEGASI WEWENANG</vt:lpstr>
      <vt:lpstr>DELEGASI WEWENANG</vt:lpstr>
      <vt:lpstr>SIKLUS KEHIDUPAN ORGANISASI</vt:lpstr>
      <vt:lpstr>PROGRAM KUALITAS KEHIDUPAN KERJA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7</dc:title>
  <dc:creator>RAI</dc:creator>
  <cp:lastModifiedBy>This pc</cp:lastModifiedBy>
  <cp:revision>30</cp:revision>
  <dcterms:created xsi:type="dcterms:W3CDTF">2017-02-23T13:17:45Z</dcterms:created>
  <dcterms:modified xsi:type="dcterms:W3CDTF">2017-03-04T09:40:32Z</dcterms:modified>
</cp:coreProperties>
</file>