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EDD"/>
    <a:srgbClr val="FFF7F5"/>
    <a:srgbClr val="FCDE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54"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9488806-5205-446E-968B-C906BBB409E0}"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2A5404C-FC9F-4C34-97F1-69197D4E0047}" type="slidenum">
              <a:rPr lang="id-ID" smtClean="0"/>
              <a:t>‹#›</a:t>
            </a:fld>
            <a:endParaRPr lang="id-ID"/>
          </a:p>
        </p:txBody>
      </p:sp>
    </p:spTree>
    <p:extLst>
      <p:ext uri="{BB962C8B-B14F-4D97-AF65-F5344CB8AC3E}">
        <p14:creationId xmlns:p14="http://schemas.microsoft.com/office/powerpoint/2010/main" val="1158302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9488806-5205-446E-968B-C906BBB409E0}"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2A5404C-FC9F-4C34-97F1-69197D4E0047}" type="slidenum">
              <a:rPr lang="id-ID" smtClean="0"/>
              <a:t>‹#›</a:t>
            </a:fld>
            <a:endParaRPr lang="id-ID"/>
          </a:p>
        </p:txBody>
      </p:sp>
    </p:spTree>
    <p:extLst>
      <p:ext uri="{BB962C8B-B14F-4D97-AF65-F5344CB8AC3E}">
        <p14:creationId xmlns:p14="http://schemas.microsoft.com/office/powerpoint/2010/main" val="1653435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9488806-5205-446E-968B-C906BBB409E0}"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2A5404C-FC9F-4C34-97F1-69197D4E0047}" type="slidenum">
              <a:rPr lang="id-ID" smtClean="0"/>
              <a:t>‹#›</a:t>
            </a:fld>
            <a:endParaRPr lang="id-ID"/>
          </a:p>
        </p:txBody>
      </p:sp>
    </p:spTree>
    <p:extLst>
      <p:ext uri="{BB962C8B-B14F-4D97-AF65-F5344CB8AC3E}">
        <p14:creationId xmlns:p14="http://schemas.microsoft.com/office/powerpoint/2010/main" val="184785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9488806-5205-446E-968B-C906BBB409E0}"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2A5404C-FC9F-4C34-97F1-69197D4E0047}" type="slidenum">
              <a:rPr lang="id-ID" smtClean="0"/>
              <a:t>‹#›</a:t>
            </a:fld>
            <a:endParaRPr lang="id-ID"/>
          </a:p>
        </p:txBody>
      </p:sp>
    </p:spTree>
    <p:extLst>
      <p:ext uri="{BB962C8B-B14F-4D97-AF65-F5344CB8AC3E}">
        <p14:creationId xmlns:p14="http://schemas.microsoft.com/office/powerpoint/2010/main" val="4014415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488806-5205-446E-968B-C906BBB409E0}" type="datetimeFigureOut">
              <a:rPr lang="id-ID" smtClean="0"/>
              <a:t>22/02/2017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2A5404C-FC9F-4C34-97F1-69197D4E0047}" type="slidenum">
              <a:rPr lang="id-ID" smtClean="0"/>
              <a:t>‹#›</a:t>
            </a:fld>
            <a:endParaRPr lang="id-ID"/>
          </a:p>
        </p:txBody>
      </p:sp>
    </p:spTree>
    <p:extLst>
      <p:ext uri="{BB962C8B-B14F-4D97-AF65-F5344CB8AC3E}">
        <p14:creationId xmlns:p14="http://schemas.microsoft.com/office/powerpoint/2010/main" val="303471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9488806-5205-446E-968B-C906BBB409E0}" type="datetimeFigureOut">
              <a:rPr lang="id-ID" smtClean="0"/>
              <a:t>22/02/2017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2A5404C-FC9F-4C34-97F1-69197D4E0047}" type="slidenum">
              <a:rPr lang="id-ID" smtClean="0"/>
              <a:t>‹#›</a:t>
            </a:fld>
            <a:endParaRPr lang="id-ID"/>
          </a:p>
        </p:txBody>
      </p:sp>
    </p:spTree>
    <p:extLst>
      <p:ext uri="{BB962C8B-B14F-4D97-AF65-F5344CB8AC3E}">
        <p14:creationId xmlns:p14="http://schemas.microsoft.com/office/powerpoint/2010/main" val="412346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9488806-5205-446E-968B-C906BBB409E0}" type="datetimeFigureOut">
              <a:rPr lang="id-ID" smtClean="0"/>
              <a:t>22/02/2017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2A5404C-FC9F-4C34-97F1-69197D4E0047}" type="slidenum">
              <a:rPr lang="id-ID" smtClean="0"/>
              <a:t>‹#›</a:t>
            </a:fld>
            <a:endParaRPr lang="id-ID"/>
          </a:p>
        </p:txBody>
      </p:sp>
    </p:spTree>
    <p:extLst>
      <p:ext uri="{BB962C8B-B14F-4D97-AF65-F5344CB8AC3E}">
        <p14:creationId xmlns:p14="http://schemas.microsoft.com/office/powerpoint/2010/main" val="1016498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9488806-5205-446E-968B-C906BBB409E0}" type="datetimeFigureOut">
              <a:rPr lang="id-ID" smtClean="0"/>
              <a:t>22/02/2017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2A5404C-FC9F-4C34-97F1-69197D4E0047}" type="slidenum">
              <a:rPr lang="id-ID" smtClean="0"/>
              <a:t>‹#›</a:t>
            </a:fld>
            <a:endParaRPr lang="id-ID"/>
          </a:p>
        </p:txBody>
      </p:sp>
    </p:spTree>
    <p:extLst>
      <p:ext uri="{BB962C8B-B14F-4D97-AF65-F5344CB8AC3E}">
        <p14:creationId xmlns:p14="http://schemas.microsoft.com/office/powerpoint/2010/main" val="27245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88806-5205-446E-968B-C906BBB409E0}" type="datetimeFigureOut">
              <a:rPr lang="id-ID" smtClean="0"/>
              <a:t>22/02/2017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2A5404C-FC9F-4C34-97F1-69197D4E0047}" type="slidenum">
              <a:rPr lang="id-ID" smtClean="0"/>
              <a:t>‹#›</a:t>
            </a:fld>
            <a:endParaRPr lang="id-ID"/>
          </a:p>
        </p:txBody>
      </p:sp>
    </p:spTree>
    <p:extLst>
      <p:ext uri="{BB962C8B-B14F-4D97-AF65-F5344CB8AC3E}">
        <p14:creationId xmlns:p14="http://schemas.microsoft.com/office/powerpoint/2010/main" val="487752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488806-5205-446E-968B-C906BBB409E0}" type="datetimeFigureOut">
              <a:rPr lang="id-ID" smtClean="0"/>
              <a:t>22/02/2017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2A5404C-FC9F-4C34-97F1-69197D4E0047}" type="slidenum">
              <a:rPr lang="id-ID" smtClean="0"/>
              <a:t>‹#›</a:t>
            </a:fld>
            <a:endParaRPr lang="id-ID"/>
          </a:p>
        </p:txBody>
      </p:sp>
    </p:spTree>
    <p:extLst>
      <p:ext uri="{BB962C8B-B14F-4D97-AF65-F5344CB8AC3E}">
        <p14:creationId xmlns:p14="http://schemas.microsoft.com/office/powerpoint/2010/main" val="84370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488806-5205-446E-968B-C906BBB409E0}" type="datetimeFigureOut">
              <a:rPr lang="id-ID" smtClean="0"/>
              <a:t>22/02/2017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2A5404C-FC9F-4C34-97F1-69197D4E0047}" type="slidenum">
              <a:rPr lang="id-ID" smtClean="0"/>
              <a:t>‹#›</a:t>
            </a:fld>
            <a:endParaRPr lang="id-ID"/>
          </a:p>
        </p:txBody>
      </p:sp>
    </p:spTree>
    <p:extLst>
      <p:ext uri="{BB962C8B-B14F-4D97-AF65-F5344CB8AC3E}">
        <p14:creationId xmlns:p14="http://schemas.microsoft.com/office/powerpoint/2010/main" val="610315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88806-5205-446E-968B-C906BBB409E0}" type="datetimeFigureOut">
              <a:rPr lang="id-ID" smtClean="0"/>
              <a:t>22/02/2017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A5404C-FC9F-4C34-97F1-69197D4E0047}" type="slidenum">
              <a:rPr lang="id-ID" smtClean="0"/>
              <a:t>‹#›</a:t>
            </a:fld>
            <a:endParaRPr lang="id-ID"/>
          </a:p>
        </p:txBody>
      </p:sp>
    </p:spTree>
    <p:extLst>
      <p:ext uri="{BB962C8B-B14F-4D97-AF65-F5344CB8AC3E}">
        <p14:creationId xmlns:p14="http://schemas.microsoft.com/office/powerpoint/2010/main" val="1544532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196752"/>
            <a:ext cx="8229600" cy="2232248"/>
          </a:xfrm>
          <a:solidFill>
            <a:srgbClr val="FFF7F5">
              <a:alpha val="50000"/>
            </a:srgbClr>
          </a:solidFill>
          <a:effectLst>
            <a:outerShdw blurRad="1270000" dist="50800" dir="5400000" algn="ctr" rotWithShape="0">
              <a:srgbClr val="000000">
                <a:alpha val="43137"/>
              </a:srgbClr>
            </a:outerShdw>
          </a:effectLst>
        </p:spPr>
        <p:txBody>
          <a:bodyPr>
            <a:normAutofit/>
          </a:bodyPr>
          <a:lstStyle/>
          <a:p>
            <a:r>
              <a:rPr lang="en-US" dirty="0" smtClean="0"/>
              <a:t>BAB 5</a:t>
            </a:r>
            <a:br>
              <a:rPr lang="en-US" dirty="0" smtClean="0"/>
            </a:br>
            <a:r>
              <a:rPr lang="id-ID" dirty="0" smtClean="0"/>
              <a:t>BUDAYA </a:t>
            </a:r>
            <a:r>
              <a:rPr lang="id-ID" dirty="0" smtClean="0"/>
              <a:t>ORGANISASI</a:t>
            </a:r>
            <a:endParaRPr lang="id-ID" dirty="0"/>
          </a:p>
        </p:txBody>
      </p:sp>
      <p:sp>
        <p:nvSpPr>
          <p:cNvPr id="6" name="Title 3"/>
          <p:cNvSpPr txBox="1">
            <a:spLocks/>
          </p:cNvSpPr>
          <p:nvPr/>
        </p:nvSpPr>
        <p:spPr>
          <a:xfrm>
            <a:off x="467544" y="3573016"/>
            <a:ext cx="8229600" cy="2376264"/>
          </a:xfrm>
          <a:prstGeom prst="rect">
            <a:avLst/>
          </a:prstGeom>
          <a:solidFill>
            <a:srgbClr val="E8DEDD">
              <a:alpha val="50000"/>
            </a:srgbClr>
          </a:solidFill>
          <a:effectLst>
            <a:outerShdw blurRad="1270000" dist="50800" dir="5400000" algn="ctr" rotWithShape="0">
              <a:srgbClr val="000000">
                <a:alpha val="43137"/>
              </a:srgb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err="1"/>
              <a:t>Fajar</a:t>
            </a:r>
            <a:r>
              <a:rPr lang="en-US" sz="2800" dirty="0"/>
              <a:t> S </a:t>
            </a:r>
            <a:r>
              <a:rPr lang="en-US" sz="2800" dirty="0" smtClean="0"/>
              <a:t>			1401150075</a:t>
            </a:r>
            <a:r>
              <a:rPr lang="en-US" sz="2800" dirty="0"/>
              <a:t/>
            </a:r>
            <a:br>
              <a:rPr lang="en-US" sz="2800" dirty="0"/>
            </a:br>
            <a:r>
              <a:rPr lang="en-US" sz="2800" dirty="0" err="1"/>
              <a:t>Panji</a:t>
            </a:r>
            <a:r>
              <a:rPr lang="en-US" sz="2800" dirty="0"/>
              <a:t> Rahman </a:t>
            </a:r>
            <a:r>
              <a:rPr lang="en-US" sz="2800" dirty="0" smtClean="0"/>
              <a:t>		1401154159</a:t>
            </a:r>
            <a:r>
              <a:rPr lang="en-US" sz="2800" dirty="0"/>
              <a:t/>
            </a:r>
            <a:br>
              <a:rPr lang="en-US" sz="2800" dirty="0"/>
            </a:br>
            <a:r>
              <a:rPr lang="en-US" sz="2800" dirty="0" err="1"/>
              <a:t>Dhimas</a:t>
            </a:r>
            <a:r>
              <a:rPr lang="en-US" sz="2800" dirty="0"/>
              <a:t> </a:t>
            </a:r>
            <a:r>
              <a:rPr lang="en-US" sz="2800" dirty="0" err="1"/>
              <a:t>Ilham</a:t>
            </a:r>
            <a:r>
              <a:rPr lang="en-US" sz="2800" dirty="0"/>
              <a:t> </a:t>
            </a:r>
            <a:r>
              <a:rPr lang="en-US" sz="2800" dirty="0" err="1"/>
              <a:t>Prakoso</a:t>
            </a:r>
            <a:r>
              <a:rPr lang="en-US" sz="2800" dirty="0"/>
              <a:t> </a:t>
            </a:r>
            <a:r>
              <a:rPr lang="en-US" sz="2800" dirty="0" smtClean="0"/>
              <a:t>	1401154173</a:t>
            </a:r>
            <a:r>
              <a:rPr lang="en-US" sz="2800" dirty="0"/>
              <a:t/>
            </a:r>
            <a:br>
              <a:rPr lang="en-US" sz="2800" dirty="0"/>
            </a:br>
            <a:r>
              <a:rPr lang="en-US" sz="2800" dirty="0"/>
              <a:t>Made </a:t>
            </a:r>
            <a:r>
              <a:rPr lang="en-US" sz="2800" dirty="0" err="1"/>
              <a:t>leo</a:t>
            </a:r>
            <a:r>
              <a:rPr lang="en-US" sz="2800" dirty="0"/>
              <a:t> </a:t>
            </a:r>
            <a:r>
              <a:rPr lang="en-US" sz="2800" dirty="0" smtClean="0"/>
              <a:t>Aditya	 	1401154271</a:t>
            </a:r>
            <a:r>
              <a:rPr lang="en-US" sz="2800" dirty="0"/>
              <a:t/>
            </a:r>
            <a:br>
              <a:rPr lang="en-US" sz="2800" dirty="0"/>
            </a:br>
            <a:r>
              <a:rPr lang="en-US" sz="2800" dirty="0" err="1"/>
              <a:t>Ruthis</a:t>
            </a:r>
            <a:r>
              <a:rPr lang="en-US" sz="2800" dirty="0"/>
              <a:t> Thira </a:t>
            </a:r>
            <a:r>
              <a:rPr lang="en-US" sz="2800" dirty="0" smtClean="0"/>
              <a:t>			1401150009</a:t>
            </a:r>
            <a:endParaRPr lang="id-ID" sz="2800" dirty="0"/>
          </a:p>
        </p:txBody>
      </p:sp>
    </p:spTree>
    <p:extLst>
      <p:ext uri="{BB962C8B-B14F-4D97-AF65-F5344CB8AC3E}">
        <p14:creationId xmlns:p14="http://schemas.microsoft.com/office/powerpoint/2010/main" val="17951588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7F5">
              <a:alpha val="50000"/>
            </a:srgbClr>
          </a:solidFill>
          <a:effectLst>
            <a:outerShdw blurRad="1270000" dist="50800" dir="5400000" algn="ctr" rotWithShape="0">
              <a:srgbClr val="000000">
                <a:alpha val="43137"/>
              </a:srgbClr>
            </a:outerShdw>
          </a:effectLst>
        </p:spPr>
        <p:txBody>
          <a:bodyPr>
            <a:normAutofit fontScale="90000"/>
          </a:bodyPr>
          <a:lstStyle/>
          <a:p>
            <a:r>
              <a:rPr lang="id-ID" dirty="0" smtClean="0"/>
              <a:t>Variabel Pembentukan Budaya Organisasi</a:t>
            </a:r>
            <a:endParaRPr lang="id-ID" dirty="0"/>
          </a:p>
        </p:txBody>
      </p:sp>
      <p:sp>
        <p:nvSpPr>
          <p:cNvPr id="3" name="Content Placeholder 2"/>
          <p:cNvSpPr>
            <a:spLocks noGrp="1"/>
          </p:cNvSpPr>
          <p:nvPr>
            <p:ph idx="1"/>
          </p:nvPr>
        </p:nvSpPr>
        <p:spPr>
          <a:solidFill>
            <a:srgbClr val="E8DEDD">
              <a:alpha val="50000"/>
            </a:srgbClr>
          </a:solidFill>
          <a:effectLst>
            <a:outerShdw blurRad="1270000" dist="50800" dir="5400000" algn="ctr" rotWithShape="0">
              <a:srgbClr val="000000">
                <a:alpha val="43137"/>
              </a:srgbClr>
            </a:outerShdw>
          </a:effectLst>
        </p:spPr>
        <p:txBody>
          <a:bodyPr/>
          <a:lstStyle/>
          <a:p>
            <a:pPr marL="0" indent="0">
              <a:buNone/>
            </a:pPr>
            <a:r>
              <a:rPr lang="id-ID" dirty="0"/>
              <a:t>	</a:t>
            </a:r>
            <a:r>
              <a:rPr lang="id-ID" dirty="0" smtClean="0"/>
              <a:t>Ada beberapa variabel yang secara rutin terdapat dalam budaya yang tanggap pelanggan yaitu :</a:t>
            </a:r>
          </a:p>
          <a:p>
            <a:pPr marL="514350" indent="-514350">
              <a:buAutoNum type="arabicPeriod"/>
            </a:pPr>
            <a:r>
              <a:rPr lang="id-ID" dirty="0" smtClean="0"/>
              <a:t>Tipe karyawan</a:t>
            </a:r>
          </a:p>
          <a:p>
            <a:pPr marL="514350" indent="-514350">
              <a:buAutoNum type="arabicPeriod"/>
            </a:pPr>
            <a:r>
              <a:rPr lang="id-ID" dirty="0" smtClean="0"/>
              <a:t>Formalisasi yang rendah</a:t>
            </a:r>
          </a:p>
          <a:p>
            <a:pPr marL="514350" indent="-514350">
              <a:buAutoNum type="arabicPeriod"/>
            </a:pPr>
            <a:r>
              <a:rPr lang="id-ID" dirty="0" smtClean="0"/>
              <a:t>Keterampilan mendengar yang baik</a:t>
            </a:r>
          </a:p>
          <a:p>
            <a:pPr marL="514350" indent="-514350">
              <a:buAutoNum type="arabicPeriod"/>
            </a:pPr>
            <a:r>
              <a:rPr lang="id-ID" dirty="0" smtClean="0"/>
              <a:t>Kejelasan peran</a:t>
            </a:r>
          </a:p>
          <a:p>
            <a:pPr marL="514350" indent="-514350">
              <a:buAutoNum type="arabicPeriod"/>
            </a:pPr>
            <a:r>
              <a:rPr lang="id-ID" dirty="0" smtClean="0"/>
              <a:t>Keramahan </a:t>
            </a:r>
            <a:endParaRPr lang="id-ID" dirty="0"/>
          </a:p>
        </p:txBody>
      </p:sp>
    </p:spTree>
    <p:extLst>
      <p:ext uri="{BB962C8B-B14F-4D97-AF65-F5344CB8AC3E}">
        <p14:creationId xmlns:p14="http://schemas.microsoft.com/office/powerpoint/2010/main" val="265329888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7F5">
              <a:alpha val="50000"/>
            </a:srgbClr>
          </a:solidFill>
          <a:effectLst>
            <a:outerShdw blurRad="1270000" dist="50800" dir="5400000" algn="ctr" rotWithShape="0">
              <a:srgbClr val="000000">
                <a:alpha val="43137"/>
              </a:srgbClr>
            </a:outerShdw>
          </a:effectLst>
        </p:spPr>
        <p:txBody>
          <a:bodyPr>
            <a:normAutofit/>
          </a:bodyPr>
          <a:lstStyle/>
          <a:p>
            <a:r>
              <a:rPr lang="id-ID" dirty="0" smtClean="0"/>
              <a:t>Budaya Organisasi</a:t>
            </a:r>
            <a:endParaRPr lang="id-ID" dirty="0"/>
          </a:p>
        </p:txBody>
      </p:sp>
      <p:sp>
        <p:nvSpPr>
          <p:cNvPr id="3" name="Content Placeholder 2"/>
          <p:cNvSpPr>
            <a:spLocks noGrp="1"/>
          </p:cNvSpPr>
          <p:nvPr>
            <p:ph idx="1"/>
          </p:nvPr>
        </p:nvSpPr>
        <p:spPr>
          <a:solidFill>
            <a:srgbClr val="E8DEDD">
              <a:alpha val="50000"/>
            </a:srgbClr>
          </a:solidFill>
          <a:effectLst>
            <a:outerShdw blurRad="1270000" dist="50800" dir="5400000" algn="ctr" rotWithShape="0">
              <a:srgbClr val="000000">
                <a:alpha val="43137"/>
              </a:srgbClr>
            </a:outerShdw>
          </a:effectLst>
        </p:spPr>
        <p:txBody>
          <a:bodyPr>
            <a:normAutofit fontScale="92500" lnSpcReduction="10000"/>
          </a:bodyPr>
          <a:lstStyle/>
          <a:p>
            <a:pPr marL="0" indent="0" algn="just">
              <a:buNone/>
            </a:pPr>
            <a:r>
              <a:rPr lang="en-US" dirty="0" smtClean="0"/>
              <a:t>	</a:t>
            </a:r>
            <a:r>
              <a:rPr lang="id-ID" dirty="0" smtClean="0"/>
              <a:t>Budaya </a:t>
            </a:r>
            <a:r>
              <a:rPr lang="id-ID" dirty="0"/>
              <a:t>organisasi dapat dilihat dari aspek perilaku yang dapat digunaka sebagai wadah bekerja sama untuk mencapai </a:t>
            </a:r>
            <a:r>
              <a:rPr lang="id-ID" dirty="0" smtClean="0"/>
              <a:t>tujuan</a:t>
            </a:r>
            <a:endParaRPr lang="en-US" dirty="0" smtClean="0"/>
          </a:p>
          <a:p>
            <a:pPr marL="0" indent="0" algn="just">
              <a:buNone/>
            </a:pPr>
            <a:endParaRPr lang="en-US" dirty="0"/>
          </a:p>
          <a:p>
            <a:pPr marL="0" indent="0" algn="just">
              <a:buNone/>
            </a:pPr>
            <a:r>
              <a:rPr lang="id-ID" dirty="0" smtClean="0"/>
              <a:t>1</a:t>
            </a:r>
            <a:r>
              <a:rPr lang="id-ID" dirty="0" smtClean="0"/>
              <a:t>. Budaya</a:t>
            </a:r>
          </a:p>
          <a:p>
            <a:pPr marL="457200" lvl="1" indent="0" algn="just">
              <a:buNone/>
            </a:pPr>
            <a:r>
              <a:rPr lang="id-ID" dirty="0" smtClean="0"/>
              <a:t>	Istilah budaya diambil dari bahasa latin </a:t>
            </a:r>
            <a:r>
              <a:rPr lang="id-ID" i="1" dirty="0" smtClean="0"/>
              <a:t>colere</a:t>
            </a:r>
            <a:r>
              <a:rPr lang="id-ID" dirty="0" smtClean="0"/>
              <a:t> yang berarti mengolah, mengerjakan.</a:t>
            </a:r>
          </a:p>
          <a:p>
            <a:pPr marL="457200" lvl="1" indent="0" algn="just">
              <a:buNone/>
            </a:pPr>
            <a:r>
              <a:rPr lang="id-ID" dirty="0" smtClean="0"/>
              <a:t>	Menurut Vijay Sathe budaya adalah seperangkat asumsi penting yang dimiliki bersama anggota masyarakat.</a:t>
            </a:r>
          </a:p>
          <a:p>
            <a:pPr marL="457200" lvl="1" indent="0" algn="just">
              <a:buNone/>
            </a:pPr>
            <a:endParaRPr lang="id-ID" dirty="0" smtClean="0"/>
          </a:p>
          <a:p>
            <a:pPr marL="457200" lvl="1" indent="0" algn="just">
              <a:buNone/>
            </a:pPr>
            <a:endParaRPr lang="id-ID" sz="3200" dirty="0" smtClean="0"/>
          </a:p>
        </p:txBody>
      </p:sp>
    </p:spTree>
    <p:extLst>
      <p:ext uri="{BB962C8B-B14F-4D97-AF65-F5344CB8AC3E}">
        <p14:creationId xmlns:p14="http://schemas.microsoft.com/office/powerpoint/2010/main" val="55552704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8DEDD">
              <a:alpha val="50000"/>
            </a:srgbClr>
          </a:solidFill>
          <a:effectLst>
            <a:outerShdw blurRad="1270000" dist="50800" dir="5400000" algn="ctr" rotWithShape="0">
              <a:srgbClr val="000000">
                <a:alpha val="43137"/>
              </a:srgbClr>
            </a:outerShdw>
          </a:effectLst>
        </p:spPr>
        <p:txBody>
          <a:bodyPr>
            <a:normAutofit/>
          </a:bodyPr>
          <a:lstStyle/>
          <a:p>
            <a:r>
              <a:rPr lang="id-ID" dirty="0" smtClean="0"/>
              <a:t>Budaya Organisasi</a:t>
            </a:r>
            <a:endParaRPr lang="id-ID" dirty="0"/>
          </a:p>
        </p:txBody>
      </p:sp>
      <p:sp>
        <p:nvSpPr>
          <p:cNvPr id="3" name="Content Placeholder 2"/>
          <p:cNvSpPr>
            <a:spLocks noGrp="1"/>
          </p:cNvSpPr>
          <p:nvPr>
            <p:ph idx="1"/>
          </p:nvPr>
        </p:nvSpPr>
        <p:spPr>
          <a:solidFill>
            <a:srgbClr val="E8DEDD">
              <a:alpha val="50000"/>
            </a:srgbClr>
          </a:solidFill>
          <a:effectLst>
            <a:outerShdw blurRad="1219200" dist="50800" dir="5400000" algn="ctr" rotWithShape="0">
              <a:srgbClr val="000000">
                <a:alpha val="43137"/>
              </a:srgbClr>
            </a:outerShdw>
          </a:effectLst>
        </p:spPr>
        <p:txBody>
          <a:bodyPr>
            <a:normAutofit lnSpcReduction="10000"/>
          </a:bodyPr>
          <a:lstStyle/>
          <a:p>
            <a:pPr marL="0" indent="0">
              <a:buNone/>
            </a:pPr>
            <a:r>
              <a:rPr lang="id-ID" dirty="0" smtClean="0"/>
              <a:t>Unsur Budaya :</a:t>
            </a:r>
          </a:p>
          <a:p>
            <a:pPr marL="898525" indent="-514350">
              <a:buFont typeface="+mj-lt"/>
              <a:buAutoNum type="arabicPeriod"/>
            </a:pPr>
            <a:r>
              <a:rPr lang="id-ID" dirty="0" smtClean="0"/>
              <a:t>Ilmu Pengetahuan.</a:t>
            </a:r>
          </a:p>
          <a:p>
            <a:pPr marL="898525" indent="-514350">
              <a:buFont typeface="+mj-lt"/>
              <a:buAutoNum type="arabicPeriod"/>
            </a:pPr>
            <a:r>
              <a:rPr lang="id-ID" dirty="0" smtClean="0"/>
              <a:t>Kepercayaan.</a:t>
            </a:r>
          </a:p>
          <a:p>
            <a:pPr marL="898525" indent="-514350">
              <a:buFont typeface="+mj-lt"/>
              <a:buAutoNum type="arabicPeriod"/>
            </a:pPr>
            <a:r>
              <a:rPr lang="id-ID" dirty="0" smtClean="0"/>
              <a:t>Seni dan Moral.</a:t>
            </a:r>
          </a:p>
          <a:p>
            <a:pPr marL="898525" indent="-514350">
              <a:buFont typeface="+mj-lt"/>
              <a:buAutoNum type="arabicPeriod"/>
            </a:pPr>
            <a:r>
              <a:rPr lang="id-ID" dirty="0" smtClean="0"/>
              <a:t>Hukum.</a:t>
            </a:r>
          </a:p>
          <a:p>
            <a:pPr marL="898525" indent="-514350">
              <a:buFont typeface="+mj-lt"/>
              <a:buAutoNum type="arabicPeriod"/>
            </a:pPr>
            <a:r>
              <a:rPr lang="id-ID" dirty="0" smtClean="0"/>
              <a:t>Adat istiadat.</a:t>
            </a:r>
          </a:p>
          <a:p>
            <a:pPr marL="898525" indent="-514350">
              <a:buFont typeface="+mj-lt"/>
              <a:buAutoNum type="arabicPeriod"/>
            </a:pPr>
            <a:r>
              <a:rPr lang="id-ID" dirty="0" smtClean="0"/>
              <a:t>Pembelajaran.</a:t>
            </a:r>
          </a:p>
          <a:p>
            <a:pPr marL="898525" indent="-514350">
              <a:buFont typeface="+mj-lt"/>
              <a:buAutoNum type="arabicPeriod"/>
            </a:pPr>
            <a:r>
              <a:rPr lang="id-ID" dirty="0" smtClean="0"/>
              <a:t>Masalah adaptasi internal dan eksternal.</a:t>
            </a:r>
            <a:endParaRPr lang="id-ID" dirty="0"/>
          </a:p>
        </p:txBody>
      </p:sp>
    </p:spTree>
    <p:extLst>
      <p:ext uri="{BB962C8B-B14F-4D97-AF65-F5344CB8AC3E}">
        <p14:creationId xmlns:p14="http://schemas.microsoft.com/office/powerpoint/2010/main" val="379355280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7F5">
              <a:alpha val="50000"/>
            </a:srgbClr>
          </a:solidFill>
          <a:effectLst>
            <a:outerShdw blurRad="1270000" dist="50800" dir="5400000" algn="ctr" rotWithShape="0">
              <a:srgbClr val="000000">
                <a:alpha val="43137"/>
              </a:srgbClr>
            </a:outerShdw>
          </a:effectLst>
        </p:spPr>
        <p:txBody>
          <a:bodyPr/>
          <a:lstStyle/>
          <a:p>
            <a:r>
              <a:rPr lang="id-ID" dirty="0" smtClean="0"/>
              <a:t>Budaya Organiasi</a:t>
            </a:r>
            <a:endParaRPr lang="id-ID" dirty="0"/>
          </a:p>
        </p:txBody>
      </p:sp>
      <p:sp>
        <p:nvSpPr>
          <p:cNvPr id="3" name="Content Placeholder 2"/>
          <p:cNvSpPr>
            <a:spLocks noGrp="1"/>
          </p:cNvSpPr>
          <p:nvPr>
            <p:ph idx="1"/>
          </p:nvPr>
        </p:nvSpPr>
        <p:spPr>
          <a:solidFill>
            <a:srgbClr val="E8DEDD">
              <a:alpha val="50000"/>
            </a:srgbClr>
          </a:solidFill>
          <a:effectLst>
            <a:outerShdw blurRad="1270000" dist="50800" dir="5400000" algn="ctr" rotWithShape="0">
              <a:srgbClr val="000000">
                <a:alpha val="43137"/>
              </a:srgbClr>
            </a:outerShdw>
          </a:effectLst>
        </p:spPr>
        <p:txBody>
          <a:bodyPr>
            <a:normAutofit lnSpcReduction="10000"/>
          </a:bodyPr>
          <a:lstStyle/>
          <a:p>
            <a:pPr marL="0" indent="0">
              <a:buNone/>
            </a:pPr>
            <a:r>
              <a:rPr lang="id-ID" dirty="0" smtClean="0"/>
              <a:t>2. Organisasi</a:t>
            </a:r>
          </a:p>
          <a:p>
            <a:pPr marL="0" indent="0">
              <a:buNone/>
            </a:pPr>
            <a:r>
              <a:rPr lang="id-ID" dirty="0"/>
              <a:t>	</a:t>
            </a:r>
            <a:r>
              <a:rPr lang="id-ID" dirty="0" smtClean="0"/>
              <a:t>Organisasi adalah tempat bagi orang-orang berkumpul bekerja sama secara rasional dan sistematis, terencana, terorganisasi, terpimpin, dan terkendali.</a:t>
            </a:r>
          </a:p>
          <a:p>
            <a:pPr marL="0" indent="0">
              <a:buNone/>
            </a:pPr>
            <a:r>
              <a:rPr lang="id-ID" dirty="0"/>
              <a:t>	</a:t>
            </a:r>
            <a:r>
              <a:rPr lang="id-ID" dirty="0" smtClean="0"/>
              <a:t>Menurut Philip S, organisasi merupakan pengaturan personal guna memudakhan pencapaian beberapa tujuan melalui alokasi fungsi dan tanggung jawab. </a:t>
            </a:r>
            <a:endParaRPr lang="id-ID" dirty="0"/>
          </a:p>
        </p:txBody>
      </p:sp>
    </p:spTree>
    <p:extLst>
      <p:ext uri="{BB962C8B-B14F-4D97-AF65-F5344CB8AC3E}">
        <p14:creationId xmlns:p14="http://schemas.microsoft.com/office/powerpoint/2010/main" val="344739232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7F5">
              <a:alpha val="50000"/>
            </a:srgbClr>
          </a:solidFill>
          <a:effectLst>
            <a:outerShdw blurRad="1270000" dist="50800" dir="5400000" algn="ctr" rotWithShape="0">
              <a:srgbClr val="000000">
                <a:alpha val="43137"/>
              </a:srgbClr>
            </a:outerShdw>
          </a:effectLst>
        </p:spPr>
        <p:txBody>
          <a:bodyPr/>
          <a:lstStyle/>
          <a:p>
            <a:r>
              <a:rPr lang="id-ID" dirty="0" smtClean="0"/>
              <a:t>Budaya Organisasi</a:t>
            </a:r>
            <a:endParaRPr lang="id-ID" dirty="0"/>
          </a:p>
        </p:txBody>
      </p:sp>
      <p:sp>
        <p:nvSpPr>
          <p:cNvPr id="3" name="Content Placeholder 2"/>
          <p:cNvSpPr>
            <a:spLocks noGrp="1"/>
          </p:cNvSpPr>
          <p:nvPr>
            <p:ph idx="1"/>
          </p:nvPr>
        </p:nvSpPr>
        <p:spPr>
          <a:solidFill>
            <a:srgbClr val="E8DEDD">
              <a:alpha val="50000"/>
            </a:srgbClr>
          </a:solidFill>
          <a:effectLst>
            <a:outerShdw blurRad="1270000" dist="50800" dir="5400000" algn="ctr" rotWithShape="0">
              <a:srgbClr val="000000">
                <a:alpha val="43137"/>
              </a:srgbClr>
            </a:outerShdw>
          </a:effectLst>
        </p:spPr>
        <p:txBody>
          <a:bodyPr/>
          <a:lstStyle/>
          <a:p>
            <a:pPr marL="0" indent="0">
              <a:buNone/>
            </a:pPr>
            <a:r>
              <a:rPr lang="id-ID" dirty="0" smtClean="0"/>
              <a:t>Unsur organisasi</a:t>
            </a:r>
          </a:p>
          <a:p>
            <a:pPr marL="914400" lvl="1" indent="-514350">
              <a:buFont typeface="+mj-lt"/>
              <a:buAutoNum type="arabicPeriod"/>
            </a:pPr>
            <a:r>
              <a:rPr lang="id-ID" dirty="0" smtClean="0"/>
              <a:t>Kumpula orang.</a:t>
            </a:r>
          </a:p>
          <a:p>
            <a:pPr marL="914400" lvl="1" indent="-514350">
              <a:buFont typeface="+mj-lt"/>
              <a:buAutoNum type="arabicPeriod"/>
            </a:pPr>
            <a:r>
              <a:rPr lang="id-ID" dirty="0" smtClean="0"/>
              <a:t>Kerja sama.</a:t>
            </a:r>
          </a:p>
          <a:p>
            <a:pPr marL="914400" lvl="1" indent="-514350">
              <a:buFont typeface="+mj-lt"/>
              <a:buAutoNum type="arabicPeriod"/>
            </a:pPr>
            <a:r>
              <a:rPr lang="id-ID" dirty="0" smtClean="0"/>
              <a:t>Tujuan yang sama.</a:t>
            </a:r>
          </a:p>
          <a:p>
            <a:pPr marL="914400" lvl="1" indent="-514350">
              <a:buFont typeface="+mj-lt"/>
              <a:buAutoNum type="arabicPeriod"/>
            </a:pPr>
            <a:r>
              <a:rPr lang="id-ID" dirty="0" smtClean="0"/>
              <a:t>Sistem koordinasi.</a:t>
            </a:r>
          </a:p>
          <a:p>
            <a:pPr marL="914400" lvl="1" indent="-514350">
              <a:buFont typeface="+mj-lt"/>
              <a:buAutoNum type="arabicPeriod"/>
            </a:pPr>
            <a:r>
              <a:rPr lang="id-ID" dirty="0" smtClean="0"/>
              <a:t>Pembagian tugas dan tanggung jawab.</a:t>
            </a:r>
          </a:p>
          <a:p>
            <a:pPr marL="914400" lvl="1" indent="-514350">
              <a:buFont typeface="+mj-lt"/>
              <a:buAutoNum type="arabicPeriod"/>
            </a:pPr>
            <a:r>
              <a:rPr lang="id-ID" dirty="0" smtClean="0"/>
              <a:t>Sumberdaya organisasi.</a:t>
            </a:r>
            <a:endParaRPr lang="id-ID" dirty="0"/>
          </a:p>
        </p:txBody>
      </p:sp>
    </p:spTree>
    <p:extLst>
      <p:ext uri="{BB962C8B-B14F-4D97-AF65-F5344CB8AC3E}">
        <p14:creationId xmlns:p14="http://schemas.microsoft.com/office/powerpoint/2010/main" val="36854755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7F5">
              <a:alpha val="50000"/>
            </a:srgbClr>
          </a:solidFill>
          <a:effectLst>
            <a:outerShdw blurRad="1270000" dist="50800" dir="5400000" algn="ctr" rotWithShape="0">
              <a:srgbClr val="000000">
                <a:alpha val="43137"/>
              </a:srgbClr>
            </a:outerShdw>
          </a:effectLst>
        </p:spPr>
        <p:txBody>
          <a:bodyPr/>
          <a:lstStyle/>
          <a:p>
            <a:r>
              <a:rPr lang="id-ID" dirty="0" smtClean="0"/>
              <a:t>Budaya Organisasi</a:t>
            </a:r>
            <a:endParaRPr lang="id-ID" dirty="0"/>
          </a:p>
        </p:txBody>
      </p:sp>
      <p:sp>
        <p:nvSpPr>
          <p:cNvPr id="3" name="Content Placeholder 2"/>
          <p:cNvSpPr>
            <a:spLocks noGrp="1"/>
          </p:cNvSpPr>
          <p:nvPr>
            <p:ph idx="1"/>
          </p:nvPr>
        </p:nvSpPr>
        <p:spPr>
          <a:solidFill>
            <a:srgbClr val="E8DEDD">
              <a:alpha val="50000"/>
            </a:srgbClr>
          </a:solidFill>
          <a:effectLst>
            <a:outerShdw blurRad="1270000" dist="50800" dir="5400000" algn="ctr" rotWithShape="0">
              <a:srgbClr val="000000">
                <a:alpha val="43137"/>
              </a:srgbClr>
            </a:outerShdw>
          </a:effectLst>
        </p:spPr>
        <p:txBody>
          <a:bodyPr/>
          <a:lstStyle/>
          <a:p>
            <a:pPr marL="0" indent="0">
              <a:buNone/>
            </a:pPr>
            <a:r>
              <a:rPr lang="id-ID" dirty="0" smtClean="0"/>
              <a:t>3. Budaya Organisasi</a:t>
            </a:r>
          </a:p>
          <a:p>
            <a:pPr marL="0" indent="0">
              <a:buNone/>
            </a:pPr>
            <a:r>
              <a:rPr lang="id-ID" dirty="0"/>
              <a:t>	</a:t>
            </a:r>
            <a:r>
              <a:rPr lang="id-ID" dirty="0" smtClean="0"/>
              <a:t>Budaya Oganisasi dapat disimpulkan bahwa budaya rganisasi merupakan sistem nilai yang diyakini dan dapat dipelajari, dapat diterapkan, dan dikembangkan secara terus menerus, dan juga berfungsi sebagai perekat, pemersatu, identitas yang dapat diwariskan di generasi berikutnya.</a:t>
            </a:r>
            <a:endParaRPr lang="id-ID" dirty="0"/>
          </a:p>
        </p:txBody>
      </p:sp>
    </p:spTree>
    <p:extLst>
      <p:ext uri="{BB962C8B-B14F-4D97-AF65-F5344CB8AC3E}">
        <p14:creationId xmlns:p14="http://schemas.microsoft.com/office/powerpoint/2010/main" val="68075152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7F5">
              <a:alpha val="50000"/>
            </a:srgbClr>
          </a:solidFill>
          <a:effectLst>
            <a:outerShdw blurRad="1270000" dist="50800" dir="5400000" algn="ctr" rotWithShape="0">
              <a:srgbClr val="000000">
                <a:alpha val="43137"/>
              </a:srgbClr>
            </a:outerShdw>
          </a:effectLst>
        </p:spPr>
        <p:txBody>
          <a:bodyPr/>
          <a:lstStyle/>
          <a:p>
            <a:r>
              <a:rPr lang="id-ID" dirty="0" smtClean="0"/>
              <a:t>Budaya Organisasi</a:t>
            </a:r>
            <a:endParaRPr lang="id-ID" dirty="0"/>
          </a:p>
        </p:txBody>
      </p:sp>
      <p:sp>
        <p:nvSpPr>
          <p:cNvPr id="3" name="Content Placeholder 2"/>
          <p:cNvSpPr>
            <a:spLocks noGrp="1"/>
          </p:cNvSpPr>
          <p:nvPr>
            <p:ph idx="1"/>
          </p:nvPr>
        </p:nvSpPr>
        <p:spPr>
          <a:solidFill>
            <a:srgbClr val="E8DEDD">
              <a:alpha val="50000"/>
            </a:srgbClr>
          </a:solidFill>
          <a:effectLst>
            <a:outerShdw blurRad="1270000" dist="50800" dir="5400000" algn="ctr" rotWithShape="0">
              <a:srgbClr val="000000">
                <a:alpha val="43137"/>
              </a:srgbClr>
            </a:outerShdw>
          </a:effectLst>
        </p:spPr>
        <p:txBody>
          <a:bodyPr/>
          <a:lstStyle/>
          <a:p>
            <a:pPr marL="0" indent="0">
              <a:buNone/>
            </a:pPr>
            <a:r>
              <a:rPr lang="id-ID" dirty="0" smtClean="0"/>
              <a:t>Unsur Budaya Organisasi :</a:t>
            </a:r>
          </a:p>
          <a:p>
            <a:pPr marL="914400" lvl="1" indent="-514350">
              <a:buFont typeface="+mj-lt"/>
              <a:buAutoNum type="arabicPeriod"/>
            </a:pPr>
            <a:r>
              <a:rPr lang="id-ID" dirty="0" smtClean="0"/>
              <a:t>Asumsi dasar </a:t>
            </a:r>
          </a:p>
          <a:p>
            <a:pPr marL="914400" lvl="1" indent="-514350">
              <a:buFont typeface="+mj-lt"/>
              <a:buAutoNum type="arabicPeriod"/>
            </a:pPr>
            <a:r>
              <a:rPr lang="id-ID" dirty="0" smtClean="0"/>
              <a:t>Pedoman mengatasi masalah</a:t>
            </a:r>
          </a:p>
          <a:p>
            <a:pPr marL="914400" lvl="1" indent="-514350">
              <a:buFont typeface="+mj-lt"/>
              <a:buAutoNum type="arabicPeriod"/>
            </a:pPr>
            <a:r>
              <a:rPr lang="id-ID" dirty="0" smtClean="0"/>
              <a:t>Pewarisan</a:t>
            </a:r>
          </a:p>
          <a:p>
            <a:pPr marL="914400" lvl="1" indent="-514350">
              <a:buFont typeface="+mj-lt"/>
              <a:buAutoNum type="arabicPeriod"/>
            </a:pPr>
            <a:r>
              <a:rPr lang="id-ID" dirty="0" smtClean="0"/>
              <a:t>Citra dan Brand</a:t>
            </a:r>
          </a:p>
          <a:p>
            <a:pPr marL="914400" lvl="1" indent="-514350">
              <a:buFont typeface="+mj-lt"/>
              <a:buAutoNum type="arabicPeriod"/>
            </a:pPr>
            <a:r>
              <a:rPr lang="id-ID" dirty="0" smtClean="0"/>
              <a:t>Adaptasi</a:t>
            </a:r>
            <a:endParaRPr lang="id-ID" dirty="0"/>
          </a:p>
        </p:txBody>
      </p:sp>
    </p:spTree>
    <p:extLst>
      <p:ext uri="{BB962C8B-B14F-4D97-AF65-F5344CB8AC3E}">
        <p14:creationId xmlns:p14="http://schemas.microsoft.com/office/powerpoint/2010/main" val="138496310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7F5">
              <a:alpha val="50000"/>
            </a:srgbClr>
          </a:solidFill>
          <a:effectLst>
            <a:outerShdw blurRad="1270000" dist="50800" dir="5400000" algn="ctr" rotWithShape="0">
              <a:srgbClr val="000000">
                <a:alpha val="43137"/>
              </a:srgbClr>
            </a:outerShdw>
          </a:effectLst>
        </p:spPr>
        <p:txBody>
          <a:bodyPr/>
          <a:lstStyle/>
          <a:p>
            <a:r>
              <a:rPr lang="id-ID" dirty="0" smtClean="0"/>
              <a:t>Budaya Perusahaan</a:t>
            </a:r>
            <a:endParaRPr lang="id-ID" dirty="0"/>
          </a:p>
        </p:txBody>
      </p:sp>
      <p:sp>
        <p:nvSpPr>
          <p:cNvPr id="3" name="Content Placeholder 2"/>
          <p:cNvSpPr>
            <a:spLocks noGrp="1"/>
          </p:cNvSpPr>
          <p:nvPr>
            <p:ph idx="1"/>
          </p:nvPr>
        </p:nvSpPr>
        <p:spPr>
          <a:solidFill>
            <a:srgbClr val="E8DEDD">
              <a:alpha val="50000"/>
            </a:srgbClr>
          </a:solidFill>
          <a:effectLst>
            <a:outerShdw blurRad="1270000" dist="50800" dir="5400000" algn="ctr" rotWithShape="0">
              <a:srgbClr val="000000">
                <a:alpha val="43137"/>
              </a:srgbClr>
            </a:outerShdw>
          </a:effectLst>
        </p:spPr>
        <p:txBody>
          <a:bodyPr/>
          <a:lstStyle/>
          <a:p>
            <a:r>
              <a:rPr lang="id-ID" dirty="0" smtClean="0"/>
              <a:t>Budaya Perusahaan mempunyai arti sebagai aturan main didalam sebuah perusahaan ang digunakan sebagai pegangan bagi karyawannya.</a:t>
            </a:r>
          </a:p>
          <a:p>
            <a:r>
              <a:rPr lang="id-ID" dirty="0" smtClean="0"/>
              <a:t>Terbentuknnya Budaya Perusahaan</a:t>
            </a:r>
          </a:p>
          <a:p>
            <a:pPr lvl="1"/>
            <a:r>
              <a:rPr lang="id-ID" dirty="0" smtClean="0"/>
              <a:t>Lingkungan Usaha</a:t>
            </a:r>
          </a:p>
          <a:p>
            <a:pPr lvl="1"/>
            <a:r>
              <a:rPr lang="id-ID" dirty="0" smtClean="0"/>
              <a:t>Ritual yang sudah ada</a:t>
            </a:r>
          </a:p>
          <a:p>
            <a:pPr lvl="1"/>
            <a:r>
              <a:rPr lang="id-ID" dirty="0" smtClean="0"/>
              <a:t>Network</a:t>
            </a:r>
            <a:endParaRPr lang="id-ID" dirty="0"/>
          </a:p>
        </p:txBody>
      </p:sp>
    </p:spTree>
    <p:extLst>
      <p:ext uri="{BB962C8B-B14F-4D97-AF65-F5344CB8AC3E}">
        <p14:creationId xmlns:p14="http://schemas.microsoft.com/office/powerpoint/2010/main" val="264217659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7F5">
              <a:alpha val="50000"/>
            </a:srgbClr>
          </a:solidFill>
          <a:effectLst>
            <a:outerShdw blurRad="1270000" dist="50800" dir="5400000" algn="ctr" rotWithShape="0">
              <a:srgbClr val="000000">
                <a:alpha val="43137"/>
              </a:srgbClr>
            </a:outerShdw>
          </a:effectLst>
        </p:spPr>
        <p:txBody>
          <a:bodyPr>
            <a:normAutofit fontScale="90000"/>
          </a:bodyPr>
          <a:lstStyle/>
          <a:p>
            <a:r>
              <a:rPr lang="id-ID" dirty="0" smtClean="0"/>
              <a:t>Fungsi dan Dinamika Budaya Organisasi</a:t>
            </a:r>
            <a:endParaRPr lang="id-ID" dirty="0"/>
          </a:p>
        </p:txBody>
      </p:sp>
      <p:sp>
        <p:nvSpPr>
          <p:cNvPr id="3" name="Content Placeholder 2"/>
          <p:cNvSpPr>
            <a:spLocks noGrp="1"/>
          </p:cNvSpPr>
          <p:nvPr>
            <p:ph idx="1"/>
          </p:nvPr>
        </p:nvSpPr>
        <p:spPr>
          <a:solidFill>
            <a:srgbClr val="E8DEDD">
              <a:alpha val="50000"/>
            </a:srgbClr>
          </a:solidFill>
          <a:effectLst>
            <a:outerShdw blurRad="1270000" dist="50800" dir="5400000" algn="ctr" rotWithShape="0">
              <a:srgbClr val="000000">
                <a:alpha val="43137"/>
              </a:srgbClr>
            </a:outerShdw>
          </a:effectLst>
        </p:spPr>
        <p:txBody>
          <a:bodyPr>
            <a:normAutofit fontScale="77500" lnSpcReduction="20000"/>
          </a:bodyPr>
          <a:lstStyle/>
          <a:p>
            <a:pPr marL="514350" indent="-514350">
              <a:buFont typeface="+mj-lt"/>
              <a:buAutoNum type="arabicPeriod"/>
            </a:pPr>
            <a:r>
              <a:rPr lang="id-ID" sz="2800" b="1" dirty="0" smtClean="0"/>
              <a:t>Fungsi Budaya Organisasi</a:t>
            </a:r>
          </a:p>
          <a:p>
            <a:pPr marL="400050" lvl="1" indent="0">
              <a:buNone/>
            </a:pPr>
            <a:r>
              <a:rPr lang="id-ID" dirty="0" smtClean="0"/>
              <a:t>a. Identitas organisasi</a:t>
            </a:r>
          </a:p>
          <a:p>
            <a:pPr marL="400050" lvl="1" indent="0">
              <a:buNone/>
            </a:pPr>
            <a:r>
              <a:rPr lang="id-ID" dirty="0" smtClean="0"/>
              <a:t>b. Alat pengorganisasian anggota</a:t>
            </a:r>
          </a:p>
          <a:p>
            <a:pPr marL="400050" lvl="1" indent="0">
              <a:buNone/>
            </a:pPr>
            <a:r>
              <a:rPr lang="id-ID" dirty="0" smtClean="0"/>
              <a:t>c. Mekanisme kontrol</a:t>
            </a:r>
            <a:endParaRPr lang="id-ID" dirty="0"/>
          </a:p>
          <a:p>
            <a:pPr marL="514350" lvl="1" indent="-514350">
              <a:buAutoNum type="arabicPeriod" startAt="2"/>
            </a:pPr>
            <a:r>
              <a:rPr lang="id-ID" b="1" dirty="0" smtClean="0"/>
              <a:t>Tipe Budaya</a:t>
            </a:r>
          </a:p>
          <a:p>
            <a:pPr marL="0" lvl="1" indent="0">
              <a:buNone/>
            </a:pPr>
            <a:r>
              <a:rPr lang="id-ID" dirty="0"/>
              <a:t> </a:t>
            </a:r>
            <a:r>
              <a:rPr lang="id-ID" dirty="0" smtClean="0"/>
              <a:t>    a. Budaya birokrasi</a:t>
            </a:r>
          </a:p>
          <a:p>
            <a:pPr marL="0" lvl="1" indent="0">
              <a:buNone/>
            </a:pPr>
            <a:r>
              <a:rPr lang="id-ID" dirty="0" smtClean="0"/>
              <a:t>     b. Budaya Inovativ</a:t>
            </a:r>
          </a:p>
          <a:p>
            <a:pPr marL="0" lvl="1" indent="0">
              <a:buNone/>
            </a:pPr>
            <a:r>
              <a:rPr lang="id-ID" dirty="0"/>
              <a:t> </a:t>
            </a:r>
            <a:r>
              <a:rPr lang="id-ID" dirty="0" smtClean="0"/>
              <a:t>    c. Budaya Suportif</a:t>
            </a:r>
          </a:p>
          <a:p>
            <a:pPr marL="0" lvl="1" indent="0">
              <a:buNone/>
            </a:pPr>
            <a:r>
              <a:rPr lang="id-ID" b="1" dirty="0" smtClean="0"/>
              <a:t>3.   Karakteristik Budaya Organisasi</a:t>
            </a:r>
          </a:p>
          <a:p>
            <a:pPr marL="0" lvl="1" indent="0">
              <a:buNone/>
            </a:pPr>
            <a:r>
              <a:rPr lang="id-ID" dirty="0"/>
              <a:t> </a:t>
            </a:r>
            <a:r>
              <a:rPr lang="id-ID" dirty="0" smtClean="0"/>
              <a:t>    a. Inisatif individu</a:t>
            </a:r>
          </a:p>
          <a:p>
            <a:pPr marL="0" lvl="1" indent="0">
              <a:buNone/>
            </a:pPr>
            <a:r>
              <a:rPr lang="id-ID" dirty="0"/>
              <a:t> </a:t>
            </a:r>
            <a:r>
              <a:rPr lang="id-ID" dirty="0" smtClean="0"/>
              <a:t>    b. Toleransi</a:t>
            </a:r>
          </a:p>
          <a:p>
            <a:pPr marL="0" lvl="1" indent="0">
              <a:buNone/>
            </a:pPr>
            <a:r>
              <a:rPr lang="id-ID" dirty="0"/>
              <a:t> </a:t>
            </a:r>
            <a:r>
              <a:rPr lang="id-ID" dirty="0" smtClean="0"/>
              <a:t>    c. Pengarahan dan Integrasi</a:t>
            </a:r>
          </a:p>
          <a:p>
            <a:pPr marL="0" lvl="1" indent="0">
              <a:buNone/>
            </a:pPr>
            <a:r>
              <a:rPr lang="id-ID" dirty="0"/>
              <a:t> </a:t>
            </a:r>
            <a:r>
              <a:rPr lang="id-ID" dirty="0" smtClean="0"/>
              <a:t>    </a:t>
            </a:r>
            <a:endParaRPr lang="id-ID" dirty="0"/>
          </a:p>
        </p:txBody>
      </p:sp>
    </p:spTree>
    <p:extLst>
      <p:ext uri="{BB962C8B-B14F-4D97-AF65-F5344CB8AC3E}">
        <p14:creationId xmlns:p14="http://schemas.microsoft.com/office/powerpoint/2010/main" val="16008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178</Words>
  <Application>Microsoft Office PowerPoint</Application>
  <PresentationFormat>On-screen Show (4:3)</PresentationFormat>
  <Paragraphs>66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BAB 5 BUDAYA ORGANISASI</vt:lpstr>
      <vt:lpstr>Budaya Organisasi</vt:lpstr>
      <vt:lpstr>Budaya Organisasi</vt:lpstr>
      <vt:lpstr>Budaya Organiasi</vt:lpstr>
      <vt:lpstr>Budaya Organisasi</vt:lpstr>
      <vt:lpstr>Budaya Organisasi</vt:lpstr>
      <vt:lpstr>Budaya Organisasi</vt:lpstr>
      <vt:lpstr>Budaya Perusahaan</vt:lpstr>
      <vt:lpstr>Fungsi dan Dinamika Budaya Organisasi</vt:lpstr>
      <vt:lpstr>Variabel Pembentukan Budaya Organisasi</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BUDAYA ORGANISASI</dc:title>
  <dc:creator>Personal</dc:creator>
  <cp:lastModifiedBy>panjirahman</cp:lastModifiedBy>
  <cp:revision>7</cp:revision>
  <dcterms:created xsi:type="dcterms:W3CDTF">2017-02-08T05:55:14Z</dcterms:created>
  <dcterms:modified xsi:type="dcterms:W3CDTF">2017-02-22T12:26:01Z</dcterms:modified>
</cp:coreProperties>
</file>