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6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9A01-B779-4AD6-972A-8616A2005EEA}" type="datetimeFigureOut">
              <a:rPr lang="id-ID" smtClean="0"/>
              <a:t>23/02/2017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A977-3576-469D-AF55-C13E533910A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57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9A01-B779-4AD6-972A-8616A2005EEA}" type="datetimeFigureOut">
              <a:rPr lang="id-ID" smtClean="0"/>
              <a:t>23/02/2017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A977-3576-469D-AF55-C13E533910A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9691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9A01-B779-4AD6-972A-8616A2005EEA}" type="datetimeFigureOut">
              <a:rPr lang="id-ID" smtClean="0"/>
              <a:t>23/02/2017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A977-3576-469D-AF55-C13E533910A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3365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9A01-B779-4AD6-972A-8616A2005EEA}" type="datetimeFigureOut">
              <a:rPr lang="id-ID" smtClean="0"/>
              <a:t>23/02/2017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A977-3576-469D-AF55-C13E533910A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975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9A01-B779-4AD6-972A-8616A2005EEA}" type="datetimeFigureOut">
              <a:rPr lang="id-ID" smtClean="0"/>
              <a:t>23/02/2017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A977-3576-469D-AF55-C13E533910A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56441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9A01-B779-4AD6-972A-8616A2005EEA}" type="datetimeFigureOut">
              <a:rPr lang="id-ID" smtClean="0"/>
              <a:t>23/02/2017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A977-3576-469D-AF55-C13E533910A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52091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9A01-B779-4AD6-972A-8616A2005EEA}" type="datetimeFigureOut">
              <a:rPr lang="id-ID" smtClean="0"/>
              <a:t>23/02/2017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A977-3576-469D-AF55-C13E533910A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250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9A01-B779-4AD6-972A-8616A2005EEA}" type="datetimeFigureOut">
              <a:rPr lang="id-ID" smtClean="0"/>
              <a:t>23/02/2017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A977-3576-469D-AF55-C13E533910A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042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9A01-B779-4AD6-972A-8616A2005EEA}" type="datetimeFigureOut">
              <a:rPr lang="id-ID" smtClean="0"/>
              <a:t>23/02/2017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A977-3576-469D-AF55-C13E533910A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72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9A01-B779-4AD6-972A-8616A2005EEA}" type="datetimeFigureOut">
              <a:rPr lang="id-ID" smtClean="0"/>
              <a:t>23/02/2017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A977-3576-469D-AF55-C13E533910A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9878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9A01-B779-4AD6-972A-8616A2005EEA}" type="datetimeFigureOut">
              <a:rPr lang="id-ID" smtClean="0"/>
              <a:t>23/02/2017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A977-3576-469D-AF55-C13E533910A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3035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E9A01-B779-4AD6-972A-8616A2005EEA}" type="datetimeFigureOut">
              <a:rPr lang="id-ID" smtClean="0"/>
              <a:t>23/02/2017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EA977-3576-469D-AF55-C13E533910A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880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2018652" y="1008493"/>
            <a:ext cx="8229600" cy="2232248"/>
          </a:xfrm>
          <a:prstGeom prst="rect">
            <a:avLst/>
          </a:prstGeom>
          <a:solidFill>
            <a:srgbClr val="FFF7F5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/>
              <a:t>Bab </a:t>
            </a:r>
            <a:r>
              <a:rPr lang="id-ID" dirty="0" smtClean="0"/>
              <a:t>1</a:t>
            </a:r>
            <a:r>
              <a:rPr lang="en-US" dirty="0" smtClean="0"/>
              <a:t>5</a:t>
            </a:r>
            <a:endParaRPr lang="en-US" dirty="0"/>
          </a:p>
          <a:p>
            <a:r>
              <a:rPr lang="id-ID" dirty="0"/>
              <a:t>ETIKA; ETIKA ORGANISASI PEMERINTAHAN</a:t>
            </a:r>
            <a:endParaRPr lang="id-ID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2018652" y="3627870"/>
            <a:ext cx="8229600" cy="2376264"/>
          </a:xfrm>
          <a:prstGeom prst="rect">
            <a:avLst/>
          </a:prstGeom>
          <a:solidFill>
            <a:srgbClr val="E8DEDD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/>
              <a:t>Fajar</a:t>
            </a:r>
            <a:r>
              <a:rPr lang="en-US" sz="2800" dirty="0"/>
              <a:t> S </a:t>
            </a:r>
            <a:r>
              <a:rPr lang="en-US" sz="2800" dirty="0" smtClean="0"/>
              <a:t>			1401150075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Panji</a:t>
            </a:r>
            <a:r>
              <a:rPr lang="en-US" sz="2800" dirty="0"/>
              <a:t> Rahman </a:t>
            </a:r>
            <a:r>
              <a:rPr lang="en-US" sz="2800" dirty="0" smtClean="0"/>
              <a:t>		1401154159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Dhimas</a:t>
            </a:r>
            <a:r>
              <a:rPr lang="en-US" sz="2800" dirty="0"/>
              <a:t> </a:t>
            </a:r>
            <a:r>
              <a:rPr lang="en-US" sz="2800" dirty="0" err="1"/>
              <a:t>Ilham</a:t>
            </a:r>
            <a:r>
              <a:rPr lang="en-US" sz="2800" dirty="0"/>
              <a:t> </a:t>
            </a:r>
            <a:r>
              <a:rPr lang="en-US" sz="2800" dirty="0" err="1"/>
              <a:t>Prakoso</a:t>
            </a:r>
            <a:r>
              <a:rPr lang="en-US" sz="2800" dirty="0"/>
              <a:t> </a:t>
            </a:r>
            <a:r>
              <a:rPr lang="en-US" sz="2800" dirty="0" smtClean="0"/>
              <a:t>	1401154173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Made </a:t>
            </a:r>
            <a:r>
              <a:rPr lang="en-US" sz="2800" dirty="0" err="1"/>
              <a:t>leo</a:t>
            </a:r>
            <a:r>
              <a:rPr lang="en-US" sz="2800" dirty="0"/>
              <a:t> </a:t>
            </a:r>
            <a:r>
              <a:rPr lang="en-US" sz="2800" dirty="0" smtClean="0"/>
              <a:t>Aditya	 	1401154271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Ruthis</a:t>
            </a:r>
            <a:r>
              <a:rPr lang="en-US" sz="2800" dirty="0"/>
              <a:t> Thira </a:t>
            </a:r>
            <a:r>
              <a:rPr lang="en-US" sz="2800" dirty="0" smtClean="0"/>
              <a:t>			1401150009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05558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6F7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r>
              <a:rPr lang="id-ID" dirty="0"/>
              <a:t>A. Memahami lebih lanjut tentang etika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  <a:solidFill>
            <a:srgbClr val="FFF6F7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rmAutofit fontScale="40000" lnSpcReduction="20000"/>
          </a:bodyPr>
          <a:lstStyle/>
          <a:p>
            <a:pPr marL="514350" indent="-514350">
              <a:buAutoNum type="arabicPeriod"/>
            </a:pPr>
            <a:r>
              <a:rPr lang="id-ID" dirty="0"/>
              <a:t>Pengertian etika dan moralitas </a:t>
            </a:r>
          </a:p>
          <a:p>
            <a:pPr marL="0" indent="0">
              <a:buNone/>
            </a:pPr>
            <a:r>
              <a:rPr lang="id-ID" dirty="0"/>
              <a:t>	Dalam kehidupan masyarakat modern, bahkan postmodern dewasa ini, setiap anggota masyarakat dalam interaksi pergaulannya dengan anggota masyarakat lainnya ata dengan lingkungannya, cenderung semakin bebas, leluasa, dan terbuka.</a:t>
            </a:r>
          </a:p>
          <a:p>
            <a:pPr marL="0" indent="0">
              <a:buNone/>
            </a:pPr>
            <a:r>
              <a:rPr lang="id-ID" dirty="0"/>
              <a:t>	Dengan demikian, moralitas dapat melatar belakangi etika seseorang atau suatu organisasi tertentu. Akan tetapi, antara moralitas dan nilai etika dapat asaja tidak sejalan atau bertentangan.</a:t>
            </a:r>
          </a:p>
          <a:p>
            <a:pPr marL="0" indent="0">
              <a:buNone/>
            </a:pPr>
            <a:r>
              <a:rPr lang="id-ID" dirty="0"/>
              <a:t>2. Konsepsi etika dan moralitas</a:t>
            </a:r>
          </a:p>
          <a:p>
            <a:pPr marL="0" indent="0">
              <a:buNone/>
            </a:pPr>
            <a:r>
              <a:rPr lang="id-ID" dirty="0"/>
              <a:t>	Meskipun uraian dan contoh kasus tersebut secara jelas memberikan gambaran perbedaan pengertian antara etika dan moralitas, bagi The Liang Gie (1986:1.19) sebagaimana dikutip oleh Gering Supriyadi (2001:4), perbedaan tersebut tidak berarti harus mempertentangkan penggunaan kedua istilah tersebut.</a:t>
            </a:r>
          </a:p>
          <a:p>
            <a:pPr marL="0" indent="0">
              <a:buNone/>
            </a:pPr>
            <a:r>
              <a:rPr lang="id-ID" dirty="0"/>
              <a:t>	Terdapat dua perbedaan antara etika, moral, dan moralitas.</a:t>
            </a:r>
          </a:p>
          <a:p>
            <a:pPr marL="0" indent="0">
              <a:buNone/>
            </a:pPr>
            <a:r>
              <a:rPr lang="id-ID" dirty="0"/>
              <a:t>	a. Etika pada dasarnya merujuk pada dua hal.</a:t>
            </a:r>
          </a:p>
          <a:p>
            <a:pPr marL="0" indent="0">
              <a:buNone/>
            </a:pPr>
            <a:r>
              <a:rPr lang="id-ID" dirty="0"/>
              <a:t>	b. Moral, dalam pengertian umum menekankan karakter atau sifat individu yang khusus.</a:t>
            </a:r>
          </a:p>
          <a:p>
            <a:pPr marL="0" indent="0">
              <a:buNone/>
            </a:pPr>
            <a:r>
              <a:rPr lang="id-ID" dirty="0"/>
              <a:t>	c. Moralitas mempunyai makna yang lebih khusus sebagai bagian dari etika.</a:t>
            </a:r>
          </a:p>
          <a:p>
            <a:pPr marL="0" indent="0">
              <a:buNone/>
            </a:pPr>
            <a:r>
              <a:rPr lang="id-ID" dirty="0"/>
              <a:t>3. Prinsip – prinsip etika</a:t>
            </a:r>
          </a:p>
          <a:p>
            <a:pPr marL="0" indent="0">
              <a:buNone/>
            </a:pPr>
            <a:r>
              <a:rPr lang="id-ID" dirty="0"/>
              <a:t>	Dalam modul “Etika Birokrasi” (supriyadi, 2001:19-20) dikemukakan bahwa dalam sejarah peradaban manusia sejak abad ke-4 sebelum masehi, para pemikir telah mencoba menjabarkan berbagai corak landasan etika sebagaii pedoman hidup bermasyarakat. Prinsip – prinsip etika tersebut adalah sebagai berikut.</a:t>
            </a:r>
          </a:p>
          <a:p>
            <a:pPr marL="0" indent="0">
              <a:buNone/>
            </a:pPr>
            <a:r>
              <a:rPr lang="id-ID" dirty="0"/>
              <a:t>	a. Prinsip keindahan</a:t>
            </a:r>
          </a:p>
          <a:p>
            <a:pPr marL="0" indent="0">
              <a:buNone/>
            </a:pPr>
            <a:r>
              <a:rPr lang="id-ID" dirty="0"/>
              <a:t>	b. Prinsip persamaan</a:t>
            </a:r>
          </a:p>
          <a:p>
            <a:pPr marL="0" indent="0">
              <a:buNone/>
            </a:pPr>
            <a:r>
              <a:rPr lang="id-ID" dirty="0"/>
              <a:t>	c. Prinsip kebaikan</a:t>
            </a:r>
          </a:p>
          <a:p>
            <a:pPr marL="0" indent="0">
              <a:buNone/>
            </a:pPr>
            <a:r>
              <a:rPr lang="id-ID" dirty="0"/>
              <a:t>	d. Prinsip keadilan</a:t>
            </a:r>
          </a:p>
          <a:p>
            <a:pPr marL="0" indent="0">
              <a:buNone/>
            </a:pPr>
            <a:r>
              <a:rPr lang="id-ID" dirty="0"/>
              <a:t>	e. Prinsip kebebasan</a:t>
            </a:r>
          </a:p>
          <a:p>
            <a:pPr marL="0" indent="0">
              <a:buNone/>
            </a:pPr>
            <a:r>
              <a:rPr lang="id-ID" dirty="0"/>
              <a:t>	f. Prinsip kebenaran</a:t>
            </a:r>
          </a:p>
        </p:txBody>
      </p:sp>
    </p:spTree>
    <p:extLst>
      <p:ext uri="{BB962C8B-B14F-4D97-AF65-F5344CB8AC3E}">
        <p14:creationId xmlns:p14="http://schemas.microsoft.com/office/powerpoint/2010/main" val="15837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6F7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r>
              <a:rPr lang="id-ID" dirty="0"/>
              <a:t>B. Etika organisasi pemerintah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6F7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dirty="0"/>
              <a:t>	Dalam bagian ini, akan diuraikan dandibahas mengenai dimensi etika organisasi pemerintah, yang antara lain mencakup etika dalam organisasi, etika dalam pemerintahan, etika dalam jabatan, serta nilai – nilai kepemerintahan yang baik sebagai tren global pemerintahan</a:t>
            </a:r>
          </a:p>
          <a:p>
            <a:pPr marL="514350" indent="-514350">
              <a:buAutoNum type="arabicPeriod"/>
            </a:pPr>
            <a:r>
              <a:rPr lang="id-ID" dirty="0"/>
              <a:t>Dimensi etika dalam organisasi</a:t>
            </a:r>
          </a:p>
          <a:p>
            <a:pPr marL="457200" lvl="1" indent="0">
              <a:buNone/>
            </a:pPr>
            <a:r>
              <a:rPr lang="id-ID" dirty="0"/>
              <a:t>	Dalam konteks organisasi, etika organisasi dapat berarti pola sikap dan perilaku yang diharapkan dari setiap individu dan kelompok anggota organisasi.</a:t>
            </a:r>
          </a:p>
          <a:p>
            <a:pPr marL="514350" indent="-514350">
              <a:buAutoNum type="arabicPeriod"/>
            </a:pPr>
            <a:r>
              <a:rPr lang="id-ID" dirty="0"/>
              <a:t>Etika dalam pemerintahan</a:t>
            </a:r>
          </a:p>
          <a:p>
            <a:pPr marL="457200" lvl="1" indent="0">
              <a:buNone/>
            </a:pPr>
            <a:r>
              <a:rPr lang="id-ID" dirty="0"/>
              <a:t>	Dalam organisasi administrasi publik atau pemerintah, pola sikap dan perilaku serta hubungan antarmanusia dalam organisasi tersebut.</a:t>
            </a:r>
          </a:p>
          <a:p>
            <a:pPr marL="514350" indent="-514350">
              <a:buAutoNum type="arabicPeriod"/>
            </a:pPr>
            <a:r>
              <a:rPr lang="id-ID" dirty="0"/>
              <a:t>Etika dalam jabatan</a:t>
            </a:r>
          </a:p>
          <a:p>
            <a:pPr marL="457200" lvl="1" indent="0">
              <a:buNone/>
            </a:pPr>
            <a:r>
              <a:rPr lang="id-ID" dirty="0"/>
              <a:t>	Pada penyelenggara negara berdasarkan Undang – Undang nomor 28 tahun 1999 tentang penyelenggara negara yang bersih dan bebas dari korupsi, kolusi, nepotisme.</a:t>
            </a:r>
          </a:p>
        </p:txBody>
      </p:sp>
    </p:spTree>
    <p:extLst>
      <p:ext uri="{BB962C8B-B14F-4D97-AF65-F5344CB8AC3E}">
        <p14:creationId xmlns:p14="http://schemas.microsoft.com/office/powerpoint/2010/main" val="38236160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6F7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rmAutofit/>
          </a:bodyPr>
          <a:lstStyle/>
          <a:p>
            <a:r>
              <a:rPr lang="id-ID" dirty="0"/>
              <a:t>C. Good Governance sebagai trend global etika pemerintahan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6F7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dirty="0"/>
              <a:t>	Sebagaimana telah diuraikan sebelumnya, etika sangat erat kaitannya dengan nilai – nilai dan pola perilaku dari setiap individu. Perhatian dan rasa terhadap nilai – nilai dam diri setiap aparatur sangat erat kaitannya dengan latar berlakang sejarah, budaya, dan perkembangan kondisi sosial dan lingkungan kehidupan dewasa ini.</a:t>
            </a:r>
          </a:p>
          <a:p>
            <a:pPr marL="0" indent="0">
              <a:buNone/>
            </a:pPr>
            <a:r>
              <a:rPr lang="id-ID" dirty="0"/>
              <a:t>	Sementara itu, di negara – negara Uni eropa telah menerapkan traktat atau kesepakatan untuk memerangi korupsi di lingkungan aparatur pemerintahan di masing – masing negara anggota.</a:t>
            </a:r>
          </a:p>
          <a:p>
            <a:pPr marL="0" indent="0">
              <a:buNone/>
            </a:pPr>
            <a:r>
              <a:rPr lang="id-ID" dirty="0"/>
              <a:t>	Demikianlah berbagai kecenderungan bahwaisu mengenai etika pemerintahan telah menjadi isu global, dan cenderung mengarah pada penerapan kode etik global dalam bidang pemerintahan, khususnya dalam rangka menghapuskan praktik – praktik korupsi dan suap.</a:t>
            </a:r>
          </a:p>
        </p:txBody>
      </p:sp>
    </p:spTree>
    <p:extLst>
      <p:ext uri="{BB962C8B-B14F-4D97-AF65-F5344CB8AC3E}">
        <p14:creationId xmlns:p14="http://schemas.microsoft.com/office/powerpoint/2010/main" val="15501721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64496" y="1974889"/>
            <a:ext cx="5036457" cy="3077029"/>
          </a:xfrm>
          <a:prstGeom prst="roundRect">
            <a:avLst/>
          </a:prstGeom>
          <a:solidFill>
            <a:srgbClr val="C7DAFD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TERIMA KASIH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516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37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A. Memahami lebih lanjut tentang etika</vt:lpstr>
      <vt:lpstr>B. Etika organisasi pemerintah</vt:lpstr>
      <vt:lpstr>C. Good Governance sebagai trend global etika pemerintahan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ETIKA; ETIKA ORGANISASI PEMERINTAHAN</dc:title>
  <dc:creator>Ruthis Thira</dc:creator>
  <cp:lastModifiedBy>panjirahman</cp:lastModifiedBy>
  <cp:revision>4</cp:revision>
  <dcterms:created xsi:type="dcterms:W3CDTF">2017-02-19T12:13:47Z</dcterms:created>
  <dcterms:modified xsi:type="dcterms:W3CDTF">2017-02-23T08:38:05Z</dcterms:modified>
</cp:coreProperties>
</file>