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2" r:id="rId7"/>
    <p:sldId id="263"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1/28/2017</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1/28/2017</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1/28/2017</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1/28/2017</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1/28/2017</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9624" y="1098388"/>
            <a:ext cx="11497235" cy="2095573"/>
          </a:xfrm>
        </p:spPr>
        <p:txBody>
          <a:bodyPr/>
          <a:lstStyle/>
          <a:p>
            <a:r>
              <a:rPr lang="id-ID" b="1" dirty="0" smtClean="0"/>
              <a:t>BAB 10</a:t>
            </a:r>
            <a:br>
              <a:rPr lang="id-ID" b="1" dirty="0" smtClean="0"/>
            </a:br>
            <a:r>
              <a:rPr lang="id-ID" b="1" dirty="0" smtClean="0"/>
              <a:t>SISTEM INFORMASI MANAJEMEN</a:t>
            </a:r>
            <a:endParaRPr lang="id-ID" b="1" dirty="0"/>
          </a:p>
        </p:txBody>
      </p:sp>
      <p:sp>
        <p:nvSpPr>
          <p:cNvPr id="3" name="Subtitle 2"/>
          <p:cNvSpPr>
            <a:spLocks noGrp="1"/>
          </p:cNvSpPr>
          <p:nvPr>
            <p:ph type="subTitle" idx="1"/>
          </p:nvPr>
        </p:nvSpPr>
        <p:spPr>
          <a:xfrm>
            <a:off x="2215045" y="4649274"/>
            <a:ext cx="8045373" cy="2072202"/>
          </a:xfrm>
        </p:spPr>
        <p:txBody>
          <a:bodyPr>
            <a:normAutofit fontScale="77500" lnSpcReduction="20000"/>
          </a:bodyPr>
          <a:lstStyle/>
          <a:p>
            <a:r>
              <a:rPr lang="en-US" dirty="0" err="1"/>
              <a:t>Kelompok</a:t>
            </a:r>
            <a:r>
              <a:rPr lang="en-US" dirty="0"/>
              <a:t> 6</a:t>
            </a:r>
          </a:p>
          <a:p>
            <a:r>
              <a:rPr lang="en-US" dirty="0"/>
              <a:t>Tazkiya Laras P. E. / 1401150313</a:t>
            </a:r>
          </a:p>
          <a:p>
            <a:r>
              <a:rPr lang="en-US" dirty="0"/>
              <a:t>M. </a:t>
            </a:r>
            <a:r>
              <a:rPr lang="en-US" dirty="0" err="1"/>
              <a:t>Rizky</a:t>
            </a:r>
            <a:r>
              <a:rPr lang="en-US" dirty="0"/>
              <a:t> </a:t>
            </a:r>
            <a:r>
              <a:rPr lang="en-US" dirty="0" err="1"/>
              <a:t>Rihardiansyah</a:t>
            </a:r>
            <a:r>
              <a:rPr lang="en-US" dirty="0"/>
              <a:t> / 1401154201</a:t>
            </a:r>
          </a:p>
          <a:p>
            <a:r>
              <a:rPr lang="en-US" dirty="0" err="1"/>
              <a:t>Nurvi</a:t>
            </a:r>
            <a:r>
              <a:rPr lang="en-US" dirty="0"/>
              <a:t> </a:t>
            </a:r>
            <a:r>
              <a:rPr lang="en-US" dirty="0" err="1"/>
              <a:t>Apriana</a:t>
            </a:r>
            <a:r>
              <a:rPr lang="en-US" dirty="0"/>
              <a:t> Yusuf / 1401154215</a:t>
            </a:r>
          </a:p>
          <a:p>
            <a:r>
              <a:rPr lang="en-US" dirty="0"/>
              <a:t>Monica </a:t>
            </a:r>
            <a:r>
              <a:rPr lang="en-US" dirty="0" err="1"/>
              <a:t>Octaviani</a:t>
            </a:r>
            <a:r>
              <a:rPr lang="en-US" dirty="0"/>
              <a:t> </a:t>
            </a:r>
            <a:r>
              <a:rPr lang="en-US" dirty="0" err="1"/>
              <a:t>Putri</a:t>
            </a:r>
            <a:r>
              <a:rPr lang="en-US" dirty="0"/>
              <a:t> / 1401154411</a:t>
            </a:r>
          </a:p>
          <a:p>
            <a:r>
              <a:rPr lang="en-US" dirty="0" err="1"/>
              <a:t>Shabrina</a:t>
            </a:r>
            <a:r>
              <a:rPr lang="en-US" dirty="0"/>
              <a:t> </a:t>
            </a:r>
            <a:r>
              <a:rPr lang="en-US" dirty="0" err="1"/>
              <a:t>Khairunnisa</a:t>
            </a:r>
            <a:r>
              <a:rPr lang="en-US" dirty="0"/>
              <a:t> W / 1401154481</a:t>
            </a:r>
          </a:p>
          <a:p>
            <a:r>
              <a:rPr lang="en-US"/>
              <a:t>MB-39-05</a:t>
            </a:r>
            <a:endParaRPr lang="en-US" dirty="0"/>
          </a:p>
        </p:txBody>
      </p:sp>
    </p:spTree>
    <p:extLst>
      <p:ext uri="{BB962C8B-B14F-4D97-AF65-F5344CB8AC3E}">
        <p14:creationId xmlns:p14="http://schemas.microsoft.com/office/powerpoint/2010/main" val="3234077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t>Definisi sistem informasi manajemen</a:t>
            </a:r>
            <a:endParaRPr lang="id-ID" b="1" dirty="0"/>
          </a:p>
        </p:txBody>
      </p:sp>
      <p:sp>
        <p:nvSpPr>
          <p:cNvPr id="3" name="Content Placeholder 2"/>
          <p:cNvSpPr>
            <a:spLocks noGrp="1"/>
          </p:cNvSpPr>
          <p:nvPr>
            <p:ph idx="1"/>
          </p:nvPr>
        </p:nvSpPr>
        <p:spPr/>
        <p:txBody>
          <a:bodyPr>
            <a:noAutofit/>
          </a:bodyPr>
          <a:lstStyle/>
          <a:p>
            <a:pPr algn="just"/>
            <a:r>
              <a:rPr lang="id-ID" sz="2500" dirty="0" smtClean="0"/>
              <a:t>Sistem Informasi Manajemen (SIM) adalah suatu perangkat manajemen yang dipergunakan untuk mendukung pihak manajemn perusahaan dalam menerima, mengolah dan mengelola perusahaan secara baik dan sistematis dengan tujuan untuk mendukung penciptaan kinerja perusahaan.</a:t>
            </a:r>
          </a:p>
          <a:p>
            <a:pPr algn="just"/>
            <a:r>
              <a:rPr lang="id-ID" sz="2500" dirty="0" smtClean="0"/>
              <a:t>Sistem informasi juga mempengaruhi perilaku individu dalam organisasi secara langsung. Pada sisi positif, sistem informasi biasanya meningkatkan efisiensi individual. Pada sisi negatif, sistem informasi bisa memunculkan isolasi karena individu/orang memiliki segala hal yang mereka butuhkan untuk bekerja tanpa perlu berinteraksi dengan orang lain.</a:t>
            </a:r>
            <a:endParaRPr lang="id-ID" sz="2500" dirty="0"/>
          </a:p>
        </p:txBody>
      </p:sp>
    </p:spTree>
    <p:extLst>
      <p:ext uri="{BB962C8B-B14F-4D97-AF65-F5344CB8AC3E}">
        <p14:creationId xmlns:p14="http://schemas.microsoft.com/office/powerpoint/2010/main" val="3143286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t>Macam-macam sistem informasi</a:t>
            </a:r>
            <a:endParaRPr lang="id-ID" b="1" dirty="0"/>
          </a:p>
        </p:txBody>
      </p:sp>
      <p:sp>
        <p:nvSpPr>
          <p:cNvPr id="3" name="Content Placeholder 2"/>
          <p:cNvSpPr>
            <a:spLocks noGrp="1"/>
          </p:cNvSpPr>
          <p:nvPr>
            <p:ph idx="1"/>
          </p:nvPr>
        </p:nvSpPr>
        <p:spPr>
          <a:xfrm>
            <a:off x="887506" y="1317817"/>
            <a:ext cx="10878670" cy="3593591"/>
          </a:xfrm>
        </p:spPr>
        <p:txBody>
          <a:bodyPr>
            <a:noAutofit/>
          </a:bodyPr>
          <a:lstStyle/>
          <a:p>
            <a:pPr algn="just"/>
            <a:r>
              <a:rPr lang="id-ID" sz="1500" dirty="0" smtClean="0"/>
              <a:t>Sistem reservasi pesawat terbang: digunakan dalam biro perjalanan untuk melayani pemesanan tiket/pembelian tiket.</a:t>
            </a:r>
          </a:p>
          <a:p>
            <a:pPr algn="just"/>
            <a:r>
              <a:rPr lang="id-ID" sz="1500" dirty="0" smtClean="0"/>
              <a:t>Sistem untuk menangani penjualan kendaraan bermotor sehingga dapat digunakan untuk memantau hutang para pelanggan.</a:t>
            </a:r>
          </a:p>
          <a:p>
            <a:pPr algn="just"/>
            <a:r>
              <a:rPr lang="id-ID" sz="1500" dirty="0" smtClean="0"/>
              <a:t>Sistem biometrik yang dapat mencegah orang yang tak berwenang memasuki fasilitas-fasilitas rahasia atau mengakses informasi yang bersifat rahasia dengan cara menganalisa sidik jari atau retina mata.</a:t>
            </a:r>
          </a:p>
          <a:p>
            <a:pPr algn="just"/>
            <a:r>
              <a:rPr lang="id-ID" sz="1500" dirty="0" smtClean="0"/>
              <a:t>Sistem POS (Point of Sale) yang diterapkan pada kebanyakan pasar swalayan dengan dukungan pembaca barcode untuk mempercepat pemasukan data.</a:t>
            </a:r>
          </a:p>
          <a:p>
            <a:pPr algn="just"/>
            <a:r>
              <a:rPr lang="id-ID" sz="1500" dirty="0" smtClean="0"/>
              <a:t>Sistem telemetri atau pemantauan jarak yang menggunakan teknologi radio, misalnya untuk mendapatkan suhu lingkungan pada gunung berapi atau memantau getaran pilar jembatan rel kereta api.</a:t>
            </a:r>
          </a:p>
          <a:p>
            <a:pPr algn="just"/>
            <a:r>
              <a:rPr lang="id-ID" sz="1500" dirty="0" smtClean="0"/>
              <a:t>Sistem berbasis kartu cerdas (smart card) yang dapat digunakan oleh juru medis untuk mengetahui riwayat penyakit pasien yang datang ke rumah sakit karena di dalam kartu tersebut terekam data-data mengenai pasien.</a:t>
            </a:r>
          </a:p>
          <a:p>
            <a:pPr algn="just"/>
            <a:r>
              <a:rPr lang="id-ID" sz="1500" dirty="0" smtClean="0"/>
              <a:t>Sistem yang di pasang pada tempat-tempat publik yang memungkinkan seseorangmendapatkan informasi seperti hotel, tempat pariwisata, pertokoan, dan lain-lain.</a:t>
            </a:r>
          </a:p>
          <a:p>
            <a:pPr algn="just"/>
            <a:r>
              <a:rPr lang="id-ID" sz="1500" dirty="0" smtClean="0"/>
              <a:t>Sistem layanan akademisi berbasis Web yang memungkinkan mahasiswa memperoleh data-data akademisi atau bahkan dapat mendaftarkan mata kuliah yang diambil pada semester baru.</a:t>
            </a:r>
          </a:p>
          <a:p>
            <a:pPr algn="just"/>
            <a:r>
              <a:rPr lang="id-ID" sz="1500" dirty="0" smtClean="0"/>
              <a:t>Sistem pertukaran data elektronis (Elektronic Data Intercharge atau EDI) yang memungkinkan peryukaran dokumen atar perusahaan secara elektronis dan data yang terkandung dalam dokumen dapat diproses secara lagsung oleh komputer.</a:t>
            </a:r>
          </a:p>
          <a:p>
            <a:pPr algn="just"/>
            <a:r>
              <a:rPr lang="id-ID" sz="1500" dirty="0" smtClean="0"/>
              <a:t>E-government atau sistem informasi layanan pemerintahan yang berbasis internet.</a:t>
            </a:r>
            <a:endParaRPr lang="id-ID" sz="1500" dirty="0"/>
          </a:p>
        </p:txBody>
      </p:sp>
    </p:spTree>
    <p:extLst>
      <p:ext uri="{BB962C8B-B14F-4D97-AF65-F5344CB8AC3E}">
        <p14:creationId xmlns:p14="http://schemas.microsoft.com/office/powerpoint/2010/main" val="1503981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t>Pembagian sistem informasi manajemen</a:t>
            </a:r>
            <a:endParaRPr lang="id-ID" b="1" dirty="0"/>
          </a:p>
        </p:txBody>
      </p:sp>
      <p:sp>
        <p:nvSpPr>
          <p:cNvPr id="3" name="Content Placeholder 2"/>
          <p:cNvSpPr>
            <a:spLocks noGrp="1"/>
          </p:cNvSpPr>
          <p:nvPr>
            <p:ph idx="1"/>
          </p:nvPr>
        </p:nvSpPr>
        <p:spPr/>
        <p:txBody>
          <a:bodyPr>
            <a:noAutofit/>
          </a:bodyPr>
          <a:lstStyle/>
          <a:p>
            <a:pPr algn="just"/>
            <a:r>
              <a:rPr lang="id-ID" sz="2500" dirty="0" smtClean="0"/>
              <a:t>Sistem pemrosesan transaksi: digunakan untuk mendukung manajemen tingkat bawah segala macam bentuk organisasi ataupun perusahaan.</a:t>
            </a:r>
          </a:p>
          <a:p>
            <a:pPr algn="just"/>
            <a:r>
              <a:rPr lang="id-ID" sz="2500" dirty="0" smtClean="0"/>
              <a:t>Sistem pengendalian manajemen: sistem informasi yang ditujukan untuk mendukung manajemen tingkat menengah agar dapat mengendalikan organisasi tetap menuju kepada sasaran yang diinginkan.</a:t>
            </a:r>
          </a:p>
          <a:p>
            <a:pPr algn="just"/>
            <a:r>
              <a:rPr lang="id-ID" sz="2500" dirty="0" smtClean="0"/>
              <a:t>Sistem pendukung keputusan: dirancang untuk mendukung manajemen tingkat atas dalam mengambil keputusan-keputusan yang berisifat strategi dalam rangka mencapai visi dan misi organisasi.</a:t>
            </a:r>
            <a:endParaRPr lang="id-ID" sz="2500" dirty="0"/>
          </a:p>
        </p:txBody>
      </p:sp>
    </p:spTree>
    <p:extLst>
      <p:ext uri="{BB962C8B-B14F-4D97-AF65-F5344CB8AC3E}">
        <p14:creationId xmlns:p14="http://schemas.microsoft.com/office/powerpoint/2010/main" val="3104146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t>Sumber informasi bagi pihak manajemen</a:t>
            </a:r>
            <a:endParaRPr lang="id-ID" b="1" dirty="0"/>
          </a:p>
        </p:txBody>
      </p:sp>
      <p:sp>
        <p:nvSpPr>
          <p:cNvPr id="3" name="Text Placeholder 2"/>
          <p:cNvSpPr>
            <a:spLocks noGrp="1"/>
          </p:cNvSpPr>
          <p:nvPr>
            <p:ph type="body" idx="1"/>
          </p:nvPr>
        </p:nvSpPr>
        <p:spPr>
          <a:xfrm>
            <a:off x="969291" y="1863458"/>
            <a:ext cx="4632511" cy="632529"/>
          </a:xfrm>
        </p:spPr>
        <p:txBody>
          <a:bodyPr/>
          <a:lstStyle/>
          <a:p>
            <a:pPr algn="just"/>
            <a:r>
              <a:rPr lang="id-ID" dirty="0" smtClean="0"/>
              <a:t>Informasi yang bersumber dari pihak internal</a:t>
            </a:r>
            <a:endParaRPr lang="id-ID" dirty="0"/>
          </a:p>
        </p:txBody>
      </p:sp>
      <p:sp>
        <p:nvSpPr>
          <p:cNvPr id="4" name="Content Placeholder 3"/>
          <p:cNvSpPr>
            <a:spLocks noGrp="1"/>
          </p:cNvSpPr>
          <p:nvPr>
            <p:ph sz="half" idx="2"/>
          </p:nvPr>
        </p:nvSpPr>
        <p:spPr>
          <a:xfrm>
            <a:off x="974913" y="2572927"/>
            <a:ext cx="4632511" cy="2996398"/>
          </a:xfrm>
        </p:spPr>
        <p:txBody>
          <a:bodyPr/>
          <a:lstStyle/>
          <a:p>
            <a:pPr algn="just"/>
            <a:r>
              <a:rPr lang="id-ID" dirty="0" smtClean="0"/>
              <a:t>Sumber informasi internal berasal dari lingkungan dalam organisasi yang diterima dan selanjutnya diolah menjadi informasi yang mendukung pembentukan dalm proses pengambilan keputusan organisasi.</a:t>
            </a:r>
          </a:p>
        </p:txBody>
      </p:sp>
      <p:sp>
        <p:nvSpPr>
          <p:cNvPr id="5" name="Text Placeholder 4"/>
          <p:cNvSpPr>
            <a:spLocks noGrp="1"/>
          </p:cNvSpPr>
          <p:nvPr>
            <p:ph type="body" sz="quarter" idx="3"/>
          </p:nvPr>
        </p:nvSpPr>
        <p:spPr>
          <a:xfrm>
            <a:off x="5768788" y="1863458"/>
            <a:ext cx="6077772" cy="632529"/>
          </a:xfrm>
        </p:spPr>
        <p:txBody>
          <a:bodyPr/>
          <a:lstStyle/>
          <a:p>
            <a:pPr algn="just"/>
            <a:r>
              <a:rPr lang="id-ID" dirty="0" smtClean="0"/>
              <a:t>Informasi yang bersumber dari pihak eksternal</a:t>
            </a:r>
            <a:endParaRPr lang="id-ID" dirty="0"/>
          </a:p>
        </p:txBody>
      </p:sp>
      <p:graphicFrame>
        <p:nvGraphicFramePr>
          <p:cNvPr id="7" name="Content Placeholder 6"/>
          <p:cNvGraphicFramePr>
            <a:graphicFrameLocks noGrp="1"/>
          </p:cNvGraphicFramePr>
          <p:nvPr>
            <p:ph sz="quarter" idx="4"/>
            <p:extLst>
              <p:ext uri="{D42A27DB-BD31-4B8C-83A1-F6EECF244321}">
                <p14:modId xmlns:p14="http://schemas.microsoft.com/office/powerpoint/2010/main" val="3293262551"/>
              </p:ext>
            </p:extLst>
          </p:nvPr>
        </p:nvGraphicFramePr>
        <p:xfrm>
          <a:off x="5769086" y="2573713"/>
          <a:ext cx="6077772" cy="4104640"/>
        </p:xfrm>
        <a:graphic>
          <a:graphicData uri="http://schemas.openxmlformats.org/drawingml/2006/table">
            <a:tbl>
              <a:tblPr firstRow="1" bandRow="1">
                <a:tableStyleId>{7DF18680-E054-41AD-8BC1-D1AEF772440D}</a:tableStyleId>
              </a:tblPr>
              <a:tblGrid>
                <a:gridCol w="2025924"/>
                <a:gridCol w="2025924"/>
                <a:gridCol w="2025924"/>
              </a:tblGrid>
              <a:tr h="370840">
                <a:tc>
                  <a:txBody>
                    <a:bodyPr/>
                    <a:lstStyle/>
                    <a:p>
                      <a:pPr algn="ctr"/>
                      <a:r>
                        <a:rPr lang="id-ID" sz="1700" dirty="0" smtClean="0"/>
                        <a:t>Jenis</a:t>
                      </a:r>
                      <a:endParaRPr lang="id-ID" sz="1700" dirty="0"/>
                    </a:p>
                  </a:txBody>
                  <a:tcPr/>
                </a:tc>
                <a:tc>
                  <a:txBody>
                    <a:bodyPr/>
                    <a:lstStyle/>
                    <a:p>
                      <a:pPr algn="ctr"/>
                      <a:r>
                        <a:rPr lang="id-ID" sz="1700" dirty="0" smtClean="0"/>
                        <a:t>Sumber Internal</a:t>
                      </a:r>
                      <a:endParaRPr lang="id-ID" sz="1700" dirty="0"/>
                    </a:p>
                  </a:txBody>
                  <a:tcPr/>
                </a:tc>
                <a:tc>
                  <a:txBody>
                    <a:bodyPr/>
                    <a:lstStyle/>
                    <a:p>
                      <a:pPr algn="ctr"/>
                      <a:r>
                        <a:rPr lang="id-ID" sz="1700" dirty="0" smtClean="0"/>
                        <a:t>Sumber Eksternal</a:t>
                      </a:r>
                      <a:endParaRPr lang="id-ID" sz="1700" dirty="0"/>
                    </a:p>
                  </a:txBody>
                  <a:tcPr/>
                </a:tc>
              </a:tr>
              <a:tr h="370840">
                <a:tc>
                  <a:txBody>
                    <a:bodyPr/>
                    <a:lstStyle/>
                    <a:p>
                      <a:pPr algn="just"/>
                      <a:r>
                        <a:rPr lang="id-ID" sz="1700" dirty="0" smtClean="0"/>
                        <a:t>Formal, berbasis komputer</a:t>
                      </a:r>
                      <a:endParaRPr lang="id-ID" sz="1700" dirty="0"/>
                    </a:p>
                  </a:txBody>
                  <a:tcPr/>
                </a:tc>
                <a:tc>
                  <a:txBody>
                    <a:bodyPr/>
                    <a:lstStyle/>
                    <a:p>
                      <a:pPr algn="just"/>
                      <a:r>
                        <a:rPr lang="id-ID" sz="1700" dirty="0" smtClean="0"/>
                        <a:t>Indikator-indikator</a:t>
                      </a:r>
                      <a:r>
                        <a:rPr lang="id-ID" sz="1700" baseline="0" dirty="0" smtClean="0"/>
                        <a:t> kunci yang dihasilkan oleh sitem penjejak internal</a:t>
                      </a:r>
                      <a:endParaRPr lang="id-ID" sz="1700" dirty="0"/>
                    </a:p>
                  </a:txBody>
                  <a:tcPr/>
                </a:tc>
                <a:tc>
                  <a:txBody>
                    <a:bodyPr/>
                    <a:lstStyle/>
                    <a:p>
                      <a:pPr algn="just"/>
                      <a:r>
                        <a:rPr lang="id-ID" sz="1700" dirty="0" smtClean="0"/>
                        <a:t>Basis data publik</a:t>
                      </a:r>
                      <a:endParaRPr lang="id-ID" sz="1700" dirty="0"/>
                    </a:p>
                  </a:txBody>
                  <a:tcPr/>
                </a:tc>
              </a:tr>
              <a:tr h="370840">
                <a:tc>
                  <a:txBody>
                    <a:bodyPr/>
                    <a:lstStyle/>
                    <a:p>
                      <a:pPr algn="just"/>
                      <a:r>
                        <a:rPr lang="id-ID" sz="1700" dirty="0" smtClean="0"/>
                        <a:t>Formal, berbasis dokumen</a:t>
                      </a:r>
                      <a:endParaRPr lang="id-ID" sz="1700" dirty="0"/>
                    </a:p>
                  </a:txBody>
                  <a:tcPr/>
                </a:tc>
                <a:tc>
                  <a:txBody>
                    <a:bodyPr/>
                    <a:lstStyle/>
                    <a:p>
                      <a:pPr algn="just"/>
                      <a:r>
                        <a:rPr lang="id-ID" sz="1700" dirty="0" smtClean="0"/>
                        <a:t>Laporan-laporan perencanaan, audit internal</a:t>
                      </a:r>
                      <a:endParaRPr lang="id-ID" sz="1700" dirty="0"/>
                    </a:p>
                  </a:txBody>
                  <a:tcPr/>
                </a:tc>
                <a:tc>
                  <a:txBody>
                    <a:bodyPr/>
                    <a:lstStyle/>
                    <a:p>
                      <a:pPr algn="just"/>
                      <a:r>
                        <a:rPr lang="id-ID" sz="1700" dirty="0" smtClean="0"/>
                        <a:t>Laporan-laporan</a:t>
                      </a:r>
                      <a:r>
                        <a:rPr lang="id-ID" sz="1700" baseline="0" dirty="0" smtClean="0"/>
                        <a:t> industri</a:t>
                      </a:r>
                      <a:endParaRPr lang="id-ID" sz="1700" dirty="0"/>
                    </a:p>
                  </a:txBody>
                  <a:tcPr/>
                </a:tc>
              </a:tr>
              <a:tr h="370840">
                <a:tc>
                  <a:txBody>
                    <a:bodyPr/>
                    <a:lstStyle/>
                    <a:p>
                      <a:pPr algn="just"/>
                      <a:r>
                        <a:rPr lang="id-ID" sz="1700" dirty="0" smtClean="0"/>
                        <a:t>Formal, verbal</a:t>
                      </a:r>
                      <a:endParaRPr lang="id-ID" sz="1700" dirty="0"/>
                    </a:p>
                  </a:txBody>
                  <a:tcPr/>
                </a:tc>
                <a:tc>
                  <a:txBody>
                    <a:bodyPr/>
                    <a:lstStyle/>
                    <a:p>
                      <a:pPr algn="just"/>
                      <a:r>
                        <a:rPr lang="id-ID" sz="1700" dirty="0" smtClean="0"/>
                        <a:t>Pertemuan-pertemuan terjadwal</a:t>
                      </a:r>
                      <a:endParaRPr lang="id-ID" sz="1700" dirty="0"/>
                    </a:p>
                  </a:txBody>
                  <a:tcPr/>
                </a:tc>
                <a:tc>
                  <a:txBody>
                    <a:bodyPr/>
                    <a:lstStyle/>
                    <a:p>
                      <a:pPr algn="just"/>
                      <a:r>
                        <a:rPr lang="id-ID" sz="1700" dirty="0" smtClean="0"/>
                        <a:t>Forum-forum industri</a:t>
                      </a:r>
                      <a:endParaRPr lang="id-ID" sz="1700" dirty="0"/>
                    </a:p>
                  </a:txBody>
                  <a:tcPr/>
                </a:tc>
              </a:tr>
              <a:tr h="370840">
                <a:tc>
                  <a:txBody>
                    <a:bodyPr/>
                    <a:lstStyle/>
                    <a:p>
                      <a:pPr algn="just"/>
                      <a:r>
                        <a:rPr lang="id-ID" sz="1700" dirty="0" smtClean="0"/>
                        <a:t>Informal</a:t>
                      </a:r>
                      <a:endParaRPr lang="id-ID" sz="1700" dirty="0"/>
                    </a:p>
                  </a:txBody>
                  <a:tcPr/>
                </a:tc>
                <a:tc>
                  <a:txBody>
                    <a:bodyPr/>
                    <a:lstStyle/>
                    <a:p>
                      <a:pPr algn="just"/>
                      <a:r>
                        <a:rPr lang="id-ID" sz="1700" dirty="0" smtClean="0"/>
                        <a:t>Percakapan makan</a:t>
                      </a:r>
                      <a:r>
                        <a:rPr lang="id-ID" sz="1700" baseline="0" dirty="0" smtClean="0"/>
                        <a:t> siang, gosip, manajemen dengan jalan-jalan</a:t>
                      </a:r>
                      <a:endParaRPr lang="id-ID" sz="1700" dirty="0"/>
                    </a:p>
                  </a:txBody>
                  <a:tcPr/>
                </a:tc>
                <a:tc>
                  <a:txBody>
                    <a:bodyPr/>
                    <a:lstStyle/>
                    <a:p>
                      <a:pPr algn="just"/>
                      <a:r>
                        <a:rPr lang="id-ID" sz="1700" dirty="0" smtClean="0"/>
                        <a:t>Pameran dagang, kontak personal</a:t>
                      </a:r>
                      <a:endParaRPr lang="id-ID" sz="1700" dirty="0"/>
                    </a:p>
                  </a:txBody>
                  <a:tcPr/>
                </a:tc>
              </a:tr>
            </a:tbl>
          </a:graphicData>
        </a:graphic>
      </p:graphicFrame>
    </p:spTree>
    <p:extLst>
      <p:ext uri="{BB962C8B-B14F-4D97-AF65-F5344CB8AC3E}">
        <p14:creationId xmlns:p14="http://schemas.microsoft.com/office/powerpoint/2010/main" val="2021153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id-ID" b="1" dirty="0" smtClean="0"/>
              <a:t>Kondisi informasi</a:t>
            </a:r>
            <a:endParaRPr lang="id-ID" b="1" dirty="0"/>
          </a:p>
        </p:txBody>
      </p:sp>
      <p:sp>
        <p:nvSpPr>
          <p:cNvPr id="8" name="Content Placeholder 7"/>
          <p:cNvSpPr>
            <a:spLocks noGrp="1"/>
          </p:cNvSpPr>
          <p:nvPr>
            <p:ph idx="1"/>
          </p:nvPr>
        </p:nvSpPr>
        <p:spPr/>
        <p:txBody>
          <a:bodyPr/>
          <a:lstStyle/>
          <a:p>
            <a:pPr algn="just"/>
            <a:r>
              <a:rPr lang="id-ID" dirty="0" smtClean="0"/>
              <a:t>Keakuratan informasi: informasi yang diterima akurat atau tidak.</a:t>
            </a:r>
          </a:p>
          <a:p>
            <a:pPr algn="just"/>
            <a:r>
              <a:rPr lang="id-ID" dirty="0" smtClean="0"/>
              <a:t>Kualitas informasi: kepercayaan terhadap informasi yang diterima.</a:t>
            </a:r>
          </a:p>
          <a:p>
            <a:pPr algn="just"/>
            <a:r>
              <a:rPr lang="id-ID" dirty="0" smtClean="0"/>
              <a:t>Relevansi informasi dengan masalah yang dimaksud: informasi yang diterima bukan sekedar akurat namun juga sesuai dengan masalah yang dihadapi.</a:t>
            </a:r>
          </a:p>
          <a:p>
            <a:pPr algn="just"/>
            <a:r>
              <a:rPr lang="id-ID" dirty="0" smtClean="0"/>
              <a:t>Waktu informasi: menyangkut dengan periode datangnya informasi.</a:t>
            </a:r>
          </a:p>
          <a:p>
            <a:pPr algn="just"/>
            <a:r>
              <a:rPr lang="id-ID" dirty="0" smtClean="0"/>
              <a:t>Sumber atau pihak pemberi informasi: menyangkut dengan pihak pemberi informasi dan pihak penerima informasi</a:t>
            </a:r>
          </a:p>
        </p:txBody>
      </p:sp>
    </p:spTree>
    <p:extLst>
      <p:ext uri="{BB962C8B-B14F-4D97-AF65-F5344CB8AC3E}">
        <p14:creationId xmlns:p14="http://schemas.microsoft.com/office/powerpoint/2010/main" val="1381658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7506" y="382385"/>
            <a:ext cx="10811435" cy="1492132"/>
          </a:xfrm>
        </p:spPr>
        <p:txBody>
          <a:bodyPr>
            <a:normAutofit fontScale="90000"/>
          </a:bodyPr>
          <a:lstStyle/>
          <a:p>
            <a:pPr algn="ctr"/>
            <a:r>
              <a:rPr lang="id-ID" b="1" dirty="0" smtClean="0"/>
              <a:t>Penggunaan sistem informasi manajemen bagi tingkatan manajemen</a:t>
            </a:r>
            <a:endParaRPr lang="id-ID" b="1" dirty="0"/>
          </a:p>
        </p:txBody>
      </p:sp>
      <p:sp>
        <p:nvSpPr>
          <p:cNvPr id="3" name="Content Placeholder 2"/>
          <p:cNvSpPr>
            <a:spLocks noGrp="1"/>
          </p:cNvSpPr>
          <p:nvPr>
            <p:ph idx="1"/>
          </p:nvPr>
        </p:nvSpPr>
        <p:spPr>
          <a:xfrm>
            <a:off x="887506" y="2286001"/>
            <a:ext cx="10811435" cy="3593591"/>
          </a:xfrm>
        </p:spPr>
        <p:txBody>
          <a:bodyPr/>
          <a:lstStyle/>
          <a:p>
            <a:pPr algn="just"/>
            <a:r>
              <a:rPr lang="id-ID" dirty="0" smtClean="0"/>
              <a:t>Top management (manajemen tingkat atas)</a:t>
            </a:r>
          </a:p>
          <a:p>
            <a:pPr algn="just"/>
            <a:r>
              <a:rPr lang="id-ID" dirty="0" smtClean="0"/>
              <a:t>Middle management (manajemen tingkat menengah)</a:t>
            </a:r>
          </a:p>
          <a:p>
            <a:pPr algn="just"/>
            <a:r>
              <a:rPr lang="id-ID" dirty="0" smtClean="0"/>
              <a:t>Lower management (manajemen tingkat bawah)</a:t>
            </a:r>
            <a:endParaRPr lang="id-ID" dirty="0"/>
          </a:p>
        </p:txBody>
      </p:sp>
    </p:spTree>
    <p:extLst>
      <p:ext uri="{BB962C8B-B14F-4D97-AF65-F5344CB8AC3E}">
        <p14:creationId xmlns:p14="http://schemas.microsoft.com/office/powerpoint/2010/main" val="872313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6447" y="382385"/>
            <a:ext cx="10542494" cy="1492132"/>
          </a:xfrm>
        </p:spPr>
        <p:txBody>
          <a:bodyPr/>
          <a:lstStyle/>
          <a:p>
            <a:pPr algn="ctr"/>
            <a:r>
              <a:rPr lang="id-ID" b="1" dirty="0" smtClean="0"/>
              <a:t>Pengaruh sistem informasi bagi strategi informasi</a:t>
            </a:r>
            <a:endParaRPr lang="id-ID"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67480111"/>
              </p:ext>
            </p:extLst>
          </p:nvPr>
        </p:nvGraphicFramePr>
        <p:xfrm>
          <a:off x="1155713" y="1990166"/>
          <a:ext cx="10543248" cy="4302760"/>
        </p:xfrm>
        <a:graphic>
          <a:graphicData uri="http://schemas.openxmlformats.org/drawingml/2006/table">
            <a:tbl>
              <a:tblPr firstRow="1" bandRow="1">
                <a:tableStyleId>{7DF18680-E054-41AD-8BC1-D1AEF772440D}</a:tableStyleId>
              </a:tblPr>
              <a:tblGrid>
                <a:gridCol w="2932193"/>
                <a:gridCol w="4096639"/>
                <a:gridCol w="3514416"/>
              </a:tblGrid>
              <a:tr h="370840">
                <a:tc>
                  <a:txBody>
                    <a:bodyPr/>
                    <a:lstStyle/>
                    <a:p>
                      <a:pPr algn="ctr"/>
                      <a:r>
                        <a:rPr lang="id-ID" b="1" dirty="0" smtClean="0"/>
                        <a:t>Strategi</a:t>
                      </a:r>
                      <a:endParaRPr lang="id-ID" b="1" dirty="0"/>
                    </a:p>
                  </a:txBody>
                  <a:tcPr/>
                </a:tc>
                <a:tc>
                  <a:txBody>
                    <a:bodyPr/>
                    <a:lstStyle/>
                    <a:p>
                      <a:pPr algn="ctr"/>
                      <a:r>
                        <a:rPr lang="id-ID" b="1" dirty="0" smtClean="0"/>
                        <a:t>Penjelasan</a:t>
                      </a:r>
                      <a:endParaRPr lang="id-ID" b="1" dirty="0"/>
                    </a:p>
                  </a:txBody>
                  <a:tcPr/>
                </a:tc>
                <a:tc>
                  <a:txBody>
                    <a:bodyPr/>
                    <a:lstStyle/>
                    <a:p>
                      <a:pPr algn="ctr"/>
                      <a:r>
                        <a:rPr lang="id-ID" b="1" dirty="0" smtClean="0"/>
                        <a:t>Contoh</a:t>
                      </a:r>
                      <a:endParaRPr lang="id-ID" b="1" dirty="0"/>
                    </a:p>
                  </a:txBody>
                  <a:tcPr/>
                </a:tc>
              </a:tr>
              <a:tr h="370840">
                <a:tc>
                  <a:txBody>
                    <a:bodyPr/>
                    <a:lstStyle/>
                    <a:p>
                      <a:pPr algn="just"/>
                      <a:r>
                        <a:rPr lang="id-ID" dirty="0" smtClean="0"/>
                        <a:t>Kepemimpinan</a:t>
                      </a:r>
                      <a:r>
                        <a:rPr lang="id-ID" baseline="0" dirty="0" smtClean="0"/>
                        <a:t> biaya rendah</a:t>
                      </a:r>
                      <a:endParaRPr lang="id-ID" dirty="0"/>
                    </a:p>
                  </a:txBody>
                  <a:tcPr/>
                </a:tc>
                <a:tc>
                  <a:txBody>
                    <a:bodyPr/>
                    <a:lstStyle/>
                    <a:p>
                      <a:pPr algn="just"/>
                      <a:r>
                        <a:rPr lang="id-ID" dirty="0" smtClean="0"/>
                        <a:t>Menggunakan sistem informasi untuk membuat</a:t>
                      </a:r>
                      <a:r>
                        <a:rPr lang="id-ID" baseline="0" dirty="0" smtClean="0"/>
                        <a:t> produkdan jasa pada harga yang lebih rendah dari pesaing dengan peningkatan kualitas dan pelayanan</a:t>
                      </a:r>
                      <a:endParaRPr lang="id-ID" dirty="0"/>
                    </a:p>
                  </a:txBody>
                  <a:tcPr/>
                </a:tc>
                <a:tc>
                  <a:txBody>
                    <a:bodyPr/>
                    <a:lstStyle/>
                    <a:p>
                      <a:pPr algn="just"/>
                      <a:r>
                        <a:rPr lang="id-ID" dirty="0" smtClean="0"/>
                        <a:t>Wall-mart,</a:t>
                      </a:r>
                      <a:r>
                        <a:rPr lang="id-ID" baseline="0" dirty="0" smtClean="0"/>
                        <a:t> Dell Computer</a:t>
                      </a:r>
                      <a:endParaRPr lang="id-ID" dirty="0"/>
                    </a:p>
                  </a:txBody>
                  <a:tcPr/>
                </a:tc>
              </a:tr>
              <a:tr h="370840">
                <a:tc>
                  <a:txBody>
                    <a:bodyPr/>
                    <a:lstStyle/>
                    <a:p>
                      <a:pPr algn="just"/>
                      <a:r>
                        <a:rPr lang="id-ID" dirty="0" smtClean="0"/>
                        <a:t>Diferensiasi produk</a:t>
                      </a:r>
                      <a:endParaRPr lang="id-ID" dirty="0"/>
                    </a:p>
                  </a:txBody>
                  <a:tcPr/>
                </a:tc>
                <a:tc>
                  <a:txBody>
                    <a:bodyPr/>
                    <a:lstStyle/>
                    <a:p>
                      <a:pPr algn="just"/>
                      <a:r>
                        <a:rPr lang="id-ID" dirty="0" smtClean="0"/>
                        <a:t>Menggunakan sistem informasi untuk</a:t>
                      </a:r>
                      <a:r>
                        <a:rPr lang="id-ID" baseline="0" dirty="0" smtClean="0"/>
                        <a:t> membedakan produk dan menggandakan produk dan jasa baru</a:t>
                      </a:r>
                      <a:endParaRPr lang="id-ID" dirty="0"/>
                    </a:p>
                  </a:txBody>
                  <a:tcPr/>
                </a:tc>
                <a:tc>
                  <a:txBody>
                    <a:bodyPr/>
                    <a:lstStyle/>
                    <a:p>
                      <a:pPr algn="just"/>
                      <a:r>
                        <a:rPr lang="id-ID" dirty="0" smtClean="0"/>
                        <a:t>Google, eBay</a:t>
                      </a:r>
                      <a:r>
                        <a:rPr lang="id-ID" baseline="0" dirty="0" smtClean="0"/>
                        <a:t>,  Apple, Lands’ End</a:t>
                      </a:r>
                      <a:endParaRPr lang="id-ID" dirty="0"/>
                    </a:p>
                  </a:txBody>
                  <a:tcPr/>
                </a:tc>
              </a:tr>
              <a:tr h="370840">
                <a:tc>
                  <a:txBody>
                    <a:bodyPr/>
                    <a:lstStyle/>
                    <a:p>
                      <a:pPr algn="just"/>
                      <a:r>
                        <a:rPr lang="id-ID" dirty="0" smtClean="0"/>
                        <a:t>Fokus pada peluang pasar</a:t>
                      </a:r>
                      <a:endParaRPr lang="id-ID" dirty="0"/>
                    </a:p>
                  </a:txBody>
                  <a:tcPr/>
                </a:tc>
                <a:tc>
                  <a:txBody>
                    <a:bodyPr/>
                    <a:lstStyle/>
                    <a:p>
                      <a:pPr algn="just"/>
                      <a:r>
                        <a:rPr lang="id-ID" dirty="0" smtClean="0"/>
                        <a:t>Menggunakan</a:t>
                      </a:r>
                      <a:r>
                        <a:rPr lang="id-ID" baseline="0" dirty="0" smtClean="0"/>
                        <a:t> sistem informasi untuk memungkinkan strategi yang fokus pada peluang pasar; spesialisasi</a:t>
                      </a:r>
                      <a:endParaRPr lang="id-ID" dirty="0"/>
                    </a:p>
                  </a:txBody>
                  <a:tcPr/>
                </a:tc>
                <a:tc>
                  <a:txBody>
                    <a:bodyPr/>
                    <a:lstStyle/>
                    <a:p>
                      <a:pPr algn="just"/>
                      <a:r>
                        <a:rPr lang="id-ID" dirty="0" smtClean="0"/>
                        <a:t>Hilton Hotel,</a:t>
                      </a:r>
                      <a:r>
                        <a:rPr lang="id-ID" baseline="0" dirty="0" smtClean="0"/>
                        <a:t> Harrah’s</a:t>
                      </a:r>
                      <a:endParaRPr lang="id-ID" dirty="0"/>
                    </a:p>
                  </a:txBody>
                  <a:tcPr/>
                </a:tc>
              </a:tr>
              <a:tr h="370840">
                <a:tc>
                  <a:txBody>
                    <a:bodyPr/>
                    <a:lstStyle/>
                    <a:p>
                      <a:pPr algn="just"/>
                      <a:r>
                        <a:rPr lang="id-ID" dirty="0" smtClean="0"/>
                        <a:t>Kedekatan pelanggan dan pemasok</a:t>
                      </a:r>
                      <a:endParaRPr lang="id-ID" dirty="0"/>
                    </a:p>
                  </a:txBody>
                  <a:tcPr/>
                </a:tc>
                <a:tc>
                  <a:txBody>
                    <a:bodyPr/>
                    <a:lstStyle/>
                    <a:p>
                      <a:pPr algn="just"/>
                      <a:r>
                        <a:rPr lang="id-ID" dirty="0" smtClean="0"/>
                        <a:t>Menggunakan sistem informasi untuk mengembangkan hubungan</a:t>
                      </a:r>
                      <a:r>
                        <a:rPr lang="id-ID" baseline="0" dirty="0" smtClean="0"/>
                        <a:t> kuat dan kesetiaan pelanggan dan pemasok</a:t>
                      </a:r>
                      <a:endParaRPr lang="id-ID" dirty="0"/>
                    </a:p>
                  </a:txBody>
                  <a:tcPr/>
                </a:tc>
                <a:tc>
                  <a:txBody>
                    <a:bodyPr/>
                    <a:lstStyle/>
                    <a:p>
                      <a:pPr algn="just"/>
                      <a:r>
                        <a:rPr lang="id-ID" dirty="0" smtClean="0"/>
                        <a:t>Chrysler, Corporation,</a:t>
                      </a:r>
                      <a:r>
                        <a:rPr lang="id-ID" baseline="0" dirty="0" smtClean="0"/>
                        <a:t> </a:t>
                      </a:r>
                      <a:r>
                        <a:rPr lang="id-ID" dirty="0" smtClean="0"/>
                        <a:t>Amazon.com</a:t>
                      </a:r>
                      <a:endParaRPr lang="id-ID" dirty="0"/>
                    </a:p>
                  </a:txBody>
                  <a:tcPr/>
                </a:tc>
              </a:tr>
            </a:tbl>
          </a:graphicData>
        </a:graphic>
      </p:graphicFrame>
    </p:spTree>
    <p:extLst>
      <p:ext uri="{BB962C8B-B14F-4D97-AF65-F5344CB8AC3E}">
        <p14:creationId xmlns:p14="http://schemas.microsoft.com/office/powerpoint/2010/main" val="4110801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t>Risiko mempengaruhi sistem komputer</a:t>
            </a:r>
            <a:endParaRPr lang="id-ID" b="1" dirty="0"/>
          </a:p>
        </p:txBody>
      </p:sp>
      <p:sp>
        <p:nvSpPr>
          <p:cNvPr id="3" name="Content Placeholder 2"/>
          <p:cNvSpPr>
            <a:spLocks noGrp="1"/>
          </p:cNvSpPr>
          <p:nvPr>
            <p:ph idx="1"/>
          </p:nvPr>
        </p:nvSpPr>
        <p:spPr/>
        <p:txBody>
          <a:bodyPr/>
          <a:lstStyle/>
          <a:p>
            <a:pPr algn="just"/>
            <a:r>
              <a:rPr lang="id-ID" dirty="0" smtClean="0"/>
              <a:t>Terjadinya perubahan data-data komputer karena faktor terserang oleh virus</a:t>
            </a:r>
          </a:p>
          <a:p>
            <a:pPr algn="just"/>
            <a:r>
              <a:rPr lang="id-ID" dirty="0" smtClean="0"/>
              <a:t>Kualitas IT dari para personelnya juga dapat di update setiap waktunya dengan tujuan berbagai permasalahan yang akan timbul dikemudian hari dapat dihindari</a:t>
            </a:r>
          </a:p>
          <a:p>
            <a:pPr algn="just"/>
            <a:r>
              <a:rPr lang="id-ID" dirty="0" smtClean="0"/>
              <a:t>Setiap pergantian pernagkat komputer dan biaya tenaga ahlinya selalu membutuhkan biaya yang tinggi</a:t>
            </a:r>
            <a:endParaRPr lang="id-ID" dirty="0"/>
          </a:p>
        </p:txBody>
      </p:sp>
    </p:spTree>
    <p:extLst>
      <p:ext uri="{BB962C8B-B14F-4D97-AF65-F5344CB8AC3E}">
        <p14:creationId xmlns:p14="http://schemas.microsoft.com/office/powerpoint/2010/main" val="3379391721"/>
      </p:ext>
    </p:extLst>
  </p:cSld>
  <p:clrMapOvr>
    <a:masterClrMapping/>
  </p:clrMapOvr>
</p:sld>
</file>

<file path=ppt/theme/theme1.xml><?xml version="1.0" encoding="utf-8"?>
<a:theme xmlns:a="http://schemas.openxmlformats.org/drawingml/2006/main" name="Badg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Badge</Template>
  <TotalTime>130</TotalTime>
  <Words>757</Words>
  <Application>Microsoft Office PowerPoint</Application>
  <PresentationFormat>Widescreen</PresentationFormat>
  <Paragraphs>75</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Gill Sans MT</vt:lpstr>
      <vt:lpstr>Impact</vt:lpstr>
      <vt:lpstr>Badge</vt:lpstr>
      <vt:lpstr>BAB 10 SISTEM INFORMASI MANAJEMEN</vt:lpstr>
      <vt:lpstr>Definisi sistem informasi manajemen</vt:lpstr>
      <vt:lpstr>Macam-macam sistem informasi</vt:lpstr>
      <vt:lpstr>Pembagian sistem informasi manajemen</vt:lpstr>
      <vt:lpstr>Sumber informasi bagi pihak manajemen</vt:lpstr>
      <vt:lpstr>Kondisi informasi</vt:lpstr>
      <vt:lpstr>Penggunaan sistem informasi manajemen bagi tingkatan manajemen</vt:lpstr>
      <vt:lpstr>Pengaruh sistem informasi bagi strategi informasi</vt:lpstr>
      <vt:lpstr>Risiko mempengaruhi sistem komputer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10 SISTEM INFORMASI MANAJEMEN</dc:title>
  <dc:creator>HP</dc:creator>
  <cp:lastModifiedBy>Tazkiya Laras Pramesti Eska</cp:lastModifiedBy>
  <cp:revision>12</cp:revision>
  <dcterms:created xsi:type="dcterms:W3CDTF">2017-01-22T10:45:51Z</dcterms:created>
  <dcterms:modified xsi:type="dcterms:W3CDTF">2017-01-28T13:57:19Z</dcterms:modified>
</cp:coreProperties>
</file>