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6F5D32-FE4F-4729-AD5F-C02C90AAE028}">
          <p14:sldIdLst>
            <p14:sldId id="256"/>
            <p14:sldId id="257"/>
            <p14:sldId id="258"/>
            <p14:sldId id="259"/>
            <p14:sldId id="260"/>
            <p14:sldId id="261"/>
            <p14:sldId id="263"/>
            <p14:sldId id="262"/>
          </p14:sldIdLst>
        </p14:section>
      </p14:sectionLst>
    </p:ex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2/21/2017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2/21/2017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2/21/2017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889460"/>
            <a:ext cx="10058400" cy="3566160"/>
          </a:xfrm>
        </p:spPr>
        <p:txBody>
          <a:bodyPr/>
          <a:lstStyle/>
          <a:p>
            <a:pPr algn="ctr"/>
            <a:r>
              <a:rPr lang="id-ID" dirty="0" smtClean="0">
                <a:latin typeface="Times New Roman" panose="02020603050405020304" pitchFamily="18" charset="0"/>
                <a:cs typeface="Times New Roman" panose="02020603050405020304" pitchFamily="18" charset="0"/>
              </a:rPr>
              <a:t>PERILAKU ORGANISASI</a:t>
            </a:r>
            <a:endParaRPr lang="id-ID"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00051" y="5031817"/>
            <a:ext cx="10058400" cy="1143000"/>
          </a:xfrm>
        </p:spPr>
        <p:txBody>
          <a:bodyPr>
            <a:normAutofit fontScale="47500" lnSpcReduction="20000"/>
          </a:bodyPr>
          <a:lstStyle/>
          <a:p>
            <a:pPr algn="r"/>
            <a:endParaRPr lang="id-ID" dirty="0">
              <a:latin typeface="Times New Roman" panose="02020603050405020304" pitchFamily="18" charset="0"/>
              <a:cs typeface="Times New Roman" panose="02020603050405020304" pitchFamily="18" charset="0"/>
            </a:endParaRPr>
          </a:p>
          <a:p>
            <a:pPr algn="r"/>
            <a:endParaRPr lang="id-ID" dirty="0" smtClean="0">
              <a:latin typeface="Times New Roman" panose="02020603050405020304" pitchFamily="18" charset="0"/>
              <a:cs typeface="Times New Roman" panose="02020603050405020304" pitchFamily="18" charset="0"/>
            </a:endParaRPr>
          </a:p>
          <a:p>
            <a:pPr algn="r"/>
            <a:endParaRPr lang="id-ID" dirty="0">
              <a:latin typeface="Times New Roman" panose="02020603050405020304" pitchFamily="18" charset="0"/>
              <a:cs typeface="Times New Roman" panose="02020603050405020304" pitchFamily="18" charset="0"/>
            </a:endParaRPr>
          </a:p>
          <a:p>
            <a:pPr algn="r"/>
            <a:r>
              <a:rPr lang="id-ID" smtClean="0">
                <a:latin typeface="Times New Roman" panose="02020603050405020304" pitchFamily="18" charset="0"/>
                <a:cs typeface="Times New Roman" panose="02020603050405020304" pitchFamily="18" charset="0"/>
              </a:rPr>
              <a:t>Bab viii</a:t>
            </a:r>
            <a:endParaRPr lang="id-ID" dirty="0" smtClean="0">
              <a:latin typeface="Times New Roman" panose="02020603050405020304" pitchFamily="18" charset="0"/>
              <a:cs typeface="Times New Roman" panose="02020603050405020304" pitchFamily="18" charset="0"/>
            </a:endParaRPr>
          </a:p>
          <a:p>
            <a:pPr algn="r"/>
            <a:endParaRPr lang="id-ID" dirty="0" smtClean="0">
              <a:latin typeface="Times New Roman" panose="02020603050405020304" pitchFamily="18" charset="0"/>
              <a:cs typeface="Times New Roman" panose="02020603050405020304" pitchFamily="18" charset="0"/>
            </a:endParaRPr>
          </a:p>
        </p:txBody>
      </p:sp>
      <p:pic>
        <p:nvPicPr>
          <p:cNvPr id="4" name="Picture 3"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53204" y="4455620"/>
            <a:ext cx="746551" cy="727553"/>
          </a:xfrm>
          <a:prstGeom prst="rect">
            <a:avLst/>
          </a:prstGeom>
          <a:noFill/>
          <a:ln>
            <a:noFill/>
          </a:ln>
        </p:spPr>
      </p:pic>
    </p:spTree>
    <p:extLst>
      <p:ext uri="{BB962C8B-B14F-4D97-AF65-F5344CB8AC3E}">
        <p14:creationId xmlns:p14="http://schemas.microsoft.com/office/powerpoint/2010/main" val="135770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Dari Konsep Menjadi Penerapan </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lgn="just">
              <a:buFont typeface="Wingdings" panose="05000000000000000000" pitchFamily="2" charset="2"/>
              <a:buChar char="Ø"/>
            </a:pPr>
            <a:r>
              <a:rPr lang="id-ID" dirty="0" smtClean="0"/>
              <a:t>Desain </a:t>
            </a:r>
            <a:r>
              <a:rPr lang="id-ID" dirty="0"/>
              <a:t>pekerjaan adalah suatu cara dimana elemen-elemen dalam suatu pekerjaan diorganisasi. Model karakteristik pekerjaan adalah suatu model yang mengusulkan bahwa suatu pekerjaan dapat digambarkan dalam bentuk lima dimensi utama pekerjaan. Model karakteristik pekerjaan diantaranya keahlian yang bervariasi, identitas tugas, signifikansi tugas, kemandirian, dan umpan balik.</a:t>
            </a:r>
          </a:p>
          <a:p>
            <a:pPr marL="201168" lvl="1" indent="0" algn="just">
              <a:buNone/>
            </a:pPr>
            <a:endParaRPr lang="id-ID" dirty="0"/>
          </a:p>
        </p:txBody>
      </p:sp>
    </p:spTree>
    <p:extLst>
      <p:ext uri="{BB962C8B-B14F-4D97-AF65-F5344CB8AC3E}">
        <p14:creationId xmlns:p14="http://schemas.microsoft.com/office/powerpoint/2010/main" val="201156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754" y="925429"/>
            <a:ext cx="10058400" cy="1450757"/>
          </a:xfrm>
        </p:spPr>
        <p:txBody>
          <a:bodyPr>
            <a:normAutofit/>
          </a:bodyPr>
          <a:lstStyle/>
          <a:p>
            <a:r>
              <a:rPr lang="id-ID" dirty="0" smtClean="0">
                <a:latin typeface="Times New Roman" panose="02020603050405020304" pitchFamily="18" charset="0"/>
                <a:cs typeface="Times New Roman" panose="02020603050405020304" pitchFamily="18" charset="0"/>
              </a:rPr>
              <a:t>Pekerjaan Dapat Di Desain Ulang</a:t>
            </a:r>
            <a:br>
              <a:rPr lang="id-ID" dirty="0" smtClean="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dirty="0" smtClean="0"/>
              <a:t> </a:t>
            </a:r>
            <a:r>
              <a:rPr lang="id-ID" dirty="0" smtClean="0"/>
              <a:t>Ada </a:t>
            </a:r>
            <a:r>
              <a:rPr lang="id-ID" dirty="0"/>
              <a:t>beberapa cara untuk menempatkan JCM ke dalam plastik untuk membuat pekerjaan menjadi lebih memotivasi.</a:t>
            </a:r>
          </a:p>
          <a:p>
            <a:pPr lvl="0">
              <a:buFont typeface="Wingdings" panose="05000000000000000000" pitchFamily="2" charset="2"/>
              <a:buChar char="§"/>
            </a:pPr>
            <a:r>
              <a:rPr lang="id-ID" dirty="0"/>
              <a:t>Rotasi pekerjaan adalah pergeseran pekerja secara berkala dari satu tugas ke tugas lainnya.</a:t>
            </a:r>
          </a:p>
          <a:p>
            <a:pPr lvl="0">
              <a:buFont typeface="Wingdings" panose="05000000000000000000" pitchFamily="2" charset="2"/>
              <a:buChar char="§"/>
            </a:pPr>
            <a:r>
              <a:rPr lang="id-ID" dirty="0"/>
              <a:t>Pengayaan pekerjaan adalah ekspansi pekerjaan secara vertikal.</a:t>
            </a:r>
          </a:p>
          <a:p>
            <a:pPr>
              <a:buFont typeface="Wingdings" pitchFamily="2" charset="2"/>
              <a:buChar char="Ø"/>
            </a:pPr>
            <a:endParaRPr lang="id-ID" dirty="0"/>
          </a:p>
          <a:p>
            <a:pPr>
              <a:buFont typeface="Wingdings" pitchFamily="2" charset="2"/>
              <a:buChar char="Ø"/>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14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754" y="937955"/>
            <a:ext cx="10058400" cy="1450757"/>
          </a:xfrm>
        </p:spPr>
        <p:txBody>
          <a:bodyPr>
            <a:normAutofit/>
          </a:bodyPr>
          <a:lstStyle/>
          <a:p>
            <a:r>
              <a:rPr lang="id-ID" dirty="0" smtClean="0">
                <a:latin typeface="Times New Roman" panose="02020603050405020304" pitchFamily="18" charset="0"/>
                <a:cs typeface="Times New Roman" panose="02020603050405020304" pitchFamily="18" charset="0"/>
              </a:rPr>
              <a:t>Alternatif Pengaturan Kerja</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dirty="0" smtClean="0"/>
              <a:t>Pendekatan </a:t>
            </a:r>
            <a:r>
              <a:rPr lang="id-ID" dirty="0"/>
              <a:t>lainnya mengenai motivasi adalah untuk mengubah pengaturan kerja dengan jam kerja yang flextime, pembagian pekerjaan, atau bekerja jarak jauh.</a:t>
            </a:r>
          </a:p>
          <a:p>
            <a:pPr lvl="0">
              <a:buFont typeface="Wingdings" panose="05000000000000000000" pitchFamily="2" charset="2"/>
              <a:buChar char="§"/>
            </a:pPr>
            <a:r>
              <a:rPr lang="id-ID" dirty="0"/>
              <a:t>Flextime adalah jam kerja yang fleksibel.</a:t>
            </a:r>
          </a:p>
          <a:p>
            <a:pPr lvl="0">
              <a:buFont typeface="Wingdings" panose="05000000000000000000" pitchFamily="2" charset="2"/>
              <a:buChar char="§"/>
            </a:pPr>
            <a:r>
              <a:rPr lang="id-ID" dirty="0"/>
              <a:t>Pembagian pekerjaan adalah suatu pengaturan yang memungkinkan dua individu atau lebih untuk membagi pekerjaan yang memiliki jam kerja 40 jam dalam seminggu.</a:t>
            </a:r>
          </a:p>
          <a:p>
            <a:pPr lvl="0">
              <a:buFont typeface="Wingdings" panose="05000000000000000000" pitchFamily="2" charset="2"/>
              <a:buChar char="§"/>
            </a:pPr>
            <a:r>
              <a:rPr lang="id-ID" dirty="0"/>
              <a:t>Bekerja jarak jauh adalah pekerjaan yang dilakukan dari rumah sedikitnya dua hari dalam seminggu dengan menggunakan komputer yang terhubung dengan kantor perusahaan.</a:t>
            </a:r>
          </a:p>
          <a:p>
            <a:r>
              <a:rPr lang="id-ID" b="1" dirty="0"/>
              <a:t> </a:t>
            </a:r>
            <a:endParaRPr lang="id-ID" dirty="0"/>
          </a:p>
          <a:p>
            <a:endParaRPr lang="id-ID" dirty="0"/>
          </a:p>
        </p:txBody>
      </p:sp>
    </p:spTree>
    <p:extLst>
      <p:ext uri="{BB962C8B-B14F-4D97-AF65-F5344CB8AC3E}">
        <p14:creationId xmlns:p14="http://schemas.microsoft.com/office/powerpoint/2010/main" val="201625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50273"/>
            <a:ext cx="10058400" cy="1450757"/>
          </a:xfrm>
        </p:spPr>
        <p:txBody>
          <a:bodyPr>
            <a:normAutofit/>
          </a:bodyPr>
          <a:lstStyle/>
          <a:p>
            <a:r>
              <a:rPr lang="id-ID" dirty="0" smtClean="0">
                <a:latin typeface="Times New Roman" panose="02020603050405020304" pitchFamily="18" charset="0"/>
                <a:cs typeface="Times New Roman" panose="02020603050405020304" pitchFamily="18" charset="0"/>
              </a:rPr>
              <a:t>Keterlibatan Kerja</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id-ID" dirty="0" smtClean="0"/>
              <a:t> </a:t>
            </a:r>
            <a:r>
              <a:rPr lang="id-ID" dirty="0" smtClean="0"/>
              <a:t>Keterlibatan </a:t>
            </a:r>
            <a:r>
              <a:rPr lang="id-ID" dirty="0"/>
              <a:t>kerja adalah suatu proses partisipatif yang menggunakan input yaitu para pekerja </a:t>
            </a:r>
            <a:r>
              <a:rPr lang="id-ID" dirty="0" smtClean="0"/>
              <a:t>dan dimaksudkan </a:t>
            </a:r>
            <a:r>
              <a:rPr lang="id-ID" dirty="0"/>
              <a:t>untuk meningkatkan komitmen pekerja kepada kesuksesan organisasi. Logikanya adalah bahwa apabila kita melibatkan para pekerja dalam keputusan yang mempengaruhi mereka dan meningkatkan kemandirian serta mengendalikan kehidupan kerja mereka, mereka akan menjadi termotivasi, lebih berkomitmen pada organisasi, lebih produktif, dan lebih terpuaskan dengan pekerjaan mereka.</a:t>
            </a:r>
          </a:p>
          <a:p>
            <a:pPr algn="just">
              <a:buFont typeface="Wingdings" panose="05000000000000000000" pitchFamily="2" charset="2"/>
              <a:buChar char="Ø"/>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664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62799"/>
            <a:ext cx="10058400" cy="1450757"/>
          </a:xfrm>
        </p:spPr>
        <p:txBody>
          <a:bodyPr>
            <a:normAutofit/>
          </a:bodyPr>
          <a:lstStyle/>
          <a:p>
            <a:r>
              <a:rPr lang="id-ID" dirty="0" smtClean="0">
                <a:latin typeface="Times New Roman" panose="02020603050405020304" pitchFamily="18" charset="0"/>
                <a:cs typeface="Times New Roman" panose="02020603050405020304" pitchFamily="18" charset="0"/>
              </a:rPr>
              <a:t>Contoh – contoh Keterlibatan Kerja</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id-ID" dirty="0" smtClean="0"/>
              <a:t>Manajemen </a:t>
            </a:r>
            <a:r>
              <a:rPr lang="id-ID" dirty="0"/>
              <a:t>partisipatif adalah suatu proses dimana para bawahan berbagi derajat kekuasaan pengambilan keputusan yang signifikan dengan para atasan langsung. Partisipasi representatif adalah suatu proses dimana para pekerja berperan serta dalam pengambilan keputusan organisasi melalui sekelompok kecil representatif pekerja.</a:t>
            </a:r>
          </a:p>
          <a:p>
            <a:pPr marL="0" indent="0" algn="just">
              <a:buNone/>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13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644" y="299482"/>
            <a:ext cx="10058400" cy="1450757"/>
          </a:xfrm>
        </p:spPr>
        <p:txBody>
          <a:bodyPr/>
          <a:lstStyle/>
          <a:p>
            <a:r>
              <a:rPr lang="id-ID" dirty="0" smtClean="0">
                <a:latin typeface="Times New Roman" pitchFamily="18" charset="0"/>
                <a:cs typeface="Times New Roman" pitchFamily="18" charset="0"/>
              </a:rPr>
              <a:t>Menggunakan Imbalan Untuk Memotivikasi Para Pekerja</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buFont typeface="Wingdings" panose="05000000000000000000" pitchFamily="2" charset="2"/>
              <a:buChar char="§"/>
            </a:pPr>
            <a:r>
              <a:rPr lang="id-ID" dirty="0"/>
              <a:t>Menciptakan suatu struktur gaji</a:t>
            </a:r>
          </a:p>
          <a:p>
            <a:pPr lvl="0">
              <a:buFont typeface="Wingdings" panose="05000000000000000000" pitchFamily="2" charset="2"/>
              <a:buChar char="§"/>
            </a:pPr>
            <a:r>
              <a:rPr lang="id-ID" dirty="0"/>
              <a:t>Memberikan imbalan kepada para pekerja melalui program pembayaran gaji yang bervariabel</a:t>
            </a:r>
          </a:p>
          <a:p>
            <a:pPr lvl="0">
              <a:buFont typeface="Wingdings" panose="05000000000000000000" pitchFamily="2" charset="2"/>
              <a:buChar char="§"/>
            </a:pPr>
            <a:r>
              <a:rPr lang="id-ID" dirty="0"/>
              <a:t>Mengembangkan suatu paket manfaat</a:t>
            </a:r>
          </a:p>
          <a:p>
            <a:pPr lvl="0">
              <a:buFont typeface="Wingdings" panose="05000000000000000000" pitchFamily="2" charset="2"/>
              <a:buChar char="§"/>
            </a:pPr>
            <a:r>
              <a:rPr lang="id-ID" dirty="0"/>
              <a:t>Program penghargaan pekerja</a:t>
            </a:r>
          </a:p>
          <a:p>
            <a:pPr marL="0" indent="0">
              <a:buNone/>
            </a:pPr>
            <a:endParaRPr lang="id-ID" dirty="0"/>
          </a:p>
        </p:txBody>
      </p:sp>
    </p:spTree>
    <p:extLst>
      <p:ext uri="{BB962C8B-B14F-4D97-AF65-F5344CB8AC3E}">
        <p14:creationId xmlns:p14="http://schemas.microsoft.com/office/powerpoint/2010/main" val="210116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id-ID" dirty="0" smtClean="0">
                <a:latin typeface="Times New Roman" panose="02020603050405020304" pitchFamily="18" charset="0"/>
                <a:cs typeface="Times New Roman" panose="02020603050405020304" pitchFamily="18" charset="0"/>
              </a:rPr>
              <a:t>TERIMAKASIH </a:t>
            </a:r>
            <a:endParaRPr lang="id-ID" dirty="0">
              <a:latin typeface="Times New Roman" panose="02020603050405020304" pitchFamily="18" charset="0"/>
              <a:cs typeface="Times New Roman" panose="02020603050405020304" pitchFamily="18" charset="0"/>
            </a:endParaRPr>
          </a:p>
        </p:txBody>
      </p:sp>
      <p:pic>
        <p:nvPicPr>
          <p:cNvPr id="7" name="Picture 6"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66456" y="4548385"/>
            <a:ext cx="746551" cy="727553"/>
          </a:xfrm>
          <a:prstGeom prst="rect">
            <a:avLst/>
          </a:prstGeom>
          <a:noFill/>
          <a:ln>
            <a:noFill/>
          </a:ln>
        </p:spPr>
      </p:pic>
    </p:spTree>
    <p:extLst>
      <p:ext uri="{BB962C8B-B14F-4D97-AF65-F5344CB8AC3E}">
        <p14:creationId xmlns:p14="http://schemas.microsoft.com/office/powerpoint/2010/main" val="27877707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55</TotalTime>
  <Words>324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Times New Roman</vt:lpstr>
      <vt:lpstr>Wingdings</vt:lpstr>
      <vt:lpstr>Retrospect</vt:lpstr>
      <vt:lpstr>PERILAKU ORGANISASI</vt:lpstr>
      <vt:lpstr>Dari Konsep Menjadi Penerapan </vt:lpstr>
      <vt:lpstr>Pekerjaan Dapat Di Desain Ulang </vt:lpstr>
      <vt:lpstr>Alternatif Pengaturan Kerja </vt:lpstr>
      <vt:lpstr>Keterlibatan Kerja </vt:lpstr>
      <vt:lpstr>Contoh – contoh Keterlibatan Kerja </vt:lpstr>
      <vt:lpstr>Menggunakan Imbalan Untuk Memotivikasi Para Pekerja</vt:lpstr>
      <vt:lpstr>TERIMAKASIH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ORGANISASI</dc:title>
  <dc:creator>W 8.1</dc:creator>
  <cp:lastModifiedBy>W 8.1</cp:lastModifiedBy>
  <cp:revision>10</cp:revision>
  <dcterms:created xsi:type="dcterms:W3CDTF">2017-02-20T15:24:26Z</dcterms:created>
  <dcterms:modified xsi:type="dcterms:W3CDTF">2017-02-21T15:26:15Z</dcterms:modified>
</cp:coreProperties>
</file>